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4" r:id="rId3"/>
    <p:sldId id="263" r:id="rId5"/>
    <p:sldId id="273" r:id="rId6"/>
    <p:sldId id="264" r:id="rId7"/>
    <p:sldId id="259" r:id="rId8"/>
    <p:sldId id="269" r:id="rId9"/>
    <p:sldId id="265" r:id="rId10"/>
    <p:sldId id="262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F5544-5A16-412B-A9B7-1877D2BBA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云业务整体架构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151380" y="4441190"/>
            <a:ext cx="7325360" cy="3917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dirty="0">
                <a:solidFill>
                  <a:schemeClr val="bg1"/>
                </a:solidFill>
              </a:rPr>
              <a:t>海尔工业云</a:t>
            </a:r>
            <a:r>
              <a:rPr lang="en-US" altLang="zh-CN" dirty="0">
                <a:solidFill>
                  <a:schemeClr val="bg1"/>
                </a:solidFill>
              </a:rPr>
              <a:t>iPaaS 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1595755" y="3743960"/>
            <a:ext cx="8608060" cy="10890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4155" y="5495290"/>
            <a:ext cx="4123690" cy="1226185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2151380" y="3947795"/>
            <a:ext cx="1338580" cy="378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设备微服务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6965" y="3947795"/>
            <a:ext cx="1338580" cy="378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人员微服务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4770" y="3947795"/>
            <a:ext cx="1338580" cy="378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质量信息微服务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0500" y="3947795"/>
            <a:ext cx="1338580" cy="378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能源微服务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8300" y="3947795"/>
            <a:ext cx="1338580" cy="378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工艺微服务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5855970"/>
            <a:ext cx="811530" cy="71183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0" y="5855970"/>
            <a:ext cx="1126490" cy="6832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45" y="5884545"/>
            <a:ext cx="1126490" cy="6832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5" y="5855970"/>
            <a:ext cx="811530" cy="711835"/>
          </a:xfrm>
          <a:prstGeom prst="rect">
            <a:avLst/>
          </a:prstGeom>
        </p:spPr>
      </p:pic>
      <p:sp>
        <p:nvSpPr>
          <p:cNvPr id="33" name="云形 32"/>
          <p:cNvSpPr/>
          <p:nvPr/>
        </p:nvSpPr>
        <p:spPr>
          <a:xfrm>
            <a:off x="2179955" y="2616835"/>
            <a:ext cx="1802765" cy="6165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通用设备云平台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 flipV="1">
            <a:off x="2072005" y="2245995"/>
            <a:ext cx="887730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云形 48"/>
          <p:cNvSpPr/>
          <p:nvPr/>
        </p:nvSpPr>
        <p:spPr>
          <a:xfrm>
            <a:off x="4074160" y="2616835"/>
            <a:ext cx="1802765" cy="6165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质量云管控应用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5996305" y="2616835"/>
            <a:ext cx="1960245" cy="6165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能源云应用 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8100695" y="2616835"/>
            <a:ext cx="2186305" cy="61658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产线调度云 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85850" y="1850390"/>
            <a:ext cx="1570990" cy="349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机器人设备云</a:t>
            </a:r>
            <a:endParaRPr lang="zh-CN" altLang="en-US" sz="1400"/>
          </a:p>
        </p:txBody>
      </p:sp>
      <p:sp>
        <p:nvSpPr>
          <p:cNvPr id="62" name="圆角矩形 61"/>
          <p:cNvSpPr/>
          <p:nvPr/>
        </p:nvSpPr>
        <p:spPr>
          <a:xfrm>
            <a:off x="2735580" y="1837690"/>
            <a:ext cx="1570990" cy="349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注塑机设备云</a:t>
            </a:r>
            <a:endParaRPr lang="zh-CN" altLang="en-US" sz="1400"/>
          </a:p>
        </p:txBody>
      </p:sp>
      <p:cxnSp>
        <p:nvCxnSpPr>
          <p:cNvPr id="63" name="直接连接符 62"/>
          <p:cNvCxnSpPr>
            <a:endCxn id="62" idx="2"/>
          </p:cNvCxnSpPr>
          <p:nvPr/>
        </p:nvCxnSpPr>
        <p:spPr>
          <a:xfrm flipV="1">
            <a:off x="3193415" y="2174240"/>
            <a:ext cx="327660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云形 63"/>
          <p:cNvSpPr/>
          <p:nvPr/>
        </p:nvSpPr>
        <p:spPr>
          <a:xfrm>
            <a:off x="7586980" y="1717040"/>
            <a:ext cx="2186305" cy="616585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精益生产应用 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5549265" y="2179955"/>
            <a:ext cx="1946275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2" idx="3"/>
            <a:endCxn id="64" idx="2"/>
          </p:cNvCxnSpPr>
          <p:nvPr/>
        </p:nvCxnSpPr>
        <p:spPr>
          <a:xfrm>
            <a:off x="4306570" y="1999615"/>
            <a:ext cx="328739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2" idx="3"/>
            <a:endCxn id="64" idx="1"/>
          </p:cNvCxnSpPr>
          <p:nvPr/>
        </p:nvCxnSpPr>
        <p:spPr>
          <a:xfrm flipH="1" flipV="1">
            <a:off x="8680450" y="2320290"/>
            <a:ext cx="513715" cy="31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386185" y="1395730"/>
            <a:ext cx="36893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SaaS</a:t>
            </a:r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1386185" y="3583305"/>
            <a:ext cx="368935" cy="1358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PaaS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1386185" y="5030470"/>
            <a:ext cx="368935" cy="1358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边缘计算层</a:t>
            </a:r>
            <a:endParaRPr lang="zh-CN" altLang="en-US"/>
          </a:p>
        </p:txBody>
      </p:sp>
      <p:grpSp>
        <p:nvGrpSpPr>
          <p:cNvPr id="1042" name="Group 128"/>
          <p:cNvGrpSpPr/>
          <p:nvPr/>
        </p:nvGrpSpPr>
        <p:grpSpPr>
          <a:xfrm>
            <a:off x="2504822" y="5212042"/>
            <a:ext cx="416967" cy="124359"/>
            <a:chOff x="2457907" y="2889504"/>
            <a:chExt cx="416967" cy="124359"/>
          </a:xfrm>
        </p:grpSpPr>
        <p:sp>
          <p:nvSpPr>
            <p:cNvPr id="1043" name="Rounded Rectangle 129"/>
            <p:cNvSpPr/>
            <p:nvPr/>
          </p:nvSpPr>
          <p:spPr>
            <a:xfrm>
              <a:off x="2457907" y="2889504"/>
              <a:ext cx="416967" cy="124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044" name="Oval 130"/>
            <p:cNvSpPr/>
            <p:nvPr/>
          </p:nvSpPr>
          <p:spPr>
            <a:xfrm>
              <a:off x="252186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045" name="Oval 131"/>
            <p:cNvSpPr/>
            <p:nvPr/>
          </p:nvSpPr>
          <p:spPr>
            <a:xfrm>
              <a:off x="260151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046" name="Oval 132"/>
            <p:cNvSpPr/>
            <p:nvPr/>
          </p:nvSpPr>
          <p:spPr>
            <a:xfrm>
              <a:off x="268117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047" name="Oval 133"/>
            <p:cNvSpPr/>
            <p:nvPr/>
          </p:nvSpPr>
          <p:spPr>
            <a:xfrm>
              <a:off x="276082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128"/>
          <p:cNvGrpSpPr/>
          <p:nvPr/>
        </p:nvGrpSpPr>
        <p:grpSpPr>
          <a:xfrm>
            <a:off x="5491862" y="5198707"/>
            <a:ext cx="416967" cy="124359"/>
            <a:chOff x="2457907" y="2889504"/>
            <a:chExt cx="416967" cy="124359"/>
          </a:xfrm>
        </p:grpSpPr>
        <p:sp>
          <p:nvSpPr>
            <p:cNvPr id="4" name="Rounded Rectangle 129"/>
            <p:cNvSpPr/>
            <p:nvPr/>
          </p:nvSpPr>
          <p:spPr>
            <a:xfrm>
              <a:off x="2457907" y="2889504"/>
              <a:ext cx="416967" cy="124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5" name="Oval 130"/>
            <p:cNvSpPr/>
            <p:nvPr/>
          </p:nvSpPr>
          <p:spPr>
            <a:xfrm>
              <a:off x="252186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0" name="Oval 131"/>
            <p:cNvSpPr/>
            <p:nvPr/>
          </p:nvSpPr>
          <p:spPr>
            <a:xfrm>
              <a:off x="260151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1" name="Oval 132"/>
            <p:cNvSpPr/>
            <p:nvPr/>
          </p:nvSpPr>
          <p:spPr>
            <a:xfrm>
              <a:off x="268117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2" name="Oval 133"/>
            <p:cNvSpPr/>
            <p:nvPr/>
          </p:nvSpPr>
          <p:spPr>
            <a:xfrm>
              <a:off x="276082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8"/>
          <p:cNvGrpSpPr/>
          <p:nvPr/>
        </p:nvGrpSpPr>
        <p:grpSpPr>
          <a:xfrm>
            <a:off x="8984997" y="5212042"/>
            <a:ext cx="416967" cy="124359"/>
            <a:chOff x="2457907" y="2889504"/>
            <a:chExt cx="416967" cy="124359"/>
          </a:xfrm>
        </p:grpSpPr>
        <p:sp>
          <p:nvSpPr>
            <p:cNvPr id="14" name="Rounded Rectangle 129"/>
            <p:cNvSpPr/>
            <p:nvPr/>
          </p:nvSpPr>
          <p:spPr>
            <a:xfrm>
              <a:off x="2457907" y="2889504"/>
              <a:ext cx="416967" cy="1243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30"/>
            <p:cNvSpPr/>
            <p:nvPr/>
          </p:nvSpPr>
          <p:spPr>
            <a:xfrm>
              <a:off x="252186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31"/>
            <p:cNvSpPr/>
            <p:nvPr/>
          </p:nvSpPr>
          <p:spPr>
            <a:xfrm>
              <a:off x="260151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8" name="Oval 132"/>
            <p:cNvSpPr/>
            <p:nvPr/>
          </p:nvSpPr>
          <p:spPr>
            <a:xfrm>
              <a:off x="2681172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19" name="Oval 133"/>
            <p:cNvSpPr/>
            <p:nvPr/>
          </p:nvSpPr>
          <p:spPr>
            <a:xfrm>
              <a:off x="2760827" y="2936594"/>
              <a:ext cx="37651" cy="3765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37160" rIns="137160" bIns="13716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400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Box 63"/>
          <p:cNvSpPr txBox="1"/>
          <p:nvPr/>
        </p:nvSpPr>
        <p:spPr>
          <a:xfrm>
            <a:off x="2433955" y="5363845"/>
            <a:ext cx="7594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云网关</a:t>
            </a:r>
            <a:endParaRPr lang="zh-CN" altLang="en-US" sz="1200" dirty="0"/>
          </a:p>
        </p:txBody>
      </p:sp>
      <p:sp>
        <p:nvSpPr>
          <p:cNvPr id="21" name="TextBox 63"/>
          <p:cNvSpPr txBox="1"/>
          <p:nvPr/>
        </p:nvSpPr>
        <p:spPr>
          <a:xfrm>
            <a:off x="5274945" y="5363210"/>
            <a:ext cx="7594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云网关</a:t>
            </a:r>
            <a:endParaRPr lang="zh-CN" altLang="en-US" sz="1200" dirty="0"/>
          </a:p>
        </p:txBody>
      </p:sp>
      <p:sp>
        <p:nvSpPr>
          <p:cNvPr id="22" name="TextBox 63"/>
          <p:cNvSpPr txBox="1"/>
          <p:nvPr/>
        </p:nvSpPr>
        <p:spPr>
          <a:xfrm>
            <a:off x="8847455" y="5363845"/>
            <a:ext cx="7594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云网关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727960" y="4815840"/>
            <a:ext cx="327660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635625" y="4895850"/>
            <a:ext cx="25400" cy="34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8885555" y="4869815"/>
            <a:ext cx="28067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工业</a:t>
            </a:r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PaaS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层应用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1176020"/>
            <a:ext cx="11444605" cy="5555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工业</a:t>
            </a:r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PaaS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层说明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049020"/>
            <a:ext cx="9683115" cy="5849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通用设备云</a:t>
            </a:r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-</a:t>
            </a:r>
            <a:r>
              <a:rPr lang="zh-CN" altLang="en-US" sz="1600" dirty="0" smtClean="0">
                <a:solidFill>
                  <a:srgbClr val="006AEB">
                    <a:lumMod val="75000"/>
                  </a:srgbClr>
                </a:solidFill>
              </a:rPr>
              <a:t>基于工业</a:t>
            </a:r>
            <a:r>
              <a:rPr lang="en-US" altLang="zh-CN" sz="1600" dirty="0" smtClean="0">
                <a:solidFill>
                  <a:srgbClr val="006AEB">
                    <a:lumMod val="75000"/>
                  </a:srgbClr>
                </a:solidFill>
              </a:rPr>
              <a:t>PaaS</a:t>
            </a:r>
            <a:r>
              <a:rPr lang="zh-CN" altLang="en-US" sz="1600" dirty="0" smtClean="0">
                <a:solidFill>
                  <a:srgbClr val="006AEB">
                    <a:lumMod val="75000"/>
                  </a:srgbClr>
                </a:solidFill>
              </a:rPr>
              <a:t>微服务搭建</a:t>
            </a:r>
            <a:endParaRPr lang="zh-CN" altLang="en-US" sz="16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4265930"/>
            <a:ext cx="3048635" cy="1511300"/>
          </a:xfrm>
          <a:prstGeom prst="rect">
            <a:avLst/>
          </a:prstGeom>
        </p:spPr>
      </p:pic>
      <p:sp>
        <p:nvSpPr>
          <p:cNvPr id="15" name="TextBox 63"/>
          <p:cNvSpPr txBox="1"/>
          <p:nvPr/>
        </p:nvSpPr>
        <p:spPr>
          <a:xfrm>
            <a:off x="1160145" y="6142990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设备总览　 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00785"/>
            <a:ext cx="5870575" cy="2535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80" y="1372235"/>
            <a:ext cx="2742565" cy="2014220"/>
          </a:xfrm>
          <a:prstGeom prst="rect">
            <a:avLst/>
          </a:prstGeom>
        </p:spPr>
      </p:pic>
      <p:sp>
        <p:nvSpPr>
          <p:cNvPr id="7" name="TextBox 63"/>
          <p:cNvSpPr txBox="1"/>
          <p:nvPr/>
        </p:nvSpPr>
        <p:spPr>
          <a:xfrm>
            <a:off x="8357235" y="3438525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设备组态定义　 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4323080"/>
            <a:ext cx="3119755" cy="1543050"/>
          </a:xfrm>
          <a:prstGeom prst="rect">
            <a:avLst/>
          </a:prstGeom>
        </p:spPr>
      </p:pic>
      <p:sp>
        <p:nvSpPr>
          <p:cNvPr id="9" name="TextBox 63"/>
          <p:cNvSpPr txBox="1"/>
          <p:nvPr/>
        </p:nvSpPr>
        <p:spPr>
          <a:xfrm>
            <a:off x="5234305" y="6142990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设备分布预览　 </a:t>
            </a:r>
            <a:endParaRPr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860" y="4323080"/>
            <a:ext cx="2461895" cy="1454150"/>
          </a:xfrm>
          <a:prstGeom prst="rect">
            <a:avLst/>
          </a:prstGeom>
        </p:spPr>
      </p:pic>
      <p:sp>
        <p:nvSpPr>
          <p:cNvPr id="11" name="TextBox 63"/>
          <p:cNvSpPr txBox="1"/>
          <p:nvPr/>
        </p:nvSpPr>
        <p:spPr>
          <a:xfrm>
            <a:off x="9543415" y="6142990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通用设备报警　 </a:t>
            </a:r>
            <a:endParaRPr lang="zh-CN" altLang="en-US" sz="1200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/>
          <p:nvPr/>
        </p:nvSpPr>
        <p:spPr>
          <a:xfrm>
            <a:off x="247650" y="346710"/>
            <a:ext cx="5380990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02 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机器人设备  基础数据定义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310765"/>
            <a:ext cx="7087870" cy="39192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64590"/>
            <a:ext cx="1016000" cy="89154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527175" y="1697355"/>
            <a:ext cx="8793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51960" y="169735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320655" y="1697355"/>
            <a:ext cx="0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63"/>
          <p:cNvSpPr txBox="1"/>
          <p:nvPr/>
        </p:nvSpPr>
        <p:spPr>
          <a:xfrm>
            <a:off x="4373880" y="1758315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设备运行信息　 </a:t>
            </a:r>
            <a:endParaRPr lang="zh-CN" altLang="en-US" sz="1200" dirty="0"/>
          </a:p>
        </p:txBody>
      </p:sp>
      <p:sp>
        <p:nvSpPr>
          <p:cNvPr id="44" name="TextBox 63"/>
          <p:cNvSpPr txBox="1"/>
          <p:nvPr/>
        </p:nvSpPr>
        <p:spPr>
          <a:xfrm>
            <a:off x="10455275" y="1758315"/>
            <a:ext cx="1254760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管理运行信息　 </a:t>
            </a:r>
            <a:endParaRPr lang="zh-CN" altLang="en-US" sz="1200" dirty="0"/>
          </a:p>
        </p:txBody>
      </p:sp>
      <p:sp>
        <p:nvSpPr>
          <p:cNvPr id="45" name="剪去单角的矩形 44"/>
          <p:cNvSpPr/>
          <p:nvPr/>
        </p:nvSpPr>
        <p:spPr>
          <a:xfrm>
            <a:off x="9370060" y="2310765"/>
            <a:ext cx="1900555" cy="8883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使用知识库</a:t>
            </a:r>
            <a:endParaRPr lang="zh-CN" altLang="en-US"/>
          </a:p>
        </p:txBody>
      </p:sp>
      <p:sp>
        <p:nvSpPr>
          <p:cNvPr id="46" name="剪去单角的矩形 45"/>
          <p:cNvSpPr/>
          <p:nvPr/>
        </p:nvSpPr>
        <p:spPr>
          <a:xfrm>
            <a:off x="9370060" y="3350895"/>
            <a:ext cx="1900555" cy="8883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培训知识库</a:t>
            </a:r>
            <a:endParaRPr lang="zh-CN" altLang="en-US"/>
          </a:p>
        </p:txBody>
      </p:sp>
      <p:sp>
        <p:nvSpPr>
          <p:cNvPr id="47" name="剪去单角的矩形 46"/>
          <p:cNvSpPr/>
          <p:nvPr/>
        </p:nvSpPr>
        <p:spPr>
          <a:xfrm>
            <a:off x="9370695" y="4364990"/>
            <a:ext cx="1900555" cy="8883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岗位人员信息</a:t>
            </a:r>
            <a:endParaRPr lang="zh-CN" altLang="en-US"/>
          </a:p>
        </p:txBody>
      </p:sp>
      <p:sp>
        <p:nvSpPr>
          <p:cNvPr id="48" name="剪去单角的矩形 47"/>
          <p:cNvSpPr/>
          <p:nvPr/>
        </p:nvSpPr>
        <p:spPr>
          <a:xfrm>
            <a:off x="9370695" y="5431790"/>
            <a:ext cx="1900555" cy="8883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厂商信息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57"/>
          <p:cNvCxnSpPr/>
          <p:nvPr/>
        </p:nvCxnSpPr>
        <p:spPr>
          <a:xfrm rot="16200000" flipH="1">
            <a:off x="4406720" y="2285700"/>
            <a:ext cx="2146013" cy="63368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8"/>
          <p:cNvCxnSpPr/>
          <p:nvPr/>
        </p:nvCxnSpPr>
        <p:spPr>
          <a:xfrm rot="5400000" flipH="1" flipV="1">
            <a:off x="1726337" y="4792243"/>
            <a:ext cx="2103795" cy="80457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1"/>
          <p:cNvCxnSpPr/>
          <p:nvPr/>
        </p:nvCxnSpPr>
        <p:spPr>
          <a:xfrm rot="5400000" flipH="1" flipV="1">
            <a:off x="4735473" y="4882083"/>
            <a:ext cx="2067315" cy="65206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8"/>
          <p:cNvSpPr txBox="1"/>
          <p:nvPr/>
        </p:nvSpPr>
        <p:spPr>
          <a:xfrm>
            <a:off x="247650" y="346710"/>
            <a:ext cx="3814445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02 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机器人云  功能展示</a:t>
            </a:r>
            <a:endParaRPr lang="zh-CN" altLang="en-US" sz="2000" dirty="0">
              <a:solidFill>
                <a:srgbClr val="006AEB">
                  <a:lumMod val="75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Rounded Rectangle 112"/>
          <p:cNvSpPr/>
          <p:nvPr/>
        </p:nvSpPr>
        <p:spPr>
          <a:xfrm>
            <a:off x="3846097" y="1112053"/>
            <a:ext cx="1749287" cy="461599"/>
          </a:xfrm>
          <a:prstGeom prst="roundRect">
            <a:avLst/>
          </a:prstGeom>
          <a:gradFill>
            <a:gsLst>
              <a:gs pos="91000">
                <a:schemeClr val="bg1">
                  <a:lumMod val="85000"/>
                </a:schemeClr>
              </a:gs>
              <a:gs pos="100000">
                <a:schemeClr val="bg1"/>
              </a:gs>
              <a:gs pos="67000">
                <a:srgbClr val="9B9B9B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sz="2400"/>
          </a:p>
        </p:txBody>
      </p:sp>
      <p:sp>
        <p:nvSpPr>
          <p:cNvPr id="12" name="Right Arrow 45"/>
          <p:cNvSpPr/>
          <p:nvPr/>
        </p:nvSpPr>
        <p:spPr>
          <a:xfrm>
            <a:off x="1280160" y="3561004"/>
            <a:ext cx="6873240" cy="705781"/>
          </a:xfrm>
          <a:prstGeom prst="rightArrow">
            <a:avLst>
              <a:gd name="adj1" fmla="val 50000"/>
              <a:gd name="adj2" fmla="val 59091"/>
            </a:avLst>
          </a:prstGeom>
          <a:gradFill flip="none" rotWithShape="1">
            <a:gsLst>
              <a:gs pos="72000">
                <a:srgbClr val="00B0F0"/>
              </a:gs>
              <a:gs pos="50000">
                <a:srgbClr val="0070C0"/>
              </a:gs>
            </a:gsLst>
            <a:lin ang="540000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sz="2400"/>
          </a:p>
        </p:txBody>
      </p:sp>
      <p:sp>
        <p:nvSpPr>
          <p:cNvPr id="13" name="Oval 46"/>
          <p:cNvSpPr/>
          <p:nvPr/>
        </p:nvSpPr>
        <p:spPr>
          <a:xfrm>
            <a:off x="8200963" y="3458817"/>
            <a:ext cx="1232471" cy="1053523"/>
          </a:xfrm>
          <a:prstGeom prst="ellipse">
            <a:avLst/>
          </a:prstGeom>
          <a:gradFill>
            <a:gsLst>
              <a:gs pos="50000">
                <a:srgbClr val="C00000"/>
              </a:gs>
              <a:gs pos="99000">
                <a:srgbClr val="FF0000"/>
              </a:gs>
            </a:gsLst>
            <a:lin ang="5400000" scaled="0"/>
          </a:gra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sz="2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14" name="Straight Arrow Connector 48"/>
          <p:cNvCxnSpPr/>
          <p:nvPr/>
        </p:nvCxnSpPr>
        <p:spPr>
          <a:xfrm rot="16200000" flipH="1">
            <a:off x="1419368" y="2311909"/>
            <a:ext cx="2138903" cy="604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9"/>
          <p:cNvSpPr/>
          <p:nvPr/>
        </p:nvSpPr>
        <p:spPr>
          <a:xfrm>
            <a:off x="946249" y="1119699"/>
            <a:ext cx="1653871" cy="461599"/>
          </a:xfrm>
          <a:prstGeom prst="roundRect">
            <a:avLst/>
          </a:prstGeom>
          <a:gradFill>
            <a:gsLst>
              <a:gs pos="91000">
                <a:schemeClr val="bg1">
                  <a:lumMod val="85000"/>
                </a:schemeClr>
              </a:gs>
              <a:gs pos="100000">
                <a:schemeClr val="bg1"/>
              </a:gs>
              <a:gs pos="67000">
                <a:srgbClr val="9B9B9B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en-US" sz="240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AutoShape 64"/>
          <p:cNvSpPr>
            <a:spLocks noChangeArrowheads="1"/>
          </p:cNvSpPr>
          <p:nvPr/>
        </p:nvSpPr>
        <p:spPr bwMode="gray">
          <a:xfrm>
            <a:off x="166965" y="5818860"/>
            <a:ext cx="1673835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海尔现场维护</a:t>
            </a:r>
            <a:endParaRPr lang="zh-CN" altLang="en-US" sz="1465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" name="Straight Arrow Connector 52"/>
          <p:cNvCxnSpPr/>
          <p:nvPr/>
        </p:nvCxnSpPr>
        <p:spPr>
          <a:xfrm>
            <a:off x="1885323" y="1976523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64"/>
          <p:cNvSpPr>
            <a:spLocks noChangeArrowheads="1"/>
          </p:cNvSpPr>
          <p:nvPr/>
        </p:nvSpPr>
        <p:spPr bwMode="gray">
          <a:xfrm>
            <a:off x="357851" y="5401136"/>
            <a:ext cx="1717015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跨厂商服务评估</a:t>
            </a:r>
            <a:endParaRPr lang="en-US" sz="1465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0" name="Straight Arrow Connector 54"/>
          <p:cNvCxnSpPr/>
          <p:nvPr/>
        </p:nvCxnSpPr>
        <p:spPr>
          <a:xfrm>
            <a:off x="2008016" y="2411615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64"/>
          <p:cNvSpPr>
            <a:spLocks noChangeArrowheads="1"/>
          </p:cNvSpPr>
          <p:nvPr/>
        </p:nvSpPr>
        <p:spPr bwMode="gray">
          <a:xfrm>
            <a:off x="599391" y="2694483"/>
            <a:ext cx="1478968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产线实时产能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" name="Straight Arrow Connector 56"/>
          <p:cNvCxnSpPr/>
          <p:nvPr/>
        </p:nvCxnSpPr>
        <p:spPr>
          <a:xfrm>
            <a:off x="2119088" y="2849467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64"/>
          <p:cNvSpPr>
            <a:spLocks noChangeArrowheads="1"/>
          </p:cNvSpPr>
          <p:nvPr/>
        </p:nvSpPr>
        <p:spPr bwMode="gray">
          <a:xfrm>
            <a:off x="2532572" y="1712249"/>
            <a:ext cx="2242553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厂商远程在线维护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6" name="Straight Arrow Connector 61"/>
          <p:cNvCxnSpPr/>
          <p:nvPr/>
        </p:nvCxnSpPr>
        <p:spPr>
          <a:xfrm>
            <a:off x="4832475" y="1851335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64"/>
          <p:cNvSpPr>
            <a:spLocks noChangeArrowheads="1"/>
          </p:cNvSpPr>
          <p:nvPr/>
        </p:nvSpPr>
        <p:spPr bwMode="gray">
          <a:xfrm>
            <a:off x="3116913" y="2882559"/>
            <a:ext cx="1948136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预测性维护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Straight Arrow Connector 63"/>
          <p:cNvCxnSpPr/>
          <p:nvPr/>
        </p:nvCxnSpPr>
        <p:spPr>
          <a:xfrm>
            <a:off x="5054479" y="2616127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64"/>
          <p:cNvSpPr>
            <a:spLocks noChangeArrowheads="1"/>
          </p:cNvSpPr>
          <p:nvPr/>
        </p:nvSpPr>
        <p:spPr bwMode="gray">
          <a:xfrm>
            <a:off x="3617844" y="3291533"/>
            <a:ext cx="153010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维护保养管理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Straight Arrow Connector 65"/>
          <p:cNvCxnSpPr/>
          <p:nvPr/>
        </p:nvCxnSpPr>
        <p:spPr>
          <a:xfrm>
            <a:off x="4958817" y="2274791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64"/>
          <p:cNvSpPr>
            <a:spLocks noChangeArrowheads="1"/>
          </p:cNvSpPr>
          <p:nvPr/>
        </p:nvSpPr>
        <p:spPr bwMode="gray">
          <a:xfrm>
            <a:off x="962153" y="1189883"/>
            <a:ext cx="1590260" cy="3048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机器人监控</a:t>
            </a:r>
            <a:endParaRPr lang="zh-CN" altLang="en-US" sz="1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64"/>
          <p:cNvSpPr>
            <a:spLocks noChangeArrowheads="1"/>
          </p:cNvSpPr>
          <p:nvPr/>
        </p:nvSpPr>
        <p:spPr bwMode="gray">
          <a:xfrm>
            <a:off x="591672" y="4988575"/>
            <a:ext cx="1602887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工艺培训库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Straight Arrow Connector 73"/>
          <p:cNvCxnSpPr/>
          <p:nvPr/>
        </p:nvCxnSpPr>
        <p:spPr>
          <a:xfrm>
            <a:off x="2634771" y="4340479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/>
          <p:cNvCxnSpPr/>
          <p:nvPr/>
        </p:nvCxnSpPr>
        <p:spPr>
          <a:xfrm>
            <a:off x="2493432" y="4741735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79"/>
          <p:cNvCxnSpPr/>
          <p:nvPr/>
        </p:nvCxnSpPr>
        <p:spPr>
          <a:xfrm>
            <a:off x="5595363" y="4340491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64"/>
          <p:cNvSpPr>
            <a:spLocks noChangeArrowheads="1"/>
          </p:cNvSpPr>
          <p:nvPr/>
        </p:nvSpPr>
        <p:spPr bwMode="gray">
          <a:xfrm>
            <a:off x="911520" y="3144112"/>
            <a:ext cx="1289463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报警与处理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3" name="Straight Arrow Connector 56"/>
          <p:cNvCxnSpPr/>
          <p:nvPr/>
        </p:nvCxnSpPr>
        <p:spPr>
          <a:xfrm>
            <a:off x="2241712" y="3299097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64"/>
          <p:cNvSpPr>
            <a:spLocks noChangeArrowheads="1"/>
          </p:cNvSpPr>
          <p:nvPr/>
        </p:nvSpPr>
        <p:spPr bwMode="gray">
          <a:xfrm>
            <a:off x="978073" y="4182688"/>
            <a:ext cx="1584947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现场使用知识库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9" name="Straight Arrow Connector 56"/>
          <p:cNvCxnSpPr/>
          <p:nvPr/>
        </p:nvCxnSpPr>
        <p:spPr>
          <a:xfrm>
            <a:off x="2349305" y="5148705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64"/>
          <p:cNvSpPr>
            <a:spLocks noChangeArrowheads="1"/>
          </p:cNvSpPr>
          <p:nvPr/>
        </p:nvSpPr>
        <p:spPr bwMode="gray">
          <a:xfrm>
            <a:off x="779931" y="4592336"/>
            <a:ext cx="1654495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维护工单流程管理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Straight Arrow Connector 79"/>
          <p:cNvCxnSpPr/>
          <p:nvPr/>
        </p:nvCxnSpPr>
        <p:spPr>
          <a:xfrm>
            <a:off x="5389967" y="4939001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64"/>
          <p:cNvSpPr>
            <a:spLocks noChangeArrowheads="1"/>
          </p:cNvSpPr>
          <p:nvPr/>
        </p:nvSpPr>
        <p:spPr bwMode="gray">
          <a:xfrm>
            <a:off x="209776" y="1794755"/>
            <a:ext cx="1622943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设备健康度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AutoShape 64"/>
          <p:cNvSpPr>
            <a:spLocks noChangeArrowheads="1"/>
          </p:cNvSpPr>
          <p:nvPr/>
        </p:nvSpPr>
        <p:spPr bwMode="gray">
          <a:xfrm>
            <a:off x="360852" y="2235428"/>
            <a:ext cx="1560659" cy="3048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机器人使用率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9" name="Straight Arrow Connector 56"/>
          <p:cNvCxnSpPr/>
          <p:nvPr/>
        </p:nvCxnSpPr>
        <p:spPr>
          <a:xfrm>
            <a:off x="2191607" y="5555543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6"/>
          <p:cNvCxnSpPr/>
          <p:nvPr/>
        </p:nvCxnSpPr>
        <p:spPr>
          <a:xfrm>
            <a:off x="1984871" y="5992867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utoShape 64"/>
          <p:cNvSpPr>
            <a:spLocks noChangeArrowheads="1"/>
          </p:cNvSpPr>
          <p:nvPr/>
        </p:nvSpPr>
        <p:spPr bwMode="gray">
          <a:xfrm>
            <a:off x="2817804" y="2093824"/>
            <a:ext cx="2060781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远程智能诊断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9" name="Straight Arrow Connector 63"/>
          <p:cNvCxnSpPr/>
          <p:nvPr/>
        </p:nvCxnSpPr>
        <p:spPr>
          <a:xfrm>
            <a:off x="5143271" y="3030921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63"/>
          <p:cNvCxnSpPr/>
          <p:nvPr/>
        </p:nvCxnSpPr>
        <p:spPr>
          <a:xfrm flipV="1">
            <a:off x="5236983" y="3445977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79"/>
          <p:cNvCxnSpPr/>
          <p:nvPr/>
        </p:nvCxnSpPr>
        <p:spPr>
          <a:xfrm>
            <a:off x="5264071" y="5279191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79"/>
          <p:cNvCxnSpPr/>
          <p:nvPr/>
        </p:nvCxnSpPr>
        <p:spPr>
          <a:xfrm>
            <a:off x="5144803" y="5621097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9"/>
          <p:cNvCxnSpPr/>
          <p:nvPr/>
        </p:nvCxnSpPr>
        <p:spPr>
          <a:xfrm>
            <a:off x="5033483" y="5908199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79"/>
          <p:cNvCxnSpPr/>
          <p:nvPr/>
        </p:nvCxnSpPr>
        <p:spPr>
          <a:xfrm>
            <a:off x="5494657" y="4614325"/>
            <a:ext cx="38100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64"/>
          <p:cNvSpPr>
            <a:spLocks noChangeArrowheads="1"/>
          </p:cNvSpPr>
          <p:nvPr/>
        </p:nvSpPr>
        <p:spPr bwMode="gray">
          <a:xfrm>
            <a:off x="3051924" y="5798211"/>
            <a:ext cx="1881447" cy="2665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维护历史库</a:t>
            </a:r>
            <a:endParaRPr lang="zh-CN" altLang="en-US" sz="1465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AutoShape 64"/>
          <p:cNvSpPr>
            <a:spLocks noChangeArrowheads="1"/>
          </p:cNvSpPr>
          <p:nvPr/>
        </p:nvSpPr>
        <p:spPr bwMode="gray">
          <a:xfrm>
            <a:off x="3231217" y="5476263"/>
            <a:ext cx="1830699" cy="259916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en-US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</a:t>
            </a: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图像库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AutoShape 64"/>
          <p:cNvSpPr>
            <a:spLocks noChangeArrowheads="1"/>
          </p:cNvSpPr>
          <p:nvPr/>
        </p:nvSpPr>
        <p:spPr bwMode="gray">
          <a:xfrm>
            <a:off x="3356724" y="5143631"/>
            <a:ext cx="1856267" cy="2665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工艺控制数据库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6" name="AutoShape 64"/>
          <p:cNvSpPr>
            <a:spLocks noChangeArrowheads="1"/>
          </p:cNvSpPr>
          <p:nvPr/>
        </p:nvSpPr>
        <p:spPr bwMode="gray">
          <a:xfrm>
            <a:off x="3473265" y="4821995"/>
            <a:ext cx="1888961" cy="2665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工艺运行数据库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AutoShape 64"/>
          <p:cNvSpPr>
            <a:spLocks noChangeArrowheads="1"/>
          </p:cNvSpPr>
          <p:nvPr/>
        </p:nvSpPr>
        <p:spPr bwMode="gray">
          <a:xfrm>
            <a:off x="3622227" y="4508308"/>
            <a:ext cx="1828789" cy="2665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机器人外设数据库</a:t>
            </a:r>
            <a:endParaRPr lang="zh-CN" altLang="en-US" sz="1465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gray">
          <a:xfrm>
            <a:off x="3884620" y="4200937"/>
            <a:ext cx="1668437" cy="2665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产线数据集成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0" name="Straight Arrow Connector 57"/>
          <p:cNvCxnSpPr/>
          <p:nvPr/>
        </p:nvCxnSpPr>
        <p:spPr>
          <a:xfrm rot="16200000" flipH="1">
            <a:off x="6475049" y="2325084"/>
            <a:ext cx="1977292" cy="57833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301917" y="3592250"/>
            <a:ext cx="1030043" cy="582295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工厂机器人云平台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4" name="AutoShape 64"/>
          <p:cNvSpPr>
            <a:spLocks noChangeArrowheads="1"/>
          </p:cNvSpPr>
          <p:nvPr/>
        </p:nvSpPr>
        <p:spPr bwMode="gray">
          <a:xfrm>
            <a:off x="2957887" y="2471744"/>
            <a:ext cx="201439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设备报警与处理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AutoShape 64"/>
          <p:cNvSpPr>
            <a:spLocks noChangeArrowheads="1"/>
          </p:cNvSpPr>
          <p:nvPr/>
        </p:nvSpPr>
        <p:spPr bwMode="gray">
          <a:xfrm>
            <a:off x="5786599" y="3225104"/>
            <a:ext cx="153010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产线绩效管理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0" name="Straight Arrow Connector 63"/>
          <p:cNvCxnSpPr/>
          <p:nvPr/>
        </p:nvCxnSpPr>
        <p:spPr>
          <a:xfrm flipV="1">
            <a:off x="7233807" y="3379548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64"/>
          <p:cNvSpPr>
            <a:spLocks noChangeArrowheads="1"/>
          </p:cNvSpPr>
          <p:nvPr/>
        </p:nvSpPr>
        <p:spPr bwMode="gray">
          <a:xfrm>
            <a:off x="5688904" y="2713201"/>
            <a:ext cx="153010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产线产能评估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3" name="Straight Arrow Connector 63"/>
          <p:cNvCxnSpPr/>
          <p:nvPr/>
        </p:nvCxnSpPr>
        <p:spPr>
          <a:xfrm flipV="1">
            <a:off x="7136113" y="2867645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64"/>
          <p:cNvSpPr>
            <a:spLocks noChangeArrowheads="1"/>
          </p:cNvSpPr>
          <p:nvPr/>
        </p:nvSpPr>
        <p:spPr bwMode="gray">
          <a:xfrm>
            <a:off x="5520891" y="2216957"/>
            <a:ext cx="153010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机器人能耗管理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5" name="Straight Arrow Connector 63"/>
          <p:cNvCxnSpPr/>
          <p:nvPr/>
        </p:nvCxnSpPr>
        <p:spPr>
          <a:xfrm flipV="1">
            <a:off x="6968099" y="2371401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64"/>
          <p:cNvSpPr>
            <a:spLocks noChangeArrowheads="1"/>
          </p:cNvSpPr>
          <p:nvPr/>
        </p:nvSpPr>
        <p:spPr bwMode="gray">
          <a:xfrm>
            <a:off x="5376308" y="1728499"/>
            <a:ext cx="1530109" cy="30600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C000"/>
            </a:solidFill>
            <a:round/>
          </a:ln>
          <a:effectLst/>
        </p:spPr>
        <p:txBody>
          <a:bodyPr wrap="none" lIns="91438" tIns="45718" rIns="91438" bIns="45718" anchor="ctr"/>
          <a:lstStyle/>
          <a:p>
            <a:pPr algn="ctr">
              <a:defRPr/>
            </a:pP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</a:t>
            </a:r>
            <a:r>
              <a:rPr lang="en-US" altLang="zh-CN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OEE</a:t>
            </a:r>
            <a:r>
              <a:rPr lang="zh-CN" altLang="en-US" sz="1465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  <a:endParaRPr lang="zh-CN" altLang="en-US" sz="1465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7" name="Straight Arrow Connector 63"/>
          <p:cNvCxnSpPr/>
          <p:nvPr/>
        </p:nvCxnSpPr>
        <p:spPr>
          <a:xfrm flipV="1">
            <a:off x="6823515" y="1882941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64"/>
          <p:cNvSpPr>
            <a:spLocks noChangeArrowheads="1"/>
          </p:cNvSpPr>
          <p:nvPr/>
        </p:nvSpPr>
        <p:spPr bwMode="gray">
          <a:xfrm>
            <a:off x="3926968" y="1189883"/>
            <a:ext cx="1590260" cy="3048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</a:ln>
          <a:effectLst/>
        </p:spPr>
        <p:txBody>
          <a:bodyPr wrap="none" lIns="91438" tIns="45718" rIns="91438" bIns="45718" anchor="ctr"/>
          <a:p>
            <a:pPr algn="ctr">
              <a:defRPr/>
            </a:pPr>
            <a:r>
              <a:rPr lang="zh-CN" altLang="en-US" sz="16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远程维护与服务</a:t>
            </a:r>
            <a:endParaRPr lang="zh-CN" altLang="en-US" sz="1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112"/>
          <p:cNvSpPr/>
          <p:nvPr/>
        </p:nvSpPr>
        <p:spPr>
          <a:xfrm>
            <a:off x="6452086" y="1112053"/>
            <a:ext cx="1749287" cy="461599"/>
          </a:xfrm>
          <a:prstGeom prst="roundRect">
            <a:avLst/>
          </a:prstGeom>
          <a:gradFill>
            <a:gsLst>
              <a:gs pos="91000">
                <a:schemeClr val="bg1">
                  <a:lumMod val="85000"/>
                </a:schemeClr>
              </a:gs>
              <a:gs pos="100000">
                <a:schemeClr val="bg1"/>
              </a:gs>
              <a:gs pos="67000">
                <a:srgbClr val="9B9B9B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p>
            <a:pPr algn="ctr"/>
            <a:endParaRPr lang="en-US" sz="2400"/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gray">
          <a:xfrm>
            <a:off x="6611113" y="1189883"/>
            <a:ext cx="1590260" cy="3048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</a:ln>
          <a:effectLst/>
        </p:spPr>
        <p:txBody>
          <a:bodyPr wrap="none" lIns="91438" tIns="45718" rIns="91438" bIns="45718" anchor="ctr"/>
          <a:p>
            <a:pPr algn="ctr">
              <a:defRPr/>
            </a:pPr>
            <a:r>
              <a:rPr lang="zh-CN" altLang="en-US" sz="16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工厂现场管理</a:t>
            </a:r>
            <a:endParaRPr lang="zh-CN" altLang="en-US" sz="1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3"/>
          <p:cNvCxnSpPr/>
          <p:nvPr/>
        </p:nvCxnSpPr>
        <p:spPr>
          <a:xfrm flipV="1">
            <a:off x="1727005" y="7056921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12"/>
          <p:cNvSpPr/>
          <p:nvPr/>
        </p:nvSpPr>
        <p:spPr>
          <a:xfrm>
            <a:off x="1355576" y="6286033"/>
            <a:ext cx="1749287" cy="461599"/>
          </a:xfrm>
          <a:prstGeom prst="roundRect">
            <a:avLst/>
          </a:prstGeom>
          <a:gradFill>
            <a:gsLst>
              <a:gs pos="91000">
                <a:schemeClr val="bg1">
                  <a:lumMod val="85000"/>
                </a:schemeClr>
              </a:gs>
              <a:gs pos="100000">
                <a:schemeClr val="bg1"/>
              </a:gs>
              <a:gs pos="67000">
                <a:srgbClr val="9B9B9B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p>
            <a:pPr algn="ctr"/>
            <a:endParaRPr lang="en-US" sz="2400"/>
          </a:p>
        </p:txBody>
      </p:sp>
      <p:sp>
        <p:nvSpPr>
          <p:cNvPr id="33" name="AutoShape 64"/>
          <p:cNvSpPr>
            <a:spLocks noChangeArrowheads="1"/>
          </p:cNvSpPr>
          <p:nvPr/>
        </p:nvSpPr>
        <p:spPr bwMode="gray">
          <a:xfrm>
            <a:off x="1514603" y="6363863"/>
            <a:ext cx="1590260" cy="3048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</a:ln>
          <a:effectLst/>
        </p:spPr>
        <p:txBody>
          <a:bodyPr wrap="none" lIns="91438" tIns="45718" rIns="91438" bIns="45718" anchor="ctr"/>
          <a:p>
            <a:pPr algn="ctr">
              <a:defRPr/>
            </a:pPr>
            <a:r>
              <a:rPr lang="zh-CN" altLang="en-US" sz="16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海尔特色管理</a:t>
            </a:r>
            <a:endParaRPr lang="zh-CN" altLang="en-US" sz="1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Arrow Connector 63"/>
          <p:cNvCxnSpPr/>
          <p:nvPr/>
        </p:nvCxnSpPr>
        <p:spPr>
          <a:xfrm flipV="1">
            <a:off x="4897560" y="7057556"/>
            <a:ext cx="398607" cy="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112"/>
          <p:cNvSpPr/>
          <p:nvPr/>
        </p:nvSpPr>
        <p:spPr>
          <a:xfrm>
            <a:off x="4370556" y="6242218"/>
            <a:ext cx="1749287" cy="461599"/>
          </a:xfrm>
          <a:prstGeom prst="roundRect">
            <a:avLst/>
          </a:prstGeom>
          <a:gradFill>
            <a:gsLst>
              <a:gs pos="91000">
                <a:schemeClr val="bg1">
                  <a:lumMod val="85000"/>
                </a:schemeClr>
              </a:gs>
              <a:gs pos="100000">
                <a:schemeClr val="bg1"/>
              </a:gs>
              <a:gs pos="67000">
                <a:srgbClr val="9B9B9B"/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p>
            <a:pPr algn="ctr"/>
            <a:endParaRPr lang="en-US" sz="2400"/>
          </a:p>
        </p:txBody>
      </p:sp>
      <p:sp>
        <p:nvSpPr>
          <p:cNvPr id="40" name="AutoShape 64"/>
          <p:cNvSpPr>
            <a:spLocks noChangeArrowheads="1"/>
          </p:cNvSpPr>
          <p:nvPr/>
        </p:nvSpPr>
        <p:spPr bwMode="gray">
          <a:xfrm>
            <a:off x="4437508" y="6320048"/>
            <a:ext cx="1590260" cy="3048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</a:ln>
          <a:effectLst/>
        </p:spPr>
        <p:txBody>
          <a:bodyPr wrap="none" lIns="91438" tIns="45718" rIns="91438" bIns="45718" anchor="ctr"/>
          <a:p>
            <a:pPr algn="ctr">
              <a:defRPr/>
            </a:pPr>
            <a:r>
              <a:rPr lang="zh-CN" altLang="en-US" sz="16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机器人云数据服务</a:t>
            </a:r>
            <a:endParaRPr lang="zh-CN" altLang="en-US" sz="16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005320" y="4731385"/>
            <a:ext cx="49187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海尔工厂机器人云平台特点：</a:t>
            </a:r>
            <a:endParaRPr lang="zh-CN" altLang="en-US" sz="1400" b="1"/>
          </a:p>
          <a:p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跨厂商平台，统一化服务</a:t>
            </a: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结合海尔工厂使用经验，凝聚成服务能力。</a:t>
            </a: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工厂机器人数据云平台，实现各类机器人自身和依托数据</a:t>
            </a:r>
            <a:endParaRPr lang="zh-CN" altLang="en-US" sz="14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 b="1"/>
              <a:t>     集合，为未来</a:t>
            </a:r>
            <a:r>
              <a:rPr lang="en-US" altLang="zh-CN" sz="1400" b="1"/>
              <a:t>AI</a:t>
            </a:r>
            <a:r>
              <a:rPr lang="zh-CN" altLang="en-US" sz="1400" b="1"/>
              <a:t>，</a:t>
            </a:r>
            <a:r>
              <a:rPr lang="en-US" altLang="zh-CN" sz="1400" b="1"/>
              <a:t>AR</a:t>
            </a:r>
            <a:r>
              <a:rPr lang="zh-CN" altLang="en-US" sz="1400" b="1"/>
              <a:t>等应用提供基础。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机器人设备云架构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129665"/>
            <a:ext cx="11022965" cy="549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171950" y="1235075"/>
            <a:ext cx="2343150" cy="1566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3070" y="1235075"/>
            <a:ext cx="2343150" cy="1566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文本框 18"/>
          <p:cNvSpPr txBox="1"/>
          <p:nvPr/>
        </p:nvSpPr>
        <p:spPr>
          <a:xfrm>
            <a:off x="247889" y="346555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01 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机器人云业务进展</a:t>
            </a:r>
            <a:endParaRPr lang="zh-CN" altLang="en-US" sz="2800" dirty="0" smtClean="0">
              <a:solidFill>
                <a:srgbClr val="006AEB">
                  <a:lumMod val="75000"/>
                </a:srgbClr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192545" y="2942435"/>
            <a:ext cx="3259875" cy="318773"/>
            <a:chOff x="2714615" y="2000236"/>
            <a:chExt cx="4664486" cy="501649"/>
          </a:xfrm>
        </p:grpSpPr>
        <p:sp>
          <p:nvSpPr>
            <p:cNvPr id="144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45" name="Text Box 14"/>
            <p:cNvSpPr txBox="1">
              <a:spLocks noChangeArrowheads="1"/>
            </p:cNvSpPr>
            <p:nvPr/>
          </p:nvSpPr>
          <p:spPr bwMode="blackWhite">
            <a:xfrm>
              <a:off x="3248009" y="2033861"/>
              <a:ext cx="3866571" cy="43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200" b="1" dirty="0" smtClean="0"/>
                <a:t>核心机器人厂商沟通和对接</a:t>
              </a:r>
              <a:endParaRPr lang="zh-CN" altLang="en-US" sz="1200" b="1" dirty="0" smtClean="0"/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148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149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8465" y="1369060"/>
            <a:ext cx="2195195" cy="1219200"/>
          </a:xfrm>
          <a:prstGeom prst="rect">
            <a:avLst/>
          </a:prstGeom>
        </p:spPr>
      </p:pic>
      <p:sp>
        <p:nvSpPr>
          <p:cNvPr id="15" name="TextBox 63"/>
          <p:cNvSpPr txBox="1"/>
          <p:nvPr/>
        </p:nvSpPr>
        <p:spPr>
          <a:xfrm>
            <a:off x="247650" y="3261360"/>
            <a:ext cx="283400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完成与占有率高厂商 现代，</a:t>
            </a:r>
            <a:r>
              <a:rPr lang="en-US" altLang="zh-CN" sz="1200" dirty="0"/>
              <a:t>ABB</a:t>
            </a:r>
            <a:r>
              <a:rPr lang="zh-CN" altLang="en-US" sz="1200" dirty="0"/>
              <a:t>，广数，安川进行了交流和技术沟通　 </a:t>
            </a:r>
            <a:endParaRPr lang="zh-CN" altLang="en-US" sz="1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69060"/>
            <a:ext cx="923925" cy="581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" y="2258695"/>
            <a:ext cx="1752600" cy="542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" y="1894205"/>
            <a:ext cx="866775" cy="247650"/>
          </a:xfrm>
          <a:prstGeom prst="rect">
            <a:avLst/>
          </a:prstGeom>
        </p:spPr>
      </p:pic>
      <p:grpSp>
        <p:nvGrpSpPr>
          <p:cNvPr id="22" name="组合 10"/>
          <p:cNvGrpSpPr/>
          <p:nvPr/>
        </p:nvGrpSpPr>
        <p:grpSpPr bwMode="auto">
          <a:xfrm>
            <a:off x="3931425" y="2942435"/>
            <a:ext cx="3259875" cy="318773"/>
            <a:chOff x="2714615" y="2000236"/>
            <a:chExt cx="4664486" cy="501649"/>
          </a:xfrm>
        </p:grpSpPr>
        <p:sp>
          <p:nvSpPr>
            <p:cNvPr id="23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blackWhite">
            <a:xfrm>
              <a:off x="3248009" y="2033861"/>
              <a:ext cx="3866571" cy="43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200" b="1" dirty="0" smtClean="0"/>
                <a:t>机器人云平台数据采集规范</a:t>
              </a:r>
              <a:endParaRPr lang="zh-CN" altLang="en-US" sz="1200" b="1" dirty="0" smtClean="0"/>
            </a:p>
          </p:txBody>
        </p:sp>
        <p:grpSp>
          <p:nvGrpSpPr>
            <p:cNvPr id="25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26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28" name="TextBox 63"/>
          <p:cNvSpPr txBox="1"/>
          <p:nvPr/>
        </p:nvSpPr>
        <p:spPr>
          <a:xfrm>
            <a:off x="3986530" y="3261360"/>
            <a:ext cx="283400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完成机器人核心数据采集规范，作为机器人云平台采集标准和技术采集能力　 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8224520" y="1198880"/>
            <a:ext cx="2343150" cy="1566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10"/>
          <p:cNvGrpSpPr/>
          <p:nvPr/>
        </p:nvGrpSpPr>
        <p:grpSpPr bwMode="auto">
          <a:xfrm>
            <a:off x="7983995" y="2906240"/>
            <a:ext cx="3259875" cy="318773"/>
            <a:chOff x="2714615" y="2000236"/>
            <a:chExt cx="4664486" cy="501649"/>
          </a:xfrm>
        </p:grpSpPr>
        <p:sp>
          <p:nvSpPr>
            <p:cNvPr id="35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blackWhite">
            <a:xfrm>
              <a:off x="3248009" y="2033861"/>
              <a:ext cx="3866571" cy="43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200" b="1" dirty="0" smtClean="0"/>
                <a:t>海尔所有互联工厂机器人分布于调研</a:t>
              </a:r>
              <a:endParaRPr lang="zh-CN" altLang="en-US" sz="1200" b="1" dirty="0" smtClean="0"/>
            </a:p>
          </p:txBody>
        </p:sp>
        <p:grpSp>
          <p:nvGrpSpPr>
            <p:cNvPr id="37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9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40" name="TextBox 63"/>
          <p:cNvSpPr txBox="1"/>
          <p:nvPr/>
        </p:nvSpPr>
        <p:spPr>
          <a:xfrm>
            <a:off x="8039100" y="3225165"/>
            <a:ext cx="283400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完成海尔所有互联工厂机器人分布，厂家，技术接口，工厂现场条件调研　 </a:t>
            </a:r>
            <a:endParaRPr lang="zh-CN" altLang="en-US" sz="12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35" y="1240155"/>
            <a:ext cx="2269490" cy="140271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76555" y="4171315"/>
            <a:ext cx="2343150" cy="1566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3" name="组合 10"/>
          <p:cNvGrpSpPr/>
          <p:nvPr/>
        </p:nvGrpSpPr>
        <p:grpSpPr bwMode="auto">
          <a:xfrm>
            <a:off x="136030" y="5878675"/>
            <a:ext cx="3259875" cy="318773"/>
            <a:chOff x="2714615" y="2000236"/>
            <a:chExt cx="4664486" cy="501649"/>
          </a:xfrm>
        </p:grpSpPr>
        <p:sp>
          <p:nvSpPr>
            <p:cNvPr id="44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blackWhite">
            <a:xfrm>
              <a:off x="3248009" y="2033861"/>
              <a:ext cx="3866571" cy="43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200" b="1" dirty="0" smtClean="0"/>
                <a:t>基础设备云平台开发完成</a:t>
              </a:r>
              <a:endParaRPr lang="zh-CN" altLang="en-US" sz="1200" b="1" dirty="0" smtClean="0"/>
            </a:p>
          </p:txBody>
        </p:sp>
        <p:grpSp>
          <p:nvGrpSpPr>
            <p:cNvPr id="50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53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54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55" name="TextBox 63"/>
          <p:cNvSpPr txBox="1"/>
          <p:nvPr/>
        </p:nvSpPr>
        <p:spPr>
          <a:xfrm>
            <a:off x="191135" y="6197600"/>
            <a:ext cx="283400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基础设备云平台开发完成，可快速组态实现机器人设备上云　 </a:t>
            </a:r>
            <a:endParaRPr lang="zh-CN" altLang="en-US" sz="1200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70" y="4283075"/>
            <a:ext cx="2188210" cy="134302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4172585" y="4147820"/>
            <a:ext cx="2343150" cy="1566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10"/>
          <p:cNvGrpSpPr/>
          <p:nvPr/>
        </p:nvGrpSpPr>
        <p:grpSpPr bwMode="auto">
          <a:xfrm>
            <a:off x="3932060" y="5855180"/>
            <a:ext cx="3259875" cy="318773"/>
            <a:chOff x="2714615" y="2000236"/>
            <a:chExt cx="4664486" cy="501649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12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61" name="Text Box 14"/>
            <p:cNvSpPr txBox="1">
              <a:spLocks noChangeArrowheads="1"/>
            </p:cNvSpPr>
            <p:nvPr/>
          </p:nvSpPr>
          <p:spPr bwMode="blackWhite">
            <a:xfrm>
              <a:off x="3248009" y="2033861"/>
              <a:ext cx="3866571" cy="4336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1200" b="1" dirty="0" smtClean="0"/>
                <a:t>机器人云平台功能设计</a:t>
              </a:r>
              <a:endParaRPr lang="zh-CN" altLang="en-US" sz="1200" b="1" dirty="0" smtClean="0"/>
            </a:p>
          </p:txBody>
        </p:sp>
        <p:grpSp>
          <p:nvGrpSpPr>
            <p:cNvPr id="66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67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12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69" name="TextBox 63"/>
          <p:cNvSpPr txBox="1"/>
          <p:nvPr/>
        </p:nvSpPr>
        <p:spPr>
          <a:xfrm>
            <a:off x="3987165" y="6174105"/>
            <a:ext cx="283400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初步完成，基于海尔机器人云平台功能与特色定位，功能设计等　 </a:t>
            </a:r>
            <a:endParaRPr lang="zh-CN" altLang="en-US" sz="1200" dirty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030" y="4253230"/>
            <a:ext cx="2119630" cy="1355725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7005320" y="4731385"/>
            <a:ext cx="49187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总结：</a:t>
            </a:r>
            <a:endParaRPr lang="zh-CN" altLang="en-US" sz="1400" b="1"/>
          </a:p>
          <a:p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已经具备在海尔１０家互联工厂实现机器人云平台条件</a:t>
            </a: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规划完成ＣＯＳＭＯ 机器人云平台定位与服务模式</a:t>
            </a:r>
            <a:endParaRPr lang="zh-CN" altLang="en-US" sz="1400" b="1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2255" y="1499235"/>
            <a:ext cx="1089025" cy="3206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683568" y="4259896"/>
            <a:ext cx="10831843" cy="2029144"/>
          </a:xfrm>
          <a:prstGeom prst="rect">
            <a:avLst/>
          </a:prstGeom>
          <a:solidFill>
            <a:srgbClr val="DFDFF5"/>
          </a:solidFill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ts val="1650"/>
              </a:lnSpc>
              <a:buFont typeface="Wingdings" panose="05000000000000000000" pitchFamily="2" charset="2"/>
              <a:buChar char="Ø"/>
              <a:defRPr/>
            </a:pPr>
            <a:endParaRPr lang="en-US" altLang="zh-CN" sz="1600" b="1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041" y="5901569"/>
            <a:ext cx="1489072" cy="4603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dirty="0" smtClean="0"/>
              <a:t>跨平台机器人</a:t>
            </a:r>
            <a:endParaRPr lang="zh-CN" altLang="en-US" sz="1200" dirty="0" smtClean="0"/>
          </a:p>
          <a:p>
            <a:pPr algn="ctr"/>
            <a:r>
              <a:rPr lang="zh-CN" altLang="en-US" sz="1200" dirty="0" smtClean="0"/>
              <a:t>统一管理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14759" y="5895285"/>
            <a:ext cx="1430897" cy="4603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dirty="0"/>
              <a:t>厂商参与的</a:t>
            </a:r>
            <a:endParaRPr lang="zh-CN" altLang="en-US" sz="1200" dirty="0"/>
          </a:p>
          <a:p>
            <a:pPr algn="ctr"/>
            <a:r>
              <a:rPr lang="zh-CN" altLang="en-US" sz="1200" dirty="0"/>
              <a:t>远程维护服务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045093" y="5903077"/>
            <a:ext cx="1430897" cy="6451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dirty="0" smtClean="0"/>
              <a:t>机器人工艺使用</a:t>
            </a:r>
            <a:endParaRPr lang="zh-CN" altLang="en-US" sz="1200" dirty="0" smtClean="0"/>
          </a:p>
          <a:p>
            <a:pPr algn="ctr"/>
            <a:r>
              <a:rPr lang="zh-CN" altLang="en-US" sz="1200" dirty="0" smtClean="0"/>
              <a:t>在线培训</a:t>
            </a:r>
            <a:endParaRPr lang="zh-CN" altLang="en-US" sz="1200" dirty="0" smtClean="0"/>
          </a:p>
          <a:p>
            <a:pPr algn="ctr"/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673983" y="5918837"/>
            <a:ext cx="1430897" cy="2755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dirty="0"/>
              <a:t>机器人云数据平台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83568" y="1437029"/>
            <a:ext cx="10841891" cy="2030400"/>
          </a:xfrm>
          <a:prstGeom prst="rect">
            <a:avLst/>
          </a:prstGeom>
          <a:solidFill>
            <a:srgbClr val="DAEDEF"/>
          </a:solidFill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ts val="18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 dirty="0" smtClea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Freeform 3"/>
          <p:cNvSpPr/>
          <p:nvPr/>
        </p:nvSpPr>
        <p:spPr bwMode="gray">
          <a:xfrm>
            <a:off x="539552" y="2681555"/>
            <a:ext cx="2019300" cy="962025"/>
          </a:xfrm>
          <a:custGeom>
            <a:avLst/>
            <a:gdLst>
              <a:gd name="T0" fmla="*/ 66666492 w 2320"/>
              <a:gd name="T1" fmla="*/ 1026908229 h 792"/>
              <a:gd name="T2" fmla="*/ 66666492 w 2320"/>
              <a:gd name="T3" fmla="*/ 0 h 792"/>
              <a:gd name="T4" fmla="*/ 0 w 2320"/>
              <a:gd name="T5" fmla="*/ 0 h 792"/>
              <a:gd name="T6" fmla="*/ 0 w 2320"/>
              <a:gd name="T7" fmla="*/ 1168550576 h 792"/>
              <a:gd name="T8" fmla="*/ 1757574045 w 2320"/>
              <a:gd name="T9" fmla="*/ 1168550576 h 792"/>
              <a:gd name="T10" fmla="*/ 1757574045 w 2320"/>
              <a:gd name="T11" fmla="*/ 1026908229 h 792"/>
              <a:gd name="T12" fmla="*/ 66666492 w 2320"/>
              <a:gd name="T13" fmla="*/ 1026908229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BBE0E3">
              <a:lumMod val="50000"/>
            </a:srgbClr>
          </a:solidFill>
          <a:ln w="0">
            <a:noFill/>
            <a:round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400" kern="0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4"/>
          <p:cNvSpPr/>
          <p:nvPr/>
        </p:nvSpPr>
        <p:spPr bwMode="gray">
          <a:xfrm rot="10800000">
            <a:off x="9749605" y="1267093"/>
            <a:ext cx="1924051" cy="962025"/>
          </a:xfrm>
          <a:custGeom>
            <a:avLst/>
            <a:gdLst>
              <a:gd name="T0" fmla="*/ 60525472 w 2320"/>
              <a:gd name="T1" fmla="*/ 1026908229 h 792"/>
              <a:gd name="T2" fmla="*/ 60525472 w 2320"/>
              <a:gd name="T3" fmla="*/ 0 h 792"/>
              <a:gd name="T4" fmla="*/ 0 w 2320"/>
              <a:gd name="T5" fmla="*/ 0 h 792"/>
              <a:gd name="T6" fmla="*/ 0 w 2320"/>
              <a:gd name="T7" fmla="*/ 1168550576 h 792"/>
              <a:gd name="T8" fmla="*/ 1595675779 w 2320"/>
              <a:gd name="T9" fmla="*/ 1168550576 h 792"/>
              <a:gd name="T10" fmla="*/ 1595675779 w 2320"/>
              <a:gd name="T11" fmla="*/ 1026908229 h 792"/>
              <a:gd name="T12" fmla="*/ 60525472 w 2320"/>
              <a:gd name="T13" fmla="*/ 1026908229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BBE0E3">
              <a:lumMod val="50000"/>
            </a:srgbClr>
          </a:solidFill>
          <a:ln w="0">
            <a:noFill/>
            <a:round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400" kern="0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9552" y="1148997"/>
            <a:ext cx="3259925" cy="472119"/>
          </a:xfrm>
          <a:prstGeom prst="roundRect">
            <a:avLst/>
          </a:prstGeom>
          <a:solidFill>
            <a:srgbClr val="BBE0E3">
              <a:lumMod val="50000"/>
            </a:srgbClr>
          </a:solidFill>
          <a:ln w="19050">
            <a:solidFill>
              <a:srgbClr val="FFFFFF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机器人厂商合作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5577" y="1764735"/>
            <a:ext cx="3664023" cy="170688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ts val="1800"/>
              </a:lnSpc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本与各类机器人硬件厂商合作。作为其产品的服务附加机器人云服务。</a:t>
            </a:r>
            <a:endPara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现代（中国）已表示合作意向，作为其机器人硬件销售的附加服务，提升其产品竞争力。</a:t>
            </a: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国外厂商本地化的开发能力不足。 有极大需求。</a:t>
            </a: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云机器人服务参考价格    </a:t>
            </a:r>
            <a:r>
              <a:rPr lang="en-US" altLang="zh-CN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万</a:t>
            </a:r>
            <a:r>
              <a:rPr lang="en-US" altLang="zh-CN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/15</a:t>
            </a: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台  （案例）</a:t>
            </a: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Freeform 6"/>
          <p:cNvSpPr/>
          <p:nvPr/>
        </p:nvSpPr>
        <p:spPr bwMode="gray">
          <a:xfrm>
            <a:off x="539552" y="5505245"/>
            <a:ext cx="2019300" cy="962025"/>
          </a:xfrm>
          <a:custGeom>
            <a:avLst/>
            <a:gdLst>
              <a:gd name="T0" fmla="*/ 66666492 w 2320"/>
              <a:gd name="T1" fmla="*/ 1026908229 h 792"/>
              <a:gd name="T2" fmla="*/ 66666492 w 2320"/>
              <a:gd name="T3" fmla="*/ 0 h 792"/>
              <a:gd name="T4" fmla="*/ 0 w 2320"/>
              <a:gd name="T5" fmla="*/ 0 h 792"/>
              <a:gd name="T6" fmla="*/ 0 w 2320"/>
              <a:gd name="T7" fmla="*/ 1168550576 h 792"/>
              <a:gd name="T8" fmla="*/ 1757574045 w 2320"/>
              <a:gd name="T9" fmla="*/ 1168550576 h 792"/>
              <a:gd name="T10" fmla="*/ 1757574045 w 2320"/>
              <a:gd name="T11" fmla="*/ 1026908229 h 792"/>
              <a:gd name="T12" fmla="*/ 66666492 w 2320"/>
              <a:gd name="T13" fmla="*/ 1026908229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333399">
              <a:lumMod val="60000"/>
              <a:lumOff val="40000"/>
            </a:srgbClr>
          </a:solidFill>
          <a:ln w="0">
            <a:noFill/>
            <a:round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400" kern="0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Freeform 7"/>
          <p:cNvSpPr/>
          <p:nvPr/>
        </p:nvSpPr>
        <p:spPr bwMode="gray">
          <a:xfrm rot="10800000">
            <a:off x="9751229" y="4089959"/>
            <a:ext cx="1924051" cy="962025"/>
          </a:xfrm>
          <a:custGeom>
            <a:avLst/>
            <a:gdLst>
              <a:gd name="T0" fmla="*/ 60525472 w 2320"/>
              <a:gd name="T1" fmla="*/ 1026908229 h 792"/>
              <a:gd name="T2" fmla="*/ 60525472 w 2320"/>
              <a:gd name="T3" fmla="*/ 0 h 792"/>
              <a:gd name="T4" fmla="*/ 0 w 2320"/>
              <a:gd name="T5" fmla="*/ 0 h 792"/>
              <a:gd name="T6" fmla="*/ 0 w 2320"/>
              <a:gd name="T7" fmla="*/ 1168550576 h 792"/>
              <a:gd name="T8" fmla="*/ 1595675779 w 2320"/>
              <a:gd name="T9" fmla="*/ 1168550576 h 792"/>
              <a:gd name="T10" fmla="*/ 1595675779 w 2320"/>
              <a:gd name="T11" fmla="*/ 1026908229 h 792"/>
              <a:gd name="T12" fmla="*/ 60525472 w 2320"/>
              <a:gd name="T13" fmla="*/ 1026908229 h 7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0"/>
              <a:gd name="T22" fmla="*/ 0 h 792"/>
              <a:gd name="T23" fmla="*/ 2320 w 2320"/>
              <a:gd name="T24" fmla="*/ 792 h 7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333399">
              <a:lumMod val="60000"/>
              <a:lumOff val="40000"/>
            </a:srgbClr>
          </a:solidFill>
          <a:ln w="0">
            <a:noFill/>
            <a:round/>
          </a:ln>
        </p:spPr>
        <p:txBody>
          <a:bodyPr lIns="91440" tIns="45720" rIns="91440" bIns="45720"/>
          <a:lstStyle/>
          <a:p>
            <a:pPr>
              <a:defRPr/>
            </a:pPr>
            <a:endParaRPr lang="zh-CN" altLang="en-US" sz="2400" kern="0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39552" y="3971864"/>
            <a:ext cx="3260288" cy="472119"/>
          </a:xfrm>
          <a:prstGeom prst="roundRect">
            <a:avLst/>
          </a:prstGeom>
          <a:solidFill>
            <a:srgbClr val="333399">
              <a:lumMod val="60000"/>
              <a:lumOff val="40000"/>
            </a:srgbClr>
          </a:solidFill>
          <a:ln w="19050">
            <a:solidFill>
              <a:srgbClr val="FFFFFF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大型集团工厂群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5576" y="4598504"/>
            <a:ext cx="3664023" cy="170688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ts val="1800"/>
              </a:lnSpc>
              <a:buFont typeface="Wingdings" panose="05000000000000000000" pitchFamily="2" charset="2"/>
              <a:buChar char="u"/>
            </a:pPr>
            <a:r>
              <a:rPr lang="zh-CN" altLang="en-US" sz="1600" b="1" kern="0" dirty="0" smtClean="0">
                <a:solidFill>
                  <a:sysClr val="windowText" lastClr="000000"/>
                </a:solidFill>
              </a:rPr>
              <a:t>集团工厂群机器人 管理需求。</a:t>
            </a:r>
            <a:endParaRPr lang="zh-CN" altLang="en-US" sz="1600" b="1" kern="0" dirty="0" smtClean="0">
              <a:solidFill>
                <a:sysClr val="windowText" lastClr="000000"/>
              </a:solidFill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采购机器人厂商众多，无法实现统一化管理。</a:t>
            </a: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新工厂机器人流程化程度越来越高，出现问题，意味产线停工。</a:t>
            </a: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endParaRPr lang="zh-CN" altLang="en-US" sz="1200" b="1" dirty="0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just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丰富机器人外设集成，扩展应用丰富。</a:t>
            </a:r>
            <a:endParaRPr lang="zh-CN" altLang="en-US" sz="1600" b="1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960969"/>
            <a:ext cx="12192000" cy="59267"/>
          </a:xfrm>
          <a:prstGeom prst="rect">
            <a:avLst/>
          </a:prstGeom>
          <a:solidFill>
            <a:srgbClr val="00479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4" tIns="60957" rIns="121914" bIns="60957" anchor="ctr"/>
          <a:lstStyle/>
          <a:p>
            <a:pPr algn="ctr" defTabSz="913765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1281" y="3107569"/>
            <a:ext cx="1489072" cy="2755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 smtClean="0"/>
              <a:t>组合销售</a:t>
            </a:r>
            <a:endParaRPr lang="zh-CN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684759" y="3101285"/>
            <a:ext cx="1430897" cy="2755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/>
              <a:t>远程维护收费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762133" y="3109077"/>
            <a:ext cx="1430897" cy="27559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/>
              <a:t>在线培训收费</a:t>
            </a:r>
            <a:endParaRPr lang="zh-CN" altLang="en-US" sz="1200" b="1" dirty="0"/>
          </a:p>
        </p:txBody>
      </p:sp>
      <p:sp>
        <p:nvSpPr>
          <p:cNvPr id="45" name="文本框 18"/>
          <p:cNvSpPr txBox="1"/>
          <p:nvPr/>
        </p:nvSpPr>
        <p:spPr>
          <a:xfrm>
            <a:off x="247889" y="346556"/>
            <a:ext cx="8157223" cy="563880"/>
          </a:xfrm>
          <a:prstGeom prst="rect">
            <a:avLst/>
          </a:prstGeom>
          <a:noFill/>
        </p:spPr>
        <p:txBody>
          <a:bodyPr wrap="square" lIns="91422" tIns="45710" rIns="91422" bIns="45710" rtlCol="0" anchor="ctr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kumimoji="1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defTabSz="685165"/>
            <a:r>
              <a:rPr lang="en-US" altLang="zh-CN" sz="2800" dirty="0" smtClean="0">
                <a:solidFill>
                  <a:srgbClr val="006AEB">
                    <a:lumMod val="75000"/>
                  </a:srgbClr>
                </a:solidFill>
              </a:rPr>
              <a:t>03 </a:t>
            </a:r>
            <a:r>
              <a:rPr lang="zh-CN" altLang="en-US" sz="2800" dirty="0" smtClean="0">
                <a:solidFill>
                  <a:srgbClr val="006AEB">
                    <a:lumMod val="75000"/>
                  </a:srgbClr>
                </a:solidFill>
              </a:rPr>
              <a:t>商业机会</a:t>
            </a:r>
            <a:endParaRPr lang="zh-CN" altLang="en-US" sz="2000" dirty="0">
              <a:solidFill>
                <a:srgbClr val="006AEB">
                  <a:lumMod val="75000"/>
                </a:srgb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835" y="1764665"/>
            <a:ext cx="1752600" cy="5429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65" y="2228850"/>
            <a:ext cx="1381760" cy="3949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85" y="1620520"/>
            <a:ext cx="923925" cy="581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230" y="2307590"/>
            <a:ext cx="2038350" cy="60007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660" y="4869815"/>
            <a:ext cx="1370965" cy="876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280" y="4888230"/>
            <a:ext cx="1398270" cy="840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675" y="4855210"/>
            <a:ext cx="1301115" cy="891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790" y="4888230"/>
            <a:ext cx="1247140" cy="805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98455" y="5137785"/>
            <a:ext cx="43942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</a:t>
            </a:r>
            <a:endParaRPr lang="en-US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5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6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7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8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9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演示</Application>
  <PresentationFormat>宽屏</PresentationFormat>
  <Paragraphs>208</Paragraphs>
  <Slides>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仿宋</vt:lpstr>
      <vt:lpstr>仿宋_GB2312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马骏</cp:lastModifiedBy>
  <cp:revision>47</cp:revision>
  <dcterms:created xsi:type="dcterms:W3CDTF">2018-03-01T02:03:00Z</dcterms:created>
  <dcterms:modified xsi:type="dcterms:W3CDTF">2018-06-01T08:26:34Z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