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  <p:sldId id="268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96215"/>
            <a:ext cx="10515600" cy="1296035"/>
          </a:xfrm>
        </p:spPr>
        <p:txBody>
          <a:bodyPr/>
          <a:p>
            <a:r>
              <a:rPr lang="zh-CN" altLang="en-US">
                <a:sym typeface="+mn-ea"/>
              </a:rPr>
              <a:t>标识符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30325"/>
            <a:ext cx="10515600" cy="4790440"/>
          </a:xfrm>
        </p:spPr>
        <p:txBody>
          <a:bodyPr>
            <a:normAutofit/>
          </a:bodyPr>
          <a:p>
            <a:r>
              <a:rPr lang="zh-CN" altLang="en-US"/>
              <a:t>所谓标识符，就是指变量、函数、属性的名字，或者函数的参数。</a:t>
            </a:r>
            <a:endParaRPr lang="zh-CN" altLang="en-US"/>
          </a:p>
          <a:p>
            <a:r>
              <a:rPr lang="zh-CN" altLang="en-US"/>
              <a:t>标识符可以是按照下列格式规则组合起来的一或多个字符：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 第一个字符必须是一个字母、下划线（_）或一个美元符号（$）；</a:t>
            </a:r>
            <a:endParaRPr lang="zh-CN" altLang="en-US"/>
          </a:p>
          <a:p>
            <a:r>
              <a:rPr lang="zh-CN" altLang="en-US"/>
              <a:t> 其他字符可以是字母、下划线、美元符号或数字。</a:t>
            </a:r>
            <a:endParaRPr lang="zh-CN" altLang="en-US"/>
          </a:p>
          <a:p>
            <a:r>
              <a:rPr lang="zh-CN" altLang="en-US"/>
              <a:t>标识符中的字母也可以包含扩展的 ASCII 或 Unicode 字母字符（如 À 和 Æ），但我们不推荐这样做。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按照惯例，ECMAScript 标识符采用驼峰大小写格式，也就是第一个字母小写，剩下的每个单词的首字母大写，</a:t>
            </a:r>
            <a:endParaRPr lang="zh-CN" altLang="en-US"/>
          </a:p>
          <a:p>
            <a:r>
              <a:rPr lang="zh-CN" altLang="en-US"/>
              <a:t>例如：firstSecond   myCar   doSomethingImportant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1001395"/>
          </a:xfrm>
        </p:spPr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244600"/>
            <a:ext cx="10515600" cy="484505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zh-CN" altLang="en-US"/>
              <a:t>// 单行注释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块级注释以一个斜杠和一个星号（/*）开头，以一个星号和一个斜杠（*/）结尾，如下所示：</a:t>
            </a:r>
            <a:endParaRPr lang="zh-CN" altLang="en-US"/>
          </a:p>
          <a:p>
            <a:r>
              <a:rPr lang="zh-CN" altLang="en-US"/>
              <a:t>/*</a:t>
            </a:r>
            <a:endParaRPr lang="zh-CN" altLang="en-US"/>
          </a:p>
          <a:p>
            <a:r>
              <a:rPr lang="zh-CN" altLang="en-US"/>
              <a:t> * 这是一个多行</a:t>
            </a:r>
            <a:endParaRPr lang="zh-CN" altLang="en-US"/>
          </a:p>
          <a:p>
            <a:r>
              <a:rPr lang="zh-CN" altLang="en-US"/>
              <a:t>* （块级）注释</a:t>
            </a:r>
            <a:endParaRPr lang="zh-CN" altLang="en-US"/>
          </a:p>
          <a:p>
            <a:r>
              <a:rPr lang="zh-CN" altLang="en-US"/>
              <a:t>*/</a:t>
            </a:r>
            <a:endParaRPr lang="zh-CN" altLang="en-US"/>
          </a:p>
          <a:p>
            <a:r>
              <a:rPr lang="zh-CN" altLang="en-US"/>
              <a:t>虽然上面注释中的第二和第三行都以一个星号开头，但这不是必需的。之所以添加那两个星号，纯粹是为了提高注释的可读性（这种格式在企业级应用中用得比较多）。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906780"/>
          </a:xfrm>
        </p:spPr>
        <p:txBody>
          <a:bodyPr>
            <a:normAutofit fontScale="90000"/>
          </a:bodyPr>
          <a:p>
            <a:r>
              <a:rPr lang="zh-CN" altLang="en-US"/>
              <a:t>变量  </a:t>
            </a:r>
            <a:r>
              <a:rPr lang="en-US" altLang="zh-CN"/>
              <a:t>var</a:t>
            </a:r>
            <a:r>
              <a:rPr lang="zh-CN" altLang="zh-CN"/>
              <a:t>关键字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508125"/>
            <a:ext cx="10515600" cy="4581525"/>
          </a:xfrm>
        </p:spPr>
        <p:txBody>
          <a:bodyPr/>
          <a:p>
            <a:r>
              <a:rPr lang="zh-CN" altLang="en-US"/>
              <a:t>ECMAScript 中的语句以一个分号结尾   </a:t>
            </a:r>
            <a:r>
              <a:rPr lang="en-US" altLang="zh-CN"/>
              <a:t>;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var   num;  </a:t>
            </a:r>
            <a:r>
              <a:rPr lang="zh-CN" altLang="en-US"/>
              <a:t>声明变量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var num = 123; </a:t>
            </a:r>
            <a:r>
              <a:rPr lang="zh-CN" altLang="en-US"/>
              <a:t>声明变量并赋值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保留字  </a:t>
            </a:r>
            <a:r>
              <a:rPr lang="en-US" altLang="zh-CN"/>
              <a:t>class</a:t>
            </a:r>
            <a:endParaRPr lang="en-US" altLang="zh-CN"/>
          </a:p>
          <a:p>
            <a:r>
              <a:rPr lang="zh-CN" altLang="en-US"/>
              <a:t>变量名 函数名 避免关键字和保留字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916940"/>
          </a:xfrm>
        </p:spPr>
        <p:txBody>
          <a:bodyPr>
            <a:normAutofit fontScale="90000"/>
          </a:bodyPr>
          <a:p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87780"/>
            <a:ext cx="10515600" cy="4044950"/>
          </a:xfrm>
        </p:spPr>
        <p:txBody>
          <a:bodyPr>
            <a:normAutofit lnSpcReduction="10000"/>
          </a:bodyPr>
          <a:p>
            <a:r>
              <a:rPr lang="zh-CN" altLang="en-US"/>
              <a:t>ECMAScript 中有 5 种简单数据类型（也称为基本数据类型）：</a:t>
            </a:r>
            <a:endParaRPr lang="zh-CN" altLang="en-US"/>
          </a:p>
          <a:p>
            <a:r>
              <a:rPr lang="zh-CN" altLang="en-US"/>
              <a:t>Undefined、Null、Boolean、Number和 String。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 1种复杂数据类型——Object，Object 本质上是由一组无序的名值对组成的。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var obj = {a:123, b:456};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typeof操作符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r>
              <a:rPr lang="zh-CN" altLang="en-US"/>
              <a:t>鉴于 ECMAScript 是松散类型的，因此需要有一种手段来检测给定变量的数据类型——typeof 就是负责提供这方面信息的操作符。对一个值使用 typeof 操作符可能返回下列某个字符串：</a:t>
            </a:r>
            <a:endParaRPr lang="zh-CN" altLang="en-US"/>
          </a:p>
          <a:p>
            <a:r>
              <a:rPr lang="zh-CN" altLang="en-US"/>
              <a:t> "undefined"——如果这个值未定义；</a:t>
            </a:r>
            <a:endParaRPr lang="zh-CN" altLang="en-US"/>
          </a:p>
          <a:p>
            <a:r>
              <a:rPr lang="zh-CN" altLang="en-US"/>
              <a:t> "boolean"——如果这个值是布尔值；</a:t>
            </a:r>
            <a:endParaRPr lang="zh-CN" altLang="en-US"/>
          </a:p>
          <a:p>
            <a:r>
              <a:rPr lang="zh-CN" altLang="en-US"/>
              <a:t> "string"——如果这个值是字符串；</a:t>
            </a:r>
            <a:endParaRPr lang="zh-CN" altLang="en-US"/>
          </a:p>
          <a:p>
            <a:r>
              <a:rPr lang="zh-CN" altLang="en-US"/>
              <a:t> "number"——如果这个值是数值；</a:t>
            </a:r>
            <a:endParaRPr lang="zh-CN" altLang="en-US"/>
          </a:p>
          <a:p>
            <a:r>
              <a:rPr lang="zh-CN" altLang="en-US"/>
              <a:t> "object"——如果这个值是对象或 null；</a:t>
            </a:r>
            <a:endParaRPr lang="zh-CN" altLang="en-US"/>
          </a:p>
          <a:p>
            <a:r>
              <a:rPr lang="zh-CN" altLang="en-US"/>
              <a:t> "function"——如果这个值是函数。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下面是几个使用 typeof 操作符的例子：</a:t>
            </a:r>
            <a:endParaRPr lang="zh-CN" altLang="en-US"/>
          </a:p>
          <a:p>
            <a:r>
              <a:rPr lang="zh-CN" altLang="en-US"/>
              <a:t>var message = "some string";</a:t>
            </a:r>
            <a:endParaRPr lang="zh-CN" altLang="en-US"/>
          </a:p>
          <a:p>
            <a:r>
              <a:rPr lang="zh-CN" altLang="en-US"/>
              <a:t>alert( typeof message ); // "string"</a:t>
            </a:r>
            <a:endParaRPr lang="zh-CN" altLang="en-US"/>
          </a:p>
          <a:p>
            <a:r>
              <a:rPr lang="zh-CN" altLang="en-US"/>
              <a:t>alert( typeof(message) ); // "string"</a:t>
            </a:r>
            <a:endParaRPr lang="zh-CN" altLang="en-US"/>
          </a:p>
          <a:p>
            <a:r>
              <a:rPr lang="zh-CN" altLang="en-US"/>
              <a:t>alert( typeof 95 ); // "number"</a:t>
            </a:r>
            <a:endParaRPr lang="zh-CN" altLang="en-US"/>
          </a:p>
          <a:p>
            <a:r>
              <a:rPr lang="zh-CN" altLang="en-US"/>
              <a:t>这几个例子说明，typeof 操作符的操作数可以是变量（message），也可以是数值字面量。</a:t>
            </a:r>
            <a:endParaRPr lang="zh-CN" altLang="en-US"/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注意，typeof 是一个操作符而不是函数，因此例子中的圆括号尽管可以使用，但不是必需的。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/>
              <a:t>有些时候，typeof 操作符会返回一些令人迷惑但技术上却正确的值。比如，调用 typeof null</a:t>
            </a:r>
            <a:endParaRPr lang="zh-CN" altLang="en-US"/>
          </a:p>
          <a:p>
            <a:r>
              <a:rPr lang="zh-CN" altLang="en-US"/>
              <a:t>会返回"object"，因为特殊值 null 被认为是一个空的对象引用。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数据类型转换规则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Boolean                         true                                                              false</a:t>
            </a:r>
            <a:endParaRPr lang="zh-CN" altLang="en-US"/>
          </a:p>
          <a:p>
            <a:r>
              <a:rPr lang="zh-CN" altLang="en-US"/>
              <a:t>String                     任何非空字符串                                ""（空字符串）</a:t>
            </a:r>
            <a:endParaRPr lang="zh-CN" altLang="en-US"/>
          </a:p>
          <a:p>
            <a:r>
              <a:rPr lang="zh-CN" altLang="en-US"/>
              <a:t>Number          任何非零数字值（包括无穷大）                    0和NaN</a:t>
            </a:r>
            <a:endParaRPr lang="zh-CN" altLang="en-US"/>
          </a:p>
          <a:p>
            <a:r>
              <a:rPr lang="zh-CN" altLang="en-US"/>
              <a:t>Object                      任何对象                                                           null</a:t>
            </a:r>
            <a:endParaRPr lang="zh-CN" altLang="en-US"/>
          </a:p>
          <a:p>
            <a:r>
              <a:rPr lang="zh-CN" altLang="en-US"/>
              <a:t>Undefined                     n/a不适用                                            undefined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NaN </a:t>
            </a:r>
            <a:r>
              <a:rPr lang="zh-CN" altLang="en-US"/>
              <a:t>：</a:t>
            </a:r>
            <a:r>
              <a:rPr lang="en-US" altLang="zh-CN"/>
              <a:t>not a number  </a:t>
            </a:r>
            <a:r>
              <a:rPr lang="zh-CN" altLang="en-US"/>
              <a:t>非数字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流控制语句 </a:t>
            </a:r>
            <a:r>
              <a:rPr lang="en-US" altLang="zh-CN"/>
              <a:t>if else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var message = "Hello world!";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(message){</a:t>
            </a:r>
            <a:endParaRPr lang="zh-CN" altLang="en-US"/>
          </a:p>
          <a:p>
            <a:r>
              <a:rPr lang="zh-CN" altLang="en-US"/>
              <a:t> alert("Value is true");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  <a:p>
            <a:r>
              <a:rPr lang="zh-CN" altLang="en-US"/>
              <a:t>字符串 message 被自动转换成了对应的 Boolean 值（true）。</a:t>
            </a:r>
            <a:endParaRPr lang="zh-CN" altLang="en-US"/>
          </a:p>
          <a:p>
            <a:r>
              <a:rPr lang="zh-CN" altLang="en-US"/>
              <a:t>由于存在这种自动执行的 Boolean 转换，因此确切地知道在流控制语句中使用的是什么变量至关重要。错误地使用一个对象而不是一个 Boolean 值，就有可能彻底改变应用程序的流程。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数值转换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有 3 个函数可以把非数值转换为数值：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Number()、parseInt()和 parseFloat()。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第一个函数，即转型函数 Number()可以用于任何数据类型，而另两个函数则专门用于把字符串转换成数值。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 3 个函数对于同样的输入会有返回不同的结果。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num1 = Number("Hello world!"); //NaN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num2 = Number(""); //0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num3 = Number("000011"); //11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num4 = Number(true); //1 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NaN    </a:t>
            </a:r>
            <a:r>
              <a:rPr lang="zh-CN" altLang="en-US">
                <a:sym typeface="+mn-ea"/>
              </a:rPr>
              <a:t>isNaN()函数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NaN 本身有两个非同寻常的特点。</a:t>
            </a:r>
            <a:endParaRPr lang="zh-CN" altLang="en-US"/>
          </a:p>
          <a:p>
            <a:r>
              <a:rPr lang="zh-CN" altLang="en-US"/>
              <a:t>首先，任何涉及 NaN 的操作（例如 NaN/10）都会返回 NaN，这</a:t>
            </a:r>
            <a:endParaRPr lang="zh-CN" altLang="en-US"/>
          </a:p>
          <a:p>
            <a:r>
              <a:rPr lang="zh-CN" altLang="en-US"/>
              <a:t>个特点在多步计算中有可能导致问题。</a:t>
            </a:r>
            <a:endParaRPr lang="zh-CN" altLang="en-US"/>
          </a:p>
          <a:p>
            <a:r>
              <a:rPr lang="zh-CN" altLang="en-US"/>
              <a:t>其次，NaN 与任何值都不相等，包括 NaN 本身。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alert(isNaN(NaN)); //true</a:t>
            </a:r>
            <a:endParaRPr lang="zh-CN" altLang="en-US"/>
          </a:p>
          <a:p>
            <a:r>
              <a:rPr lang="zh-CN" altLang="en-US"/>
              <a:t>alert(isNaN(10)); //false（10 是一个数值）</a:t>
            </a:r>
            <a:endParaRPr lang="zh-CN" altLang="en-US"/>
          </a:p>
          <a:p>
            <a:r>
              <a:rPr lang="zh-CN" altLang="en-US"/>
              <a:t>alert(isNaN("10")); //false（可以被转换成数值 10）</a:t>
            </a:r>
            <a:endParaRPr lang="zh-CN" altLang="en-US"/>
          </a:p>
          <a:p>
            <a:r>
              <a:rPr lang="zh-CN" altLang="en-US"/>
              <a:t>alert(isNaN("blue")); //true（不能转换成数值）</a:t>
            </a:r>
            <a:endParaRPr lang="zh-CN" altLang="en-US"/>
          </a:p>
          <a:p>
            <a:r>
              <a:rPr lang="zh-CN" altLang="en-US"/>
              <a:t>alert(isNaN(true)); //false（可以被转换成数值 1）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为什么学习 JavaScript?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HTML 定义了网页的内容</a:t>
            </a:r>
            <a:endParaRPr lang="zh-CN" altLang="en-US"/>
          </a:p>
          <a:p>
            <a:r>
              <a:rPr lang="zh-CN" altLang="en-US"/>
              <a:t>CSS 描述了网页的布局</a:t>
            </a:r>
            <a:endParaRPr lang="zh-CN" altLang="en-US"/>
          </a:p>
          <a:p>
            <a:r>
              <a:rPr lang="zh-CN" altLang="en-US"/>
              <a:t>JavaScript 网页的行为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JavaScript 是脚本语言</a:t>
            </a:r>
            <a:endParaRPr lang="zh-CN" altLang="en-US"/>
          </a:p>
          <a:p>
            <a:r>
              <a:rPr lang="zh-CN" altLang="en-US"/>
              <a:t>JavaScript 是一种轻量级的编程语言。</a:t>
            </a:r>
            <a:endParaRPr lang="zh-CN" altLang="en-US"/>
          </a:p>
          <a:p>
            <a:r>
              <a:rPr lang="zh-CN" altLang="en-US"/>
              <a:t>JavaScript 是可插入 HTML 页面的编程代码。</a:t>
            </a:r>
            <a:endParaRPr lang="zh-CN" altLang="en-US"/>
          </a:p>
          <a:p>
            <a:r>
              <a:rPr lang="zh-CN" altLang="en-US"/>
              <a:t>JavaScript 插入 HTML 页面后，可由所有的现代浏览器执行。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  例如：一辆汽车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r>
              <a:rPr lang="zh-CN" altLang="en-US">
                <a:sym typeface="+mn-ea"/>
              </a:rPr>
              <a:t>car.name = Fiat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car.model = 500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car.weight = 850kg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car.color = white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car.start()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car.drive()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car.brake()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car.stop()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73735" y="408940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JavaScript 对象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所有汽车都有这些属性，但是每款车的属性都不尽相同。</a:t>
            </a:r>
            <a:endParaRPr lang="zh-CN" altLang="en-US"/>
          </a:p>
          <a:p>
            <a:r>
              <a:rPr lang="zh-CN" altLang="en-US"/>
              <a:t>所有汽车都拥有这些方法，但是它们被执行的时间都不尽相同。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在 JavaScript中，几乎所有的事物都是对象。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var person = {firstName:"John", lastName:"Doe", age:50,eyeColor:"blue"};</a:t>
            </a:r>
            <a:endParaRPr lang="zh-CN" altLang="en-US"/>
          </a:p>
          <a:p>
            <a:r>
              <a:rPr lang="zh-CN" altLang="en-US"/>
              <a:t>定义 JavaScript 对象可以跨越多行，空格跟换行不是必须的：</a:t>
            </a:r>
            <a:endParaRPr lang="zh-CN" altLang="en-US"/>
          </a:p>
          <a:p>
            <a:r>
              <a:rPr lang="zh-CN" altLang="en-US"/>
              <a:t>var person = {</a:t>
            </a:r>
            <a:endParaRPr lang="zh-CN" altLang="en-US"/>
          </a:p>
          <a:p>
            <a:r>
              <a:rPr lang="zh-CN" altLang="en-US"/>
              <a:t>    firstName:"John",</a:t>
            </a:r>
            <a:endParaRPr lang="zh-CN" altLang="en-US"/>
          </a:p>
          <a:p>
            <a:r>
              <a:rPr lang="zh-CN" altLang="en-US"/>
              <a:t>    lastName:"Doe",</a:t>
            </a:r>
            <a:endParaRPr lang="zh-CN" altLang="en-US"/>
          </a:p>
          <a:p>
            <a:r>
              <a:rPr lang="zh-CN" altLang="en-US"/>
              <a:t>    age:50,</a:t>
            </a:r>
            <a:endParaRPr lang="zh-CN" altLang="en-US"/>
          </a:p>
          <a:p>
            <a:r>
              <a:rPr lang="zh-CN" altLang="en-US"/>
              <a:t>    eyeColor:"blue"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对象属性 对象方法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person.lastName;</a:t>
            </a:r>
            <a:endParaRPr lang="zh-CN" altLang="en-US"/>
          </a:p>
          <a:p>
            <a:r>
              <a:rPr lang="zh-CN" altLang="en-US"/>
              <a:t>person</a:t>
            </a:r>
            <a:r>
              <a:rPr lang="en-US" altLang="zh-CN"/>
              <a:t>[“</a:t>
            </a:r>
            <a:r>
              <a:rPr lang="zh-CN" altLang="en-US"/>
              <a:t>lastName</a:t>
            </a:r>
            <a:r>
              <a:rPr lang="en-US" altLang="zh-CN"/>
              <a:t>”]</a:t>
            </a:r>
            <a:r>
              <a:rPr lang="zh-CN" altLang="en-US"/>
              <a:t>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对象方法通过添加 () 调用 (作为一个函数)。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name = person.fullName();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函数是由事件驱动的或者当它被调用时执行的可重复使用的代码块。</a:t>
            </a:r>
            <a:endParaRPr lang="zh-CN" altLang="en-US"/>
          </a:p>
          <a:p>
            <a:r>
              <a:rPr lang="en-US" altLang="zh-CN"/>
              <a:t>function  abc(){</a:t>
            </a:r>
            <a:endParaRPr lang="en-US" altLang="zh-CN"/>
          </a:p>
          <a:p>
            <a:r>
              <a:rPr lang="en-US" altLang="zh-CN"/>
              <a:t>};</a:t>
            </a:r>
            <a:endParaRPr lang="en-US" altLang="zh-CN"/>
          </a:p>
          <a:p>
            <a:r>
              <a:rPr lang="zh-CN" altLang="en-US"/>
              <a:t>自己不会主动执行，在调用的时候才会执行。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函数调用：</a:t>
            </a:r>
            <a:r>
              <a:rPr lang="en-US" altLang="zh-CN"/>
              <a:t>abc();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变量复制，函数传递参数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var num1 = 5;</a:t>
            </a:r>
            <a:endParaRPr lang="en-US" altLang="zh-CN"/>
          </a:p>
          <a:p>
            <a:r>
              <a:rPr lang="en-US" altLang="zh-CN"/>
              <a:t>var num2 = num1;</a:t>
            </a:r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num1</a:t>
            </a:r>
            <a:r>
              <a:rPr lang="zh-CN" altLang="en-US"/>
              <a:t>和</a:t>
            </a:r>
            <a:r>
              <a:rPr lang="en-US" altLang="zh-CN"/>
              <a:t>num2</a:t>
            </a:r>
            <a:r>
              <a:rPr lang="zh-CN" altLang="en-US"/>
              <a:t>互不影响。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function abc(num){</a:t>
            </a:r>
            <a:endParaRPr lang="en-US" altLang="zh-CN"/>
          </a:p>
          <a:p>
            <a:pPr lvl="1"/>
            <a:r>
              <a:rPr lang="en-US" altLang="zh-CN" sz="2400"/>
              <a:t>//</a:t>
            </a:r>
            <a:r>
              <a:rPr lang="zh-CN" altLang="en-US" sz="2400"/>
              <a:t>相当于在函数内部声明了一个局部变量   </a:t>
            </a:r>
            <a:r>
              <a:rPr lang="en-US" altLang="zh-CN" sz="2400"/>
              <a:t>var num ;</a:t>
            </a:r>
            <a:endParaRPr lang="zh-CN" altLang="en-US" sz="2400"/>
          </a:p>
          <a:p>
            <a:r>
              <a:rPr lang="en-US" altLang="zh-CN"/>
              <a:t>};</a:t>
            </a:r>
            <a:endParaRPr lang="en-US" altLang="zh-CN"/>
          </a:p>
          <a:p>
            <a:r>
              <a:rPr lang="en-US" altLang="zh-CN"/>
              <a:t>var sul = 20;</a:t>
            </a:r>
            <a:endParaRPr lang="en-US" altLang="zh-CN"/>
          </a:p>
          <a:p>
            <a:r>
              <a:rPr lang="zh-CN" altLang="en-US"/>
              <a:t>带参数调用函数：</a:t>
            </a:r>
            <a:r>
              <a:rPr lang="en-US" altLang="zh-CN"/>
              <a:t>abc(sul);</a:t>
            </a:r>
            <a:endParaRPr lang="en-US" altLang="zh-CN"/>
          </a:p>
          <a:p>
            <a:r>
              <a:rPr lang="zh-CN" altLang="en-US"/>
              <a:t>传参：将</a:t>
            </a:r>
            <a:r>
              <a:rPr lang="en-US" altLang="zh-CN"/>
              <a:t>sul</a:t>
            </a:r>
            <a:r>
              <a:rPr lang="zh-CN" altLang="en-US"/>
              <a:t>的值复制给</a:t>
            </a:r>
            <a:r>
              <a:rPr lang="en-US" altLang="zh-CN"/>
              <a:t>num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的组成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68120"/>
            <a:ext cx="5422900" cy="4709160"/>
          </a:xfrm>
        </p:spPr>
        <p:txBody>
          <a:bodyPr/>
          <a:p>
            <a:r>
              <a:rPr lang="en-US" altLang="zh-CN"/>
              <a:t>ECMAScript</a:t>
            </a:r>
            <a:r>
              <a:rPr lang="zh-CN" altLang="en-US"/>
              <a:t>：提供核心语言功能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DOM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文档对象模型：提供访问和操作页面内容的方法和接口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BOM</a:t>
            </a:r>
            <a:endParaRPr lang="zh-CN" altLang="en-US">
              <a:sym typeface="+mn-ea"/>
            </a:endParaRPr>
          </a:p>
          <a:p>
            <a:r>
              <a:rPr lang="zh-CN" altLang="en-US"/>
              <a:t>浏览器对象模型：提供与浏览器交互的方法和接口。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5420"/>
            <a:ext cx="5181600" cy="5991860"/>
          </a:xfrm>
        </p:spPr>
        <p:txBody>
          <a:bodyPr>
            <a:normAutofit fontScale="90000"/>
          </a:bodyPr>
          <a:p>
            <a:r>
              <a:rPr lang="zh-CN" altLang="en-US"/>
              <a:t>JavaScript 的这三个组成部分，在当前五个主要浏览器（IE、Firefox、Chrome、Safari 和 Opera）中都得到了不同程度的支持。</a:t>
            </a:r>
            <a:endParaRPr lang="zh-CN" altLang="en-US"/>
          </a:p>
          <a:p>
            <a:r>
              <a:rPr lang="zh-CN" altLang="en-US"/>
              <a:t>其中，所有浏览器对 ECMAScript 第 3 版的支持大体上都还不错，而对ECMAScript 5 的支持程度越来越高，但对 DOM 的支持则彼此相差比较多。</a:t>
            </a:r>
            <a:endParaRPr lang="zh-CN" altLang="en-US"/>
          </a:p>
          <a:p>
            <a:r>
              <a:rPr lang="zh-CN" altLang="en-US"/>
              <a:t>对已经正式纳入 HTML5 标准的 BOM 来说，尽管各浏览器都实现了某些众所周知的共同特性，但其他特性还是会因浏览器而异。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把 JavaScript 插入到 HTML 页面中要使用&lt;script&gt;元素。使用这个元素可以把 JavaScript 嵌入到</a:t>
            </a:r>
            <a:endParaRPr lang="zh-CN" altLang="en-US"/>
          </a:p>
          <a:p>
            <a:r>
              <a:rPr lang="zh-CN" altLang="en-US"/>
              <a:t>HTML 页面中，让脚本与标记混合在一起；也可以包含外部的 JavaScript 文件。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window.onload = function(){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1850" y="237490"/>
            <a:ext cx="10515600" cy="1516380"/>
          </a:xfrm>
        </p:spPr>
        <p:txBody>
          <a:bodyPr>
            <a:normAutofit/>
          </a:bodyPr>
          <a:p>
            <a:r>
              <a:rPr lang="zh-CN" altLang="en-US"/>
              <a:t>JavaScript： HTML 输出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31850" y="1593215"/>
            <a:ext cx="10515600" cy="4496435"/>
          </a:xfrm>
        </p:spPr>
        <p:txBody>
          <a:bodyPr/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document.write("&lt;h1&gt;这是一个标题&lt;/h1&gt;");</a:t>
            </a:r>
            <a:endParaRPr lang="zh-CN" altLang="en-US"/>
          </a:p>
          <a:p>
            <a:r>
              <a:rPr lang="zh-CN" altLang="en-US"/>
              <a:t>document.write("&lt;p&gt;这是一个段落。&lt;/p&gt;");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注意：只能在 HTML 输出中使用 document.write。如果您在文档加载后使用该方法，会覆盖整个文档。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152718"/>
            <a:ext cx="10515600" cy="2852737"/>
          </a:xfrm>
        </p:spPr>
        <p:txBody>
          <a:bodyPr/>
          <a:p>
            <a:r>
              <a:rPr lang="zh-CN" altLang="en-US"/>
              <a:t>JavaScript：对事件的反应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2918460"/>
            <a:ext cx="10515600" cy="317119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&lt;button type="button" onclick="alert('欢迎!')"&gt;点我!&lt;/button&gt;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alert() 函数在 JavaScript 中并不常用，但它对于代码测试非常方便。</a:t>
            </a:r>
            <a:endParaRPr lang="zh-CN" altLang="en-US"/>
          </a:p>
          <a:p>
            <a:r>
              <a:rPr lang="zh-CN" altLang="en-US"/>
              <a:t>onclick 事件是鼠标点击事件。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7173"/>
            <a:ext cx="10515600" cy="2852737"/>
          </a:xfrm>
        </p:spPr>
        <p:txBody>
          <a:bodyPr/>
          <a:p>
            <a:r>
              <a:rPr lang="zh-CN" altLang="en-US"/>
              <a:t>JavaScript：改变 HTML 内容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211830"/>
            <a:ext cx="10515600" cy="2877820"/>
          </a:xfrm>
        </p:spPr>
        <p:txBody>
          <a:bodyPr/>
          <a:p>
            <a:r>
              <a:rPr lang="zh-CN" altLang="en-US"/>
              <a:t>x=document.getElementById("demo")  //查找元素</a:t>
            </a:r>
            <a:endParaRPr lang="zh-CN" altLang="en-US"/>
          </a:p>
          <a:p>
            <a:r>
              <a:rPr lang="zh-CN" altLang="en-US"/>
              <a:t>x.innerHTML="Hello JavaScript";    //改变内容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document.getElementById("some id")。这个方法是 HTML DOM 中定义的。</a:t>
            </a:r>
            <a:endParaRPr lang="zh-CN" altLang="en-US"/>
          </a:p>
          <a:p>
            <a:r>
              <a:rPr lang="zh-CN" altLang="en-US"/>
              <a:t>DOM (Document Object Model)（文档对象模型）是用于访问 HTML 元素的正式 W3C 标准。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属性、方法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orient="vert" idx="1"/>
          </p:nvPr>
        </p:nvSpPr>
        <p:spPr>
          <a:xfrm rot="16200000">
            <a:off x="3556635" y="-1313815"/>
            <a:ext cx="5130800" cy="10714990"/>
          </a:xfrm>
        </p:spPr>
        <p:txBody>
          <a:bodyPr>
            <a:normAutofit lnSpcReduction="10000"/>
          </a:bodyPr>
          <a:p>
            <a:pPr marL="914400" lvl="2" indent="0">
              <a:buNone/>
            </a:pPr>
            <a:r>
              <a:rPr lang="en-US" altLang="zh-CN"/>
              <a:t>js</a:t>
            </a:r>
            <a:r>
              <a:rPr lang="zh-CN" altLang="zh-CN"/>
              <a:t>中都是对象</a:t>
            </a:r>
            <a:endParaRPr lang="zh-CN" altLang="zh-CN"/>
          </a:p>
          <a:p>
            <a:pPr marL="914400" lvl="2" indent="0">
              <a:buNone/>
            </a:pPr>
            <a:endParaRPr lang="zh-CN" altLang="zh-CN"/>
          </a:p>
          <a:p>
            <a:pPr marL="914400" lvl="2" indent="0">
              <a:buNone/>
            </a:pPr>
            <a:r>
              <a:rPr lang="zh-CN" altLang="zh-CN"/>
              <a:t>对象</a:t>
            </a:r>
            <a:r>
              <a:rPr lang="en-US" altLang="zh-CN"/>
              <a:t>.</a:t>
            </a:r>
            <a:r>
              <a:rPr lang="zh-CN" altLang="zh-CN"/>
              <a:t>属性   本质就是变量  </a:t>
            </a:r>
            <a:r>
              <a:rPr lang="en-US" altLang="zh-CN"/>
              <a:t>var num = 123;</a:t>
            </a:r>
            <a:endParaRPr lang="en-US" altLang="zh-CN"/>
          </a:p>
          <a:p>
            <a:pPr marL="914400" lvl="2" indent="0">
              <a:buNone/>
            </a:pPr>
            <a:r>
              <a:rPr lang="zh-CN" altLang="zh-CN"/>
              <a:t>对象</a:t>
            </a:r>
            <a:r>
              <a:rPr lang="en-US" altLang="zh-CN"/>
              <a:t>.</a:t>
            </a:r>
            <a:r>
              <a:rPr lang="zh-CN" altLang="zh-CN"/>
              <a:t>方法   本质就是函数  </a:t>
            </a:r>
            <a:r>
              <a:rPr lang="en-US" altLang="zh-CN"/>
              <a:t>function(){}</a:t>
            </a:r>
            <a:endParaRPr lang="zh-CN" altLang="en-US"/>
          </a:p>
          <a:p>
            <a:pPr marL="914400" lvl="2" indent="0">
              <a:buNone/>
            </a:pPr>
            <a:endParaRPr lang="zh-CN" altLang="zh-CN"/>
          </a:p>
          <a:p>
            <a:pPr marL="914400" lvl="2" indent="0">
              <a:buNone/>
            </a:pPr>
            <a:r>
              <a:rPr lang="en-US" altLang="zh-CN"/>
              <a:t>alert();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window.alert();</a:t>
            </a:r>
            <a:endParaRPr lang="en-US" altLang="zh-CN"/>
          </a:p>
          <a:p>
            <a:pPr marL="914400" lvl="2" indent="0">
              <a:buNone/>
            </a:pP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函数不会自己执行，在调用的时候才会执行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匿名函数：</a:t>
            </a:r>
            <a:r>
              <a:rPr lang="en-US" altLang="zh-CN"/>
              <a:t>function(){</a:t>
            </a:r>
            <a:endParaRPr lang="en-US" altLang="zh-CN"/>
          </a:p>
          <a:p>
            <a:pPr marL="914400" lvl="2" indent="0">
              <a:buNone/>
            </a:pP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函数名为 </a:t>
            </a:r>
            <a:r>
              <a:rPr lang="en-US" altLang="zh-CN"/>
              <a:t>car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function  car (){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函数调用</a:t>
            </a:r>
            <a:r>
              <a:rPr lang="en-US" altLang="zh-CN"/>
              <a:t>car();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36880"/>
            <a:ext cx="10515600" cy="81153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区分大小写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739265"/>
            <a:ext cx="10515600" cy="4350385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zh-CN" altLang="en-US"/>
              <a:t>要理解的第一个概念就是 ECMAScript 中的一切（变量、函数名和操作符）都区分大小写。</a:t>
            </a:r>
            <a:endParaRPr lang="zh-CN" altLang="en-US"/>
          </a:p>
          <a:p>
            <a:r>
              <a:rPr lang="zh-CN" altLang="en-US"/>
              <a:t>这也就意味着，变量名 test 和变量名 Test 分别表示两个不同的变量，</a:t>
            </a:r>
            <a:endParaRPr lang="zh-CN" altLang="en-US"/>
          </a:p>
          <a:p>
            <a:r>
              <a:rPr lang="zh-CN" altLang="en-US"/>
              <a:t>而函数名不能使用 typeof，因为它是一个关键字，但 typeOf 则完全可以是一个有效的函数名。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4595</Words>
  <Application>WPS 演示</Application>
  <PresentationFormat>宽屏</PresentationFormat>
  <Paragraphs>264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JavaScript</vt:lpstr>
      <vt:lpstr>为什么学习 JavaScript?</vt:lpstr>
      <vt:lpstr>JS的组成</vt:lpstr>
      <vt:lpstr>PowerPoint 演示文稿</vt:lpstr>
      <vt:lpstr>JavaScript： HTML 输出</vt:lpstr>
      <vt:lpstr>JavaScript：对事件的反应</vt:lpstr>
      <vt:lpstr>JavaScript：改变 HTML 内容</vt:lpstr>
      <vt:lpstr>属性、方法</vt:lpstr>
      <vt:lpstr>区分大小写</vt:lpstr>
      <vt:lpstr>标识符</vt:lpstr>
      <vt:lpstr>注释</vt:lpstr>
      <vt:lpstr>变量  var关键字</vt:lpstr>
      <vt:lpstr>数据类型</vt:lpstr>
      <vt:lpstr>typeof操作符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56</cp:revision>
  <dcterms:created xsi:type="dcterms:W3CDTF">2015-05-05T08:02:00Z</dcterms:created>
  <dcterms:modified xsi:type="dcterms:W3CDTF">2016-12-30T06:57:43Z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