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9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1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E37D-6EF8-4850-BB0F-64B59A99C8C7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5028" y="26335"/>
            <a:ext cx="600375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 Gate Review #2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(’21.5.21 Fri 10:00~11:0) </a:t>
            </a:r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913031" y="-10559"/>
            <a:ext cx="2192866" cy="628097"/>
            <a:chOff x="6756401" y="-6326"/>
            <a:chExt cx="2192866" cy="628097"/>
          </a:xfrm>
        </p:grpSpPr>
        <p:sp>
          <p:nvSpPr>
            <p:cNvPr id="17" name="TextBox 16"/>
            <p:cNvSpPr txBox="1"/>
            <p:nvPr/>
          </p:nvSpPr>
          <p:spPr>
            <a:xfrm>
              <a:off x="7432330" y="-6326"/>
              <a:ext cx="857927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Attendants</a:t>
              </a:r>
              <a:endParaRPr lang="ko-KR" altLang="en-US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6401" y="206273"/>
              <a:ext cx="2192866" cy="415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Kim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Choonghan</a:t>
              </a:r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Yoon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Byunjun</a:t>
              </a:r>
              <a:endParaRPr lang="en-US" altLang="ko-KR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Park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Chanho</a:t>
              </a:r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     Kim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Chiwon</a:t>
              </a:r>
              <a:endParaRPr lang="ko-KR" altLang="en-US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417361" y="5098917"/>
            <a:ext cx="8309278" cy="1437350"/>
          </a:xfrm>
          <a:prstGeom prst="roundRect">
            <a:avLst>
              <a:gd name="adj" fmla="val 1009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361" y="1151468"/>
            <a:ext cx="3862486" cy="3473314"/>
          </a:xfrm>
          <a:prstGeom prst="roundRect">
            <a:avLst>
              <a:gd name="adj" fmla="val 32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2742" y="994833"/>
            <a:ext cx="2431726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Progress Achievements </a:t>
            </a:r>
            <a:r>
              <a:rPr lang="en-US" altLang="ko-KR" sz="1050" b="1" dirty="0">
                <a:solidFill>
                  <a:schemeClr val="tx1"/>
                </a:solidFill>
              </a:rPr>
              <a:t>(5.3 ~ 5.14)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6729" y="4929583"/>
            <a:ext cx="1482272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Issue Discussion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64153" y="1151468"/>
            <a:ext cx="3862486" cy="3473314"/>
          </a:xfrm>
          <a:prstGeom prst="roundRect">
            <a:avLst>
              <a:gd name="adj" fmla="val 32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79533" y="994833"/>
            <a:ext cx="2431726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Future Plan </a:t>
            </a:r>
            <a:r>
              <a:rPr lang="en-US" altLang="ko-KR" sz="1050" b="1" dirty="0">
                <a:solidFill>
                  <a:schemeClr val="tx1"/>
                </a:solidFill>
              </a:rPr>
              <a:t>(5.15 ~ 5.21)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3713" y="1380675"/>
            <a:ext cx="370292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-</a:t>
            </a:r>
            <a:r>
              <a:rPr lang="en-US" altLang="ko-KR" sz="1400" b="1" dirty="0"/>
              <a:t>Comparing Base Models </a:t>
            </a:r>
            <a:endParaRPr lang="en-US" altLang="ko-KR" sz="1400" dirty="0"/>
          </a:p>
          <a:p>
            <a:r>
              <a:rPr lang="en-US" altLang="ko-KR" sz="900" dirty="0"/>
              <a:t>7. B5 Image add</a:t>
            </a:r>
          </a:p>
          <a:p>
            <a:r>
              <a:rPr lang="en-US" altLang="ko-KR" sz="900" dirty="0"/>
              <a:t>8. B5 cutoff Aug(Aug Train data)</a:t>
            </a:r>
          </a:p>
          <a:p>
            <a:r>
              <a:rPr lang="en-US" altLang="ko-KR" sz="900" dirty="0"/>
              <a:t>9. B5 RA Aug(Aug Train data)</a:t>
            </a:r>
          </a:p>
          <a:p>
            <a:r>
              <a:rPr lang="en-US" altLang="ko-KR" sz="900" dirty="0"/>
              <a:t>10. B5 AA Aug(Aug Train data)</a:t>
            </a:r>
          </a:p>
          <a:p>
            <a:r>
              <a:rPr lang="en-US" altLang="ko-KR" sz="900" dirty="0"/>
              <a:t>11. B5 cutoff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12. B5 RA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13. B5 AA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16.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Image add</a:t>
            </a:r>
          </a:p>
          <a:p>
            <a:r>
              <a:rPr lang="en-US" altLang="ko-KR" sz="900" dirty="0"/>
              <a:t>17.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cutoff Aug(Aug Train data)</a:t>
            </a:r>
          </a:p>
          <a:p>
            <a:r>
              <a:rPr lang="en-US" altLang="ko-KR" sz="900" dirty="0"/>
              <a:t>18.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RA Aug(Aug Train data)</a:t>
            </a:r>
          </a:p>
          <a:p>
            <a:r>
              <a:rPr lang="en-US" altLang="ko-KR" sz="900" dirty="0"/>
              <a:t>19.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AA Aug(Aug Train data)</a:t>
            </a:r>
          </a:p>
          <a:p>
            <a:r>
              <a:rPr lang="en-US" altLang="ko-KR" sz="900" dirty="0"/>
              <a:t>20.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cutoff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21.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RA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22.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AA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+ B5 without pretrained</a:t>
            </a:r>
          </a:p>
          <a:p>
            <a:r>
              <a:rPr lang="en-US" altLang="ko-KR" sz="900" dirty="0"/>
              <a:t>+Vit-B16 without pretrained</a:t>
            </a:r>
          </a:p>
          <a:p>
            <a:r>
              <a:rPr lang="en-US" altLang="ko-KR" sz="1400" b="1" dirty="0"/>
              <a:t>-Model Concatenation</a:t>
            </a:r>
          </a:p>
          <a:p>
            <a:r>
              <a:rPr lang="en-US" altLang="ko-KR" sz="900" dirty="0"/>
              <a:t>Vit models. Top1 boosting. allocate different weights</a:t>
            </a:r>
            <a:endParaRPr lang="ko-KR" altLang="en-US" sz="900" dirty="0"/>
          </a:p>
          <a:p>
            <a:r>
              <a:rPr lang="en-US" altLang="ko-KR" sz="1400" b="1" dirty="0"/>
              <a:t>-Study the key idea of architectures</a:t>
            </a:r>
          </a:p>
          <a:p>
            <a:r>
              <a:rPr lang="en-US" altLang="ko-KR" sz="900" dirty="0" err="1"/>
              <a:t>Effinet</a:t>
            </a:r>
            <a:r>
              <a:rPr lang="en-US" altLang="ko-KR" sz="900" dirty="0"/>
              <a:t>, Vit, CAR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9247" y="5350993"/>
            <a:ext cx="808550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-Plotting loss function using log file( attached to train.py)</a:t>
            </a:r>
          </a:p>
          <a:p>
            <a:r>
              <a:rPr lang="en-US" altLang="ko-KR" sz="1050" dirty="0"/>
              <a:t> - use smoothing since our batch size is smaller than the base model. Epoch is fixed in 20.</a:t>
            </a:r>
          </a:p>
          <a:p>
            <a:r>
              <a:rPr lang="en-US" altLang="ko-KR" sz="1050" dirty="0"/>
              <a:t> - Change a learning rate from 0.01 to 0.0008, 0.0004  since our batch size is smaller than the base model.</a:t>
            </a:r>
          </a:p>
          <a:p>
            <a:r>
              <a:rPr lang="en-US" altLang="ko-KR" sz="1050" dirty="0"/>
              <a:t>-When we save the model’s parameters and csv file, please add model setting and your name into file’s name </a:t>
            </a:r>
          </a:p>
          <a:p>
            <a:r>
              <a:rPr lang="en-US" altLang="ko-KR" sz="1050" dirty="0"/>
              <a:t>When we make a presentation ppt, Suggest summary in 1</a:t>
            </a:r>
            <a:r>
              <a:rPr lang="en-US" altLang="ko-KR" sz="1050" baseline="30000" dirty="0"/>
              <a:t>st</a:t>
            </a:r>
            <a:r>
              <a:rPr lang="en-US" altLang="ko-KR" sz="1050" dirty="0"/>
              <a:t> page.</a:t>
            </a:r>
          </a:p>
          <a:p>
            <a:r>
              <a:rPr lang="en-US" altLang="ko-KR" sz="1050" dirty="0"/>
              <a:t>-It is okay not to use RA. Because AA is based on RA.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62589-A554-48A8-81CD-38CDB6FE0DC0}"/>
              </a:ext>
            </a:extLst>
          </p:cNvPr>
          <p:cNvSpPr txBox="1"/>
          <p:nvPr/>
        </p:nvSpPr>
        <p:spPr>
          <a:xfrm>
            <a:off x="471130" y="1489655"/>
            <a:ext cx="243172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-</a:t>
            </a:r>
            <a:r>
              <a:rPr lang="en-US" altLang="ko-KR" sz="1400" b="1" dirty="0">
                <a:latin typeface="+mj-lt"/>
              </a:rPr>
              <a:t>Comparing Base Models </a:t>
            </a:r>
            <a:endParaRPr lang="en-US" altLang="ko-KR" sz="1100" b="1" dirty="0">
              <a:latin typeface="+mj-lt"/>
            </a:endParaRPr>
          </a:p>
          <a:p>
            <a:r>
              <a:rPr lang="en-US" altLang="ko-KR" sz="900" dirty="0"/>
              <a:t>1. Resnet </a:t>
            </a:r>
            <a:endParaRPr lang="ko-KR" altLang="en-US" sz="900" dirty="0"/>
          </a:p>
          <a:p>
            <a:r>
              <a:rPr lang="en-US" altLang="ko-KR" sz="900" dirty="0"/>
              <a:t>2. B0</a:t>
            </a:r>
          </a:p>
          <a:p>
            <a:r>
              <a:rPr lang="en-US" altLang="ko-KR" sz="900" dirty="0"/>
              <a:t>3. B3</a:t>
            </a:r>
          </a:p>
          <a:p>
            <a:r>
              <a:rPr lang="en-US" altLang="ko-KR" sz="900" dirty="0"/>
              <a:t>4. B5, B7</a:t>
            </a:r>
          </a:p>
          <a:p>
            <a:r>
              <a:rPr lang="en-US" altLang="ko-KR" sz="900" dirty="0"/>
              <a:t>5. B5 BICUBIC</a:t>
            </a:r>
          </a:p>
          <a:p>
            <a:r>
              <a:rPr lang="en-US" altLang="ko-KR" sz="900" dirty="0"/>
              <a:t>6. B5 CAR</a:t>
            </a:r>
          </a:p>
          <a:p>
            <a:endParaRPr lang="en-US" altLang="ko-KR" sz="900" dirty="0"/>
          </a:p>
          <a:p>
            <a:r>
              <a:rPr lang="en-US" altLang="ko-KR" sz="900" dirty="0"/>
              <a:t>14.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BICUBIC</a:t>
            </a:r>
          </a:p>
          <a:p>
            <a:r>
              <a:rPr lang="en-US" altLang="ko-KR" sz="900" dirty="0"/>
              <a:t>15.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CAR</a:t>
            </a:r>
          </a:p>
          <a:p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A0DC5-CB94-4473-8489-D713695CA61E}"/>
              </a:ext>
            </a:extLst>
          </p:cNvPr>
          <p:cNvSpPr txBox="1"/>
          <p:nvPr/>
        </p:nvSpPr>
        <p:spPr>
          <a:xfrm>
            <a:off x="498043" y="3342113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-</a:t>
            </a:r>
            <a:r>
              <a:rPr lang="en-US" altLang="ko-KR" sz="1400" b="1" dirty="0">
                <a:latin typeface="+mj-lt"/>
              </a:rPr>
              <a:t>Improved the performance</a:t>
            </a:r>
          </a:p>
          <a:p>
            <a:r>
              <a:rPr lang="en-US" altLang="ko-KR" sz="1100" dirty="0">
                <a:latin typeface="+mj-lt"/>
              </a:rPr>
              <a:t>  </a:t>
            </a:r>
            <a:r>
              <a:rPr lang="en-US" altLang="ko-KR" sz="1100" dirty="0" err="1">
                <a:latin typeface="+mj-lt"/>
              </a:rPr>
              <a:t>ViT</a:t>
            </a:r>
            <a:r>
              <a:rPr lang="en-US" altLang="ko-KR" sz="1100" dirty="0">
                <a:latin typeface="+mj-lt"/>
              </a:rPr>
              <a:t>-L/32 with AA no CAR  </a:t>
            </a:r>
            <a:r>
              <a:rPr lang="en-US" altLang="ko-KR" sz="1100" b="1" u="sng" dirty="0">
                <a:latin typeface="+mj-lt"/>
              </a:rPr>
              <a:t>0.988    1st</a:t>
            </a:r>
            <a:r>
              <a:rPr lang="ko-KR" altLang="en-US" sz="1100" b="1" u="sng" dirty="0">
                <a:latin typeface="+mj-lt"/>
              </a:rPr>
              <a:t> </a:t>
            </a:r>
            <a:r>
              <a:rPr lang="en-US" altLang="ko-KR" sz="1100" b="1" u="sng" dirty="0">
                <a:latin typeface="+mj-lt"/>
              </a:rPr>
              <a:t>rank</a:t>
            </a:r>
            <a:r>
              <a:rPr lang="en-US" altLang="ko-KR" sz="1400" b="1" u="sng" dirty="0">
                <a:latin typeface="+mj-lt"/>
              </a:rPr>
              <a:t>.</a:t>
            </a:r>
            <a:endParaRPr lang="ko-KR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24069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01" y="26335"/>
            <a:ext cx="2481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Attachments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0132" y="1020656"/>
            <a:ext cx="8674947" cy="5552864"/>
          </a:xfrm>
          <a:prstGeom prst="roundRect">
            <a:avLst>
              <a:gd name="adj" fmla="val 240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175" y="838490"/>
            <a:ext cx="1850571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Plan of Model Making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7832" y="1369906"/>
            <a:ext cx="8350287" cy="4850420"/>
            <a:chOff x="347832" y="1369906"/>
            <a:chExt cx="8350287" cy="438655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47832" y="1369906"/>
              <a:ext cx="1718734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ResNet Base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274932" y="1844987"/>
              <a:ext cx="1308100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EffNet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꺾인 연결선 5"/>
            <p:cNvCxnSpPr>
              <a:stCxn id="2" idx="2"/>
              <a:endCxn id="21" idx="0"/>
            </p:cNvCxnSpPr>
            <p:nvPr/>
          </p:nvCxnSpPr>
          <p:spPr>
            <a:xfrm rot="16200000" flipH="1">
              <a:off x="1455971" y="1371975"/>
              <a:ext cx="224238" cy="721783"/>
            </a:xfrm>
            <a:prstGeom prst="bent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1476014" y="2252607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b0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76014" y="2633621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b3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76014" y="3014636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b5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꺾인 연결선 13"/>
            <p:cNvCxnSpPr>
              <a:endCxn id="9" idx="1"/>
            </p:cNvCxnSpPr>
            <p:nvPr/>
          </p:nvCxnSpPr>
          <p:spPr>
            <a:xfrm rot="16200000" flipH="1">
              <a:off x="1270659" y="2159370"/>
              <a:ext cx="268896" cy="141816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꺾인 연결선 27"/>
            <p:cNvCxnSpPr>
              <a:endCxn id="25" idx="1"/>
            </p:cNvCxnSpPr>
            <p:nvPr/>
          </p:nvCxnSpPr>
          <p:spPr>
            <a:xfrm rot="16200000" flipH="1">
              <a:off x="1206226" y="2475953"/>
              <a:ext cx="397763" cy="141814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꺾인 연결선 28"/>
            <p:cNvCxnSpPr>
              <a:endCxn id="26" idx="1"/>
            </p:cNvCxnSpPr>
            <p:nvPr/>
          </p:nvCxnSpPr>
          <p:spPr>
            <a:xfrm rot="16200000" flipH="1">
              <a:off x="1196339" y="2847080"/>
              <a:ext cx="417540" cy="141812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꺾인 연결선 30"/>
            <p:cNvCxnSpPr>
              <a:endCxn id="74" idx="1"/>
            </p:cNvCxnSpPr>
            <p:nvPr/>
          </p:nvCxnSpPr>
          <p:spPr>
            <a:xfrm rot="16200000" flipH="1">
              <a:off x="-316043" y="3852283"/>
              <a:ext cx="3442302" cy="1418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5654036" y="2988032"/>
              <a:ext cx="1553632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ViT-B/16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꺾인 연결선 35"/>
            <p:cNvCxnSpPr>
              <a:stCxn id="21" idx="3"/>
              <a:endCxn id="34" idx="0"/>
            </p:cNvCxnSpPr>
            <p:nvPr/>
          </p:nvCxnSpPr>
          <p:spPr>
            <a:xfrm>
              <a:off x="2583032" y="1970409"/>
              <a:ext cx="3847820" cy="1017623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141799" y="3405045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Super Resolution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09639" y="3208553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BICUBIC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09639" y="3517164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꺾인 연결선 48"/>
            <p:cNvCxnSpPr>
              <a:stCxn id="42" idx="3"/>
              <a:endCxn id="44" idx="1"/>
            </p:cNvCxnSpPr>
            <p:nvPr/>
          </p:nvCxnSpPr>
          <p:spPr>
            <a:xfrm flipV="1">
              <a:off x="3682309" y="3320672"/>
              <a:ext cx="227330" cy="19649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꺾인 연결선 51"/>
            <p:cNvCxnSpPr/>
            <p:nvPr/>
          </p:nvCxnSpPr>
          <p:spPr>
            <a:xfrm>
              <a:off x="3682311" y="3517164"/>
              <a:ext cx="227328" cy="11211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꺾인 연결선 55"/>
            <p:cNvCxnSpPr>
              <a:endCxn id="42" idx="1"/>
            </p:cNvCxnSpPr>
            <p:nvPr/>
          </p:nvCxnSpPr>
          <p:spPr>
            <a:xfrm rot="16200000" flipH="1">
              <a:off x="1945885" y="3321250"/>
              <a:ext cx="226519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2141799" y="3752277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Augmentation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꺾인 연결선 61"/>
            <p:cNvCxnSpPr>
              <a:endCxn id="61" idx="1"/>
            </p:cNvCxnSpPr>
            <p:nvPr/>
          </p:nvCxnSpPr>
          <p:spPr>
            <a:xfrm rot="16200000" flipH="1">
              <a:off x="1746826" y="3469424"/>
              <a:ext cx="624636" cy="165309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1467429" y="4157139"/>
              <a:ext cx="1313182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 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032916" y="4157139"/>
              <a:ext cx="1487593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+ aug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꺾인 연결선 67"/>
            <p:cNvCxnSpPr>
              <a:stCxn id="61" idx="2"/>
              <a:endCxn id="66" idx="0"/>
            </p:cNvCxnSpPr>
            <p:nvPr/>
          </p:nvCxnSpPr>
          <p:spPr>
            <a:xfrm rot="5400000">
              <a:off x="2427725" y="3672810"/>
              <a:ext cx="180624" cy="78803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꺾인 연결선 72"/>
            <p:cNvCxnSpPr>
              <a:stCxn id="61" idx="2"/>
              <a:endCxn id="67" idx="0"/>
            </p:cNvCxnSpPr>
            <p:nvPr/>
          </p:nvCxnSpPr>
          <p:spPr>
            <a:xfrm rot="16200000" flipH="1">
              <a:off x="3254071" y="3634497"/>
              <a:ext cx="180624" cy="86465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1656660" y="447069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56660" y="476106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꺾인 연결선 78"/>
            <p:cNvCxnSpPr>
              <a:endCxn id="77" idx="1"/>
            </p:cNvCxnSpPr>
            <p:nvPr/>
          </p:nvCxnSpPr>
          <p:spPr>
            <a:xfrm rot="16200000" flipH="1">
              <a:off x="1515774" y="4441931"/>
              <a:ext cx="205995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1656660" y="5057895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212409" y="447069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12409" y="476106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212409" y="5057895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꺾인 연결선 88"/>
            <p:cNvCxnSpPr>
              <a:endCxn id="82" idx="1"/>
            </p:cNvCxnSpPr>
            <p:nvPr/>
          </p:nvCxnSpPr>
          <p:spPr>
            <a:xfrm rot="16200000" flipH="1">
              <a:off x="3071259" y="4441667"/>
              <a:ext cx="205995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꺾인 연결선 90"/>
            <p:cNvCxnSpPr>
              <a:endCxn id="78" idx="1"/>
            </p:cNvCxnSpPr>
            <p:nvPr/>
          </p:nvCxnSpPr>
          <p:spPr>
            <a:xfrm rot="16200000" flipH="1">
              <a:off x="1439000" y="4655524"/>
              <a:ext cx="359543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꺾인 연결선 92"/>
            <p:cNvCxnSpPr>
              <a:endCxn id="81" idx="1"/>
            </p:cNvCxnSpPr>
            <p:nvPr/>
          </p:nvCxnSpPr>
          <p:spPr>
            <a:xfrm rot="16200000" flipH="1">
              <a:off x="1408572" y="4921926"/>
              <a:ext cx="420398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꺾인 연결선 94"/>
            <p:cNvCxnSpPr>
              <a:endCxn id="83" idx="1"/>
            </p:cNvCxnSpPr>
            <p:nvPr/>
          </p:nvCxnSpPr>
          <p:spPr>
            <a:xfrm rot="16200000" flipH="1">
              <a:off x="2998667" y="4659443"/>
              <a:ext cx="351179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꺾인 연결선 96"/>
            <p:cNvCxnSpPr>
              <a:endCxn id="86" idx="1"/>
            </p:cNvCxnSpPr>
            <p:nvPr/>
          </p:nvCxnSpPr>
          <p:spPr>
            <a:xfrm rot="16200000" flipH="1">
              <a:off x="2967005" y="4924610"/>
              <a:ext cx="414502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5948568" y="3357574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Super Resolution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716408" y="3161081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BICUBIC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716408" y="3469693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9" idx="3"/>
              <a:endCxn id="101" idx="1"/>
            </p:cNvCxnSpPr>
            <p:nvPr/>
          </p:nvCxnSpPr>
          <p:spPr>
            <a:xfrm flipV="1">
              <a:off x="7489078" y="3273200"/>
              <a:ext cx="227330" cy="19649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꺾인 연결선 103"/>
            <p:cNvCxnSpPr/>
            <p:nvPr/>
          </p:nvCxnSpPr>
          <p:spPr>
            <a:xfrm>
              <a:off x="7489080" y="3469693"/>
              <a:ext cx="227328" cy="11211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꺾인 연결선 104"/>
            <p:cNvCxnSpPr>
              <a:endCxn id="99" idx="1"/>
            </p:cNvCxnSpPr>
            <p:nvPr/>
          </p:nvCxnSpPr>
          <p:spPr>
            <a:xfrm rot="16200000" flipH="1">
              <a:off x="5752654" y="3273778"/>
              <a:ext cx="226519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5948568" y="3709311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Augmentation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꺾인 연결선 107"/>
            <p:cNvCxnSpPr>
              <a:endCxn id="107" idx="1"/>
            </p:cNvCxnSpPr>
            <p:nvPr/>
          </p:nvCxnSpPr>
          <p:spPr>
            <a:xfrm rot="16200000" flipH="1">
              <a:off x="5574636" y="3447497"/>
              <a:ext cx="582555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5775761" y="4114173"/>
              <a:ext cx="1313182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 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341249" y="4114173"/>
              <a:ext cx="135687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+ aug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꺾인 연결선 110"/>
            <p:cNvCxnSpPr>
              <a:stCxn id="107" idx="2"/>
              <a:endCxn id="109" idx="0"/>
            </p:cNvCxnSpPr>
            <p:nvPr/>
          </p:nvCxnSpPr>
          <p:spPr>
            <a:xfrm rot="5400000">
              <a:off x="6485276" y="3880626"/>
              <a:ext cx="180624" cy="286471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꺾인 연결선 111"/>
            <p:cNvCxnSpPr>
              <a:stCxn id="107" idx="2"/>
              <a:endCxn id="110" idx="0"/>
            </p:cNvCxnSpPr>
            <p:nvPr/>
          </p:nvCxnSpPr>
          <p:spPr>
            <a:xfrm rot="16200000" flipH="1">
              <a:off x="7278941" y="3373430"/>
              <a:ext cx="180624" cy="1300861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직사각형 112"/>
            <p:cNvSpPr/>
            <p:nvPr/>
          </p:nvSpPr>
          <p:spPr>
            <a:xfrm>
              <a:off x="5964992" y="4427730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964992" y="4718099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꺾인 연결선 114"/>
            <p:cNvCxnSpPr>
              <a:endCxn id="113" idx="1"/>
            </p:cNvCxnSpPr>
            <p:nvPr/>
          </p:nvCxnSpPr>
          <p:spPr>
            <a:xfrm rot="16200000" flipH="1">
              <a:off x="5824106" y="4398963"/>
              <a:ext cx="205995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5964992" y="5014927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520741" y="4427730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520741" y="4718099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520741" y="5014927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꺾인 연결선 119"/>
            <p:cNvCxnSpPr>
              <a:endCxn id="117" idx="1"/>
            </p:cNvCxnSpPr>
            <p:nvPr/>
          </p:nvCxnSpPr>
          <p:spPr>
            <a:xfrm rot="16200000" flipH="1">
              <a:off x="7379591" y="4398699"/>
              <a:ext cx="205995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꺾인 연결선 120"/>
            <p:cNvCxnSpPr>
              <a:endCxn id="114" idx="1"/>
            </p:cNvCxnSpPr>
            <p:nvPr/>
          </p:nvCxnSpPr>
          <p:spPr>
            <a:xfrm rot="16200000" flipH="1">
              <a:off x="5747332" y="4612558"/>
              <a:ext cx="359543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꺾인 연결선 121"/>
            <p:cNvCxnSpPr>
              <a:endCxn id="116" idx="1"/>
            </p:cNvCxnSpPr>
            <p:nvPr/>
          </p:nvCxnSpPr>
          <p:spPr>
            <a:xfrm rot="16200000" flipH="1">
              <a:off x="5716904" y="4878960"/>
              <a:ext cx="420398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꺾인 연결선 122"/>
            <p:cNvCxnSpPr>
              <a:endCxn id="118" idx="1"/>
            </p:cNvCxnSpPr>
            <p:nvPr/>
          </p:nvCxnSpPr>
          <p:spPr>
            <a:xfrm rot="16200000" flipH="1">
              <a:off x="7306999" y="4616476"/>
              <a:ext cx="351179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꺾인 연결선 123"/>
            <p:cNvCxnSpPr>
              <a:endCxn id="119" idx="1"/>
            </p:cNvCxnSpPr>
            <p:nvPr/>
          </p:nvCxnSpPr>
          <p:spPr>
            <a:xfrm rot="16200000" flipH="1">
              <a:off x="7275337" y="4881642"/>
              <a:ext cx="414502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1476013" y="5532220"/>
              <a:ext cx="3180868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b7 Model + Fine Tuning Hyperparameters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0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01" y="26335"/>
            <a:ext cx="2481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Attachments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9" name="image3.png">
            <a:extLst>
              <a:ext uri="{FF2B5EF4-FFF2-40B4-BE49-F238E27FC236}">
                <a16:creationId xmlns:a16="http://schemas.microsoft.com/office/drawing/2014/main" id="{AB14444E-BE9C-4E8F-A8A5-DC3BAB1D68D4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8650" y="1125534"/>
            <a:ext cx="7886700" cy="39504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1065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449</Words>
  <Application>Microsoft Office PowerPoint</Application>
  <PresentationFormat>화면 슬라이드 쇼(4:3)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Arial Unicode MS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chichi</dc:creator>
  <cp:lastModifiedBy>김충한</cp:lastModifiedBy>
  <cp:revision>15</cp:revision>
  <cp:lastPrinted>2021-05-21T00:44:40Z</cp:lastPrinted>
  <dcterms:created xsi:type="dcterms:W3CDTF">2021-05-14T05:30:18Z</dcterms:created>
  <dcterms:modified xsi:type="dcterms:W3CDTF">2021-05-21T02:45:50Z</dcterms:modified>
</cp:coreProperties>
</file>