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37D-6EF8-4850-BB0F-64B59A99C8C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E2E5-A5DD-4596-9FA3-3063FF480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an-image-is-worth-16x16-words-transformers-1" TargetMode="External"/><Relationship Id="rId2" Type="http://schemas.openxmlformats.org/officeDocument/2006/relationships/hyperlink" Target="https://paperswithcode.com/paper/sharpness-aware-minimization-for-efficiently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72" y="26335"/>
            <a:ext cx="616546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 Gate Review #1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(’21.5.14 Fri 13:00~14:30) </a:t>
            </a:r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913031" y="-10559"/>
            <a:ext cx="2192866" cy="628097"/>
            <a:chOff x="6756401" y="-6326"/>
            <a:chExt cx="2192866" cy="628097"/>
          </a:xfrm>
        </p:grpSpPr>
        <p:sp>
          <p:nvSpPr>
            <p:cNvPr id="17" name="TextBox 16"/>
            <p:cNvSpPr txBox="1"/>
            <p:nvPr/>
          </p:nvSpPr>
          <p:spPr>
            <a:xfrm>
              <a:off x="7432330" y="-6326"/>
              <a:ext cx="857927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Attendants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56401" y="206273"/>
              <a:ext cx="2192866" cy="4154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Choonghan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Yoon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Byunjun</a:t>
              </a:r>
              <a:endParaRPr lang="en-US" altLang="ko-KR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  <a:p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Park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Chanho</a:t>
              </a:r>
              <a:r>
                <a:rPr lang="en-US" altLang="ko-KR" sz="105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         Kim </a:t>
              </a:r>
              <a:r>
                <a:rPr lang="en-US" altLang="ko-KR" sz="1050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Chiwon</a:t>
              </a:r>
              <a:endParaRPr lang="ko-KR" altLang="en-US" sz="105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417361" y="5098917"/>
            <a:ext cx="8309278" cy="1437350"/>
          </a:xfrm>
          <a:prstGeom prst="roundRect">
            <a:avLst>
              <a:gd name="adj" fmla="val 1009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361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2742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Progress Achievements </a:t>
            </a:r>
            <a:r>
              <a:rPr lang="en-US" altLang="ko-KR" sz="1050" b="1" dirty="0">
                <a:solidFill>
                  <a:schemeClr val="tx1"/>
                </a:solidFill>
              </a:rPr>
              <a:t>(5.3 ~ 5.14)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6729" y="4929583"/>
            <a:ext cx="1482272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Issue Discussion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64153" y="1151468"/>
            <a:ext cx="3862486" cy="3473314"/>
          </a:xfrm>
          <a:prstGeom prst="roundRect">
            <a:avLst>
              <a:gd name="adj" fmla="val 32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79533" y="994833"/>
            <a:ext cx="2431726" cy="3386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45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Future Plan </a:t>
            </a:r>
            <a:r>
              <a:rPr lang="en-US" altLang="ko-KR" sz="1050" b="1" dirty="0">
                <a:solidFill>
                  <a:schemeClr val="tx1"/>
                </a:solidFill>
              </a:rPr>
              <a:t>(5.15 ~ 5.21)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712" y="1333500"/>
            <a:ext cx="38171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EDA and Data preprocessing</a:t>
            </a:r>
          </a:p>
          <a:p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checked the number of  </a:t>
            </a:r>
            <a:r>
              <a:rPr lang="en-US" altLang="ko-KR" sz="1400" dirty="0" err="1">
                <a:latin typeface="+mj-lt"/>
              </a:rPr>
              <a:t>datas</a:t>
            </a:r>
            <a:r>
              <a:rPr lang="en-US" altLang="ko-KR" sz="1400" dirty="0">
                <a:latin typeface="+mj-lt"/>
              </a:rPr>
              <a:t> by category</a:t>
            </a:r>
          </a:p>
          <a:p>
            <a:r>
              <a:rPr lang="en-US" altLang="ko-KR" sz="1400" dirty="0">
                <a:latin typeface="+mj-lt"/>
              </a:rPr>
              <a:t>    (19 categories. )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analyzed the mean and standard deviation of </a:t>
            </a:r>
          </a:p>
          <a:p>
            <a:r>
              <a:rPr lang="en-US" altLang="ko-KR" sz="1400" dirty="0">
                <a:latin typeface="+mj-lt"/>
              </a:rPr>
              <a:t>     training data</a:t>
            </a:r>
          </a:p>
          <a:p>
            <a:r>
              <a:rPr lang="en-US" altLang="ko-KR" sz="1400" dirty="0">
                <a:latin typeface="+mj-lt"/>
              </a:rPr>
              <a:t>      (mean 0.469088, 0.440349, 0.410301</a:t>
            </a:r>
          </a:p>
          <a:p>
            <a:r>
              <a:rPr lang="en-US" altLang="ko-KR" sz="1400" dirty="0">
                <a:latin typeface="+mj-lt"/>
              </a:rPr>
              <a:t>        std      0.287184, 0.282600, 0.294851)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Paper Search</a:t>
            </a:r>
          </a:p>
          <a:p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</a:t>
            </a:r>
            <a:r>
              <a:rPr lang="en-US" altLang="ko-KR" sz="1400" b="1" dirty="0">
                <a:latin typeface="+mj-lt"/>
                <a:hlinkClick r:id="rId2"/>
              </a:rPr>
              <a:t>EffNet-L2 </a:t>
            </a:r>
            <a:r>
              <a:rPr lang="en-US" altLang="ko-KR" sz="1400" dirty="0">
                <a:latin typeface="+mj-lt"/>
                <a:hlinkClick r:id="rId2"/>
              </a:rPr>
              <a:t>(SAM)</a:t>
            </a:r>
            <a:r>
              <a:rPr lang="en-US" altLang="ko-KR" sz="1400" dirty="0">
                <a:latin typeface="+mj-lt"/>
              </a:rPr>
              <a:t> [Sharpness-Aware Minimization</a:t>
            </a:r>
          </a:p>
          <a:p>
            <a:r>
              <a:rPr lang="en-US" altLang="ko-KR" sz="1400" dirty="0">
                <a:latin typeface="+mj-lt"/>
              </a:rPr>
              <a:t> for Efficiently Improving Generalization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- </a:t>
            </a:r>
            <a:r>
              <a:rPr lang="en-US" altLang="ko-KR" sz="1400" b="1" dirty="0" err="1">
                <a:latin typeface="+mj-lt"/>
                <a:hlinkClick r:id="rId3"/>
              </a:rPr>
              <a:t>ViT</a:t>
            </a:r>
            <a:r>
              <a:rPr lang="en-US" altLang="ko-KR" sz="1400" b="1" dirty="0">
                <a:latin typeface="+mj-lt"/>
                <a:hlinkClick r:id="rId3"/>
              </a:rPr>
              <a:t>-L/16</a:t>
            </a:r>
            <a:r>
              <a:rPr lang="en-US" altLang="ko-KR" sz="1400" b="1" dirty="0">
                <a:latin typeface="+mj-lt"/>
              </a:rPr>
              <a:t> [</a:t>
            </a:r>
            <a:r>
              <a:rPr lang="en-US" altLang="ko-KR" sz="1400" dirty="0">
                <a:latin typeface="+mj-lt"/>
              </a:rPr>
              <a:t>An Image is Worth 16x16 Words: </a:t>
            </a:r>
          </a:p>
          <a:p>
            <a:r>
              <a:rPr lang="en-US" altLang="ko-KR" sz="1400" dirty="0">
                <a:latin typeface="+mj-lt"/>
              </a:rPr>
              <a:t>   Transformers for Image Recognition at Scale]</a:t>
            </a:r>
          </a:p>
          <a:p>
            <a:r>
              <a:rPr lang="en-US" altLang="ko-KR" sz="1400" dirty="0">
                <a:latin typeface="+mj-lt"/>
              </a:rPr>
              <a:t>    accuracy : 96.4</a:t>
            </a:r>
            <a:endParaRPr lang="ko-KR" altLang="en-US" sz="1400" dirty="0">
              <a:latin typeface="+mj-lt"/>
            </a:endParaRPr>
          </a:p>
          <a:p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11827" y="1519767"/>
            <a:ext cx="3702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EDA and Data preprocessing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- observe experimental results Super Resolution, Image adding and Augmentation in b7 model.</a:t>
            </a:r>
            <a:endParaRPr lang="ko-KR" altLang="en-US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j-lt"/>
              </a:rPr>
              <a:t>     Model Design &amp; Model making</a:t>
            </a:r>
          </a:p>
          <a:p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- observe experimental results of </a:t>
            </a:r>
            <a:r>
              <a:rPr lang="en-US" altLang="ko-KR" sz="1400" dirty="0" err="1">
                <a:latin typeface="+mj-lt"/>
              </a:rPr>
              <a:t>Effnet</a:t>
            </a:r>
            <a:r>
              <a:rPr lang="en-US" altLang="ko-KR" sz="1400" dirty="0">
                <a:latin typeface="+mj-lt"/>
              </a:rPr>
              <a:t> models without data preprocessing (b0,b3,b5)</a:t>
            </a:r>
            <a:br>
              <a:rPr lang="en-US" altLang="ko-KR" sz="1400" dirty="0"/>
            </a:b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9247" y="5386113"/>
            <a:ext cx="8085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 Discuss the need for super resolution: to use pretrained model which is trained by 224 * 224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Extending data size using labels: It could be overlapped with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400" dirty="0"/>
              <a:t>Modify source code to select saving option: model’s parameters only or whole 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69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392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8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301" y="26335"/>
            <a:ext cx="248177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28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 Attachments</a:t>
            </a:r>
            <a:endParaRPr lang="ko-KR" altLang="en-US" sz="28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20132" y="838490"/>
            <a:ext cx="8674947" cy="5735030"/>
            <a:chOff x="220132" y="899450"/>
            <a:chExt cx="8674947" cy="573503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20132" y="1081616"/>
              <a:ext cx="8674947" cy="5552864"/>
            </a:xfrm>
            <a:prstGeom prst="roundRect">
              <a:avLst>
                <a:gd name="adj" fmla="val 24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25175" y="899450"/>
              <a:ext cx="1850571" cy="33866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8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50800" dist="38100" dir="45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Plan of Model Making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529167" y="1430867"/>
              <a:ext cx="7864156" cy="5015546"/>
              <a:chOff x="529167" y="1486747"/>
              <a:chExt cx="7864156" cy="5015546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529167" y="1486747"/>
                <a:ext cx="1718734" cy="279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ResNet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Base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456267" y="2015914"/>
                <a:ext cx="1308100" cy="279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EffNet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꺾인 연결선 5"/>
              <p:cNvCxnSpPr>
                <a:stCxn id="2" idx="2"/>
                <a:endCxn id="21" idx="0"/>
              </p:cNvCxnSpPr>
              <p:nvPr/>
            </p:nvCxnSpPr>
            <p:spPr>
              <a:xfrm rot="16200000" flipH="1">
                <a:off x="1624542" y="1530138"/>
                <a:ext cx="249767" cy="721783"/>
              </a:xfrm>
              <a:prstGeom prst="bentConnector3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1657349" y="2469939"/>
                <a:ext cx="1020234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b0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657349" y="2894331"/>
                <a:ext cx="1020234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b3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57349" y="3318723"/>
                <a:ext cx="1020234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b5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657349" y="3743113"/>
                <a:ext cx="1020234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b7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꺾인 연결선 13"/>
              <p:cNvCxnSpPr>
                <a:endCxn id="9" idx="1"/>
              </p:cNvCxnSpPr>
              <p:nvPr/>
            </p:nvCxnSpPr>
            <p:spPr>
              <a:xfrm rot="16200000" flipH="1">
                <a:off x="1436687" y="2374160"/>
                <a:ext cx="299509" cy="141816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꺾인 연결선 27"/>
              <p:cNvCxnSpPr>
                <a:endCxn id="25" idx="1"/>
              </p:cNvCxnSpPr>
              <p:nvPr/>
            </p:nvCxnSpPr>
            <p:spPr>
              <a:xfrm rot="16200000" flipH="1">
                <a:off x="1364919" y="2726784"/>
                <a:ext cx="443047" cy="141814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꺾인 연결선 28"/>
              <p:cNvCxnSpPr>
                <a:endCxn id="26" idx="1"/>
              </p:cNvCxnSpPr>
              <p:nvPr/>
            </p:nvCxnSpPr>
            <p:spPr>
              <a:xfrm rot="16200000" flipH="1">
                <a:off x="1353906" y="3140163"/>
                <a:ext cx="465075" cy="141812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꺾인 연결선 30"/>
              <p:cNvCxnSpPr>
                <a:endCxn id="27" idx="1"/>
              </p:cNvCxnSpPr>
              <p:nvPr/>
            </p:nvCxnSpPr>
            <p:spPr>
              <a:xfrm rot="16200000" flipH="1">
                <a:off x="1311806" y="3522454"/>
                <a:ext cx="549276" cy="141810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4" name="모서리가 둥근 직사각형 33"/>
              <p:cNvSpPr/>
              <p:nvPr/>
            </p:nvSpPr>
            <p:spPr>
              <a:xfrm>
                <a:off x="5349241" y="3289090"/>
                <a:ext cx="1553632" cy="279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ViT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-L/16 Model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꺾인 연결선 35"/>
              <p:cNvCxnSpPr>
                <a:stCxn id="21" idx="3"/>
                <a:endCxn id="34" idx="0"/>
              </p:cNvCxnSpPr>
              <p:nvPr/>
            </p:nvCxnSpPr>
            <p:spPr>
              <a:xfrm>
                <a:off x="2764367" y="2155614"/>
                <a:ext cx="3361690" cy="1133476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1949450" y="4120303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Super Resolution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949450" y="4459286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Image add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717290" y="3901440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BICUBIC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717290" y="4245186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CAR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꺾인 연결선 48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3489960" y="4026324"/>
                <a:ext cx="227330" cy="218863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꺾인 연결선 51"/>
              <p:cNvCxnSpPr/>
              <p:nvPr/>
            </p:nvCxnSpPr>
            <p:spPr>
              <a:xfrm>
                <a:off x="3489962" y="4245186"/>
                <a:ext cx="227328" cy="124883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꺾인 연결선 55"/>
              <p:cNvCxnSpPr>
                <a:endCxn id="42" idx="1"/>
              </p:cNvCxnSpPr>
              <p:nvPr/>
            </p:nvCxnSpPr>
            <p:spPr>
              <a:xfrm rot="16200000" flipH="1">
                <a:off x="1740642" y="4036378"/>
                <a:ext cx="252307" cy="165310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꺾인 연결선 58"/>
              <p:cNvCxnSpPr>
                <a:endCxn id="43" idx="1"/>
              </p:cNvCxnSpPr>
              <p:nvPr/>
            </p:nvCxnSpPr>
            <p:spPr>
              <a:xfrm rot="16200000" flipH="1">
                <a:off x="1578981" y="4213701"/>
                <a:ext cx="575628" cy="165310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1" name="직사각형 60"/>
              <p:cNvSpPr/>
              <p:nvPr/>
            </p:nvSpPr>
            <p:spPr>
              <a:xfrm>
                <a:off x="1949450" y="4798270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Augmentation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꺾인 연결선 61"/>
              <p:cNvCxnSpPr>
                <a:endCxn id="61" idx="1"/>
              </p:cNvCxnSpPr>
              <p:nvPr/>
            </p:nvCxnSpPr>
            <p:spPr>
              <a:xfrm rot="16200000" flipH="1">
                <a:off x="1518921" y="4492625"/>
                <a:ext cx="695748" cy="165309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6" name="직사각형 65"/>
              <p:cNvSpPr/>
              <p:nvPr/>
            </p:nvSpPr>
            <p:spPr>
              <a:xfrm>
                <a:off x="1275080" y="5249225"/>
                <a:ext cx="1313182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Aug train data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840567" y="5249225"/>
                <a:ext cx="1487593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Train +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aug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data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꺾인 연결선 67"/>
              <p:cNvCxnSpPr>
                <a:stCxn id="61" idx="2"/>
                <a:endCxn id="66" idx="0"/>
              </p:cNvCxnSpPr>
              <p:nvPr/>
            </p:nvCxnSpPr>
            <p:spPr>
              <a:xfrm rot="5400000">
                <a:off x="2225094" y="4754614"/>
                <a:ext cx="201188" cy="788034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꺾인 연결선 72"/>
              <p:cNvCxnSpPr>
                <a:stCxn id="61" idx="2"/>
                <a:endCxn id="67" idx="0"/>
              </p:cNvCxnSpPr>
              <p:nvPr/>
            </p:nvCxnSpPr>
            <p:spPr>
              <a:xfrm rot="16200000" flipH="1">
                <a:off x="3051440" y="4716301"/>
                <a:ext cx="201188" cy="864659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7" name="직사각형 76"/>
              <p:cNvSpPr/>
              <p:nvPr/>
            </p:nvSpPr>
            <p:spPr>
              <a:xfrm>
                <a:off x="1464311" y="5598479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Cutoff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464311" y="5921905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꺾인 연결선 78"/>
              <p:cNvCxnSpPr>
                <a:endCxn id="77" idx="1"/>
              </p:cNvCxnSpPr>
              <p:nvPr/>
            </p:nvCxnSpPr>
            <p:spPr>
              <a:xfrm rot="16200000" flipH="1">
                <a:off x="1311699" y="5570751"/>
                <a:ext cx="229446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" name="직사각형 80"/>
              <p:cNvSpPr/>
              <p:nvPr/>
            </p:nvSpPr>
            <p:spPr>
              <a:xfrm>
                <a:off x="1464311" y="6252526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020060" y="5598479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Cutoff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020060" y="5921905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20060" y="6252526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꺾인 연결선 88"/>
              <p:cNvCxnSpPr>
                <a:endCxn id="82" idx="1"/>
              </p:cNvCxnSpPr>
              <p:nvPr/>
            </p:nvCxnSpPr>
            <p:spPr>
              <a:xfrm rot="16200000" flipH="1">
                <a:off x="2867184" y="5570487"/>
                <a:ext cx="229446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꺾인 연결선 90"/>
              <p:cNvCxnSpPr>
                <a:endCxn id="78" idx="1"/>
              </p:cNvCxnSpPr>
              <p:nvPr/>
            </p:nvCxnSpPr>
            <p:spPr>
              <a:xfrm rot="16200000" flipH="1">
                <a:off x="1226185" y="5808662"/>
                <a:ext cx="400475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꺾인 연결선 92"/>
              <p:cNvCxnSpPr>
                <a:endCxn id="81" idx="1"/>
              </p:cNvCxnSpPr>
              <p:nvPr/>
            </p:nvCxnSpPr>
            <p:spPr>
              <a:xfrm rot="16200000" flipH="1">
                <a:off x="1192293" y="6105392"/>
                <a:ext cx="468258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꺾인 연결선 94"/>
              <p:cNvCxnSpPr>
                <a:endCxn id="83" idx="1"/>
              </p:cNvCxnSpPr>
              <p:nvPr/>
            </p:nvCxnSpPr>
            <p:spPr>
              <a:xfrm rot="16200000" flipH="1">
                <a:off x="2786328" y="5813057"/>
                <a:ext cx="391158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꺾인 연결선 96"/>
              <p:cNvCxnSpPr>
                <a:endCxn id="86" idx="1"/>
              </p:cNvCxnSpPr>
              <p:nvPr/>
            </p:nvCxnSpPr>
            <p:spPr>
              <a:xfrm rot="16200000" flipH="1">
                <a:off x="2751062" y="6108411"/>
                <a:ext cx="461691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9" name="직사각형 98"/>
              <p:cNvSpPr/>
              <p:nvPr/>
            </p:nvSpPr>
            <p:spPr>
              <a:xfrm>
                <a:off x="5643773" y="3700702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Super Resolution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643773" y="4039685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Image add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411613" y="3481839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BICUBIC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7411613" y="3825585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CAR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꺾인 연결선 102"/>
              <p:cNvCxnSpPr>
                <a:stCxn id="99" idx="3"/>
                <a:endCxn id="101" idx="1"/>
              </p:cNvCxnSpPr>
              <p:nvPr/>
            </p:nvCxnSpPr>
            <p:spPr>
              <a:xfrm flipV="1">
                <a:off x="7184283" y="3606723"/>
                <a:ext cx="227330" cy="218863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꺾인 연결선 103"/>
              <p:cNvCxnSpPr/>
              <p:nvPr/>
            </p:nvCxnSpPr>
            <p:spPr>
              <a:xfrm>
                <a:off x="7184285" y="3825585"/>
                <a:ext cx="227328" cy="124883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꺾인 연결선 104"/>
              <p:cNvCxnSpPr>
                <a:endCxn id="99" idx="1"/>
              </p:cNvCxnSpPr>
              <p:nvPr/>
            </p:nvCxnSpPr>
            <p:spPr>
              <a:xfrm rot="16200000" flipH="1">
                <a:off x="5434965" y="3616777"/>
                <a:ext cx="252307" cy="165310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꺾인 연결선 105"/>
              <p:cNvCxnSpPr>
                <a:endCxn id="100" idx="1"/>
              </p:cNvCxnSpPr>
              <p:nvPr/>
            </p:nvCxnSpPr>
            <p:spPr>
              <a:xfrm rot="16200000" flipH="1">
                <a:off x="5273304" y="3794100"/>
                <a:ext cx="575628" cy="165310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직사각형 106"/>
              <p:cNvSpPr/>
              <p:nvPr/>
            </p:nvSpPr>
            <p:spPr>
              <a:xfrm>
                <a:off x="5643773" y="4378669"/>
                <a:ext cx="15405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Augmentation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꺾인 연결선 107"/>
              <p:cNvCxnSpPr>
                <a:endCxn id="107" idx="1"/>
              </p:cNvCxnSpPr>
              <p:nvPr/>
            </p:nvCxnSpPr>
            <p:spPr>
              <a:xfrm rot="16200000" flipH="1">
                <a:off x="5213244" y="4073024"/>
                <a:ext cx="695748" cy="165309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9" name="직사각형 108"/>
              <p:cNvSpPr/>
              <p:nvPr/>
            </p:nvSpPr>
            <p:spPr>
              <a:xfrm>
                <a:off x="4969403" y="4829624"/>
                <a:ext cx="1313182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Aug train data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534890" y="4829624"/>
                <a:ext cx="1487593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Train +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aug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data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꺾인 연결선 110"/>
              <p:cNvCxnSpPr>
                <a:stCxn id="107" idx="2"/>
                <a:endCxn id="109" idx="0"/>
              </p:cNvCxnSpPr>
              <p:nvPr/>
            </p:nvCxnSpPr>
            <p:spPr>
              <a:xfrm rot="5400000">
                <a:off x="5919417" y="4335013"/>
                <a:ext cx="201188" cy="788034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꺾인 연결선 111"/>
              <p:cNvCxnSpPr>
                <a:stCxn id="107" idx="2"/>
                <a:endCxn id="110" idx="0"/>
              </p:cNvCxnSpPr>
              <p:nvPr/>
            </p:nvCxnSpPr>
            <p:spPr>
              <a:xfrm rot="16200000" flipH="1">
                <a:off x="6745763" y="4296700"/>
                <a:ext cx="201188" cy="864659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" name="직사각형 112"/>
              <p:cNvSpPr/>
              <p:nvPr/>
            </p:nvSpPr>
            <p:spPr>
              <a:xfrm>
                <a:off x="5158634" y="5178878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Cutoff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158634" y="5502304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꺾인 연결선 114"/>
              <p:cNvCxnSpPr>
                <a:endCxn id="113" idx="1"/>
              </p:cNvCxnSpPr>
              <p:nvPr/>
            </p:nvCxnSpPr>
            <p:spPr>
              <a:xfrm rot="16200000" flipH="1">
                <a:off x="5006022" y="5151150"/>
                <a:ext cx="229446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158634" y="5832925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714383" y="5178878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Cutoff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714383" y="5502304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6714383" y="5832925"/>
                <a:ext cx="981710" cy="2497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꺾인 연결선 119"/>
              <p:cNvCxnSpPr>
                <a:endCxn id="117" idx="1"/>
              </p:cNvCxnSpPr>
              <p:nvPr/>
            </p:nvCxnSpPr>
            <p:spPr>
              <a:xfrm rot="16200000" flipH="1">
                <a:off x="6561507" y="5150886"/>
                <a:ext cx="229446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꺾인 연결선 120"/>
              <p:cNvCxnSpPr>
                <a:endCxn id="114" idx="1"/>
              </p:cNvCxnSpPr>
              <p:nvPr/>
            </p:nvCxnSpPr>
            <p:spPr>
              <a:xfrm rot="16200000" flipH="1">
                <a:off x="4920508" y="5389061"/>
                <a:ext cx="400475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꺾인 연결선 121"/>
              <p:cNvCxnSpPr>
                <a:endCxn id="116" idx="1"/>
              </p:cNvCxnSpPr>
              <p:nvPr/>
            </p:nvCxnSpPr>
            <p:spPr>
              <a:xfrm rot="16200000" flipH="1">
                <a:off x="4886616" y="5685791"/>
                <a:ext cx="468258" cy="75777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꺾인 연결선 122"/>
              <p:cNvCxnSpPr>
                <a:endCxn id="118" idx="1"/>
              </p:cNvCxnSpPr>
              <p:nvPr/>
            </p:nvCxnSpPr>
            <p:spPr>
              <a:xfrm rot="16200000" flipH="1">
                <a:off x="6480651" y="5393456"/>
                <a:ext cx="391158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꺾인 연결선 123"/>
              <p:cNvCxnSpPr>
                <a:endCxn id="119" idx="1"/>
              </p:cNvCxnSpPr>
              <p:nvPr/>
            </p:nvCxnSpPr>
            <p:spPr>
              <a:xfrm rot="16200000" flipH="1">
                <a:off x="6445385" y="5688810"/>
                <a:ext cx="461691" cy="76305"/>
              </a:xfrm>
              <a:prstGeom prst="bentConnector2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286</Words>
  <Application>Microsoft Office PowerPoint</Application>
  <PresentationFormat>화면 슬라이드 쇼(4:3)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Arial Unicode MS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chichi</dc:creator>
  <cp:lastModifiedBy>김충한</cp:lastModifiedBy>
  <cp:revision>8</cp:revision>
  <dcterms:created xsi:type="dcterms:W3CDTF">2021-05-14T05:30:18Z</dcterms:created>
  <dcterms:modified xsi:type="dcterms:W3CDTF">2021-05-17T06:11:00Z</dcterms:modified>
</cp:coreProperties>
</file>