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9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E37D-6EF8-4850-BB0F-64B59A99C8C7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an-image-is-worth-16x16-words-transformers-1" TargetMode="External"/><Relationship Id="rId2" Type="http://schemas.openxmlformats.org/officeDocument/2006/relationships/hyperlink" Target="https://paperswithcode.com/paper/sharpness-aware-minimization-for-efficiently-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72" y="26335"/>
            <a:ext cx="616546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 Gate Review #1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(’21.5.14 Fri 13:00~14:30) </a:t>
            </a:r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913031" y="-10559"/>
            <a:ext cx="2192866" cy="628097"/>
            <a:chOff x="6756401" y="-6326"/>
            <a:chExt cx="2192866" cy="628097"/>
          </a:xfrm>
        </p:grpSpPr>
        <p:sp>
          <p:nvSpPr>
            <p:cNvPr id="17" name="TextBox 16"/>
            <p:cNvSpPr txBox="1"/>
            <p:nvPr/>
          </p:nvSpPr>
          <p:spPr>
            <a:xfrm>
              <a:off x="7432330" y="-6326"/>
              <a:ext cx="857927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Attendants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6401" y="206273"/>
              <a:ext cx="2192866" cy="415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Choonghan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Yoon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Byunjun</a:t>
              </a:r>
              <a:endParaRPr lang="en-US" altLang="ko-KR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Park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Chanho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     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Chiwon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417361" y="5098917"/>
            <a:ext cx="8309278" cy="1437350"/>
          </a:xfrm>
          <a:prstGeom prst="roundRect">
            <a:avLst>
              <a:gd name="adj" fmla="val 1009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361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2742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Progress Achievements </a:t>
            </a:r>
            <a:r>
              <a:rPr lang="en-US" altLang="ko-KR" sz="1050" b="1" dirty="0">
                <a:solidFill>
                  <a:schemeClr val="tx1"/>
                </a:solidFill>
              </a:rPr>
              <a:t>(5.3 ~ 5.14)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6729" y="4929583"/>
            <a:ext cx="1482272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Issue Discussion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4153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79533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Future Plan </a:t>
            </a:r>
            <a:r>
              <a:rPr lang="en-US" altLang="ko-KR" sz="1050" b="1" dirty="0">
                <a:solidFill>
                  <a:schemeClr val="tx1"/>
                </a:solidFill>
              </a:rPr>
              <a:t>(5.15 ~ 5.21)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2712" y="1333500"/>
            <a:ext cx="38171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 EDA and Data preprocessing</a:t>
            </a:r>
          </a:p>
          <a:p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checked the number of  </a:t>
            </a:r>
            <a:r>
              <a:rPr lang="en-US" altLang="ko-KR" sz="1400" dirty="0" err="1">
                <a:latin typeface="+mj-lt"/>
              </a:rPr>
              <a:t>datas</a:t>
            </a:r>
            <a:r>
              <a:rPr lang="en-US" altLang="ko-KR" sz="1400" dirty="0">
                <a:latin typeface="+mj-lt"/>
              </a:rPr>
              <a:t> by category</a:t>
            </a:r>
          </a:p>
          <a:p>
            <a:r>
              <a:rPr lang="en-US" altLang="ko-KR" sz="1400" dirty="0">
                <a:latin typeface="+mj-lt"/>
              </a:rPr>
              <a:t>    (19 categories. )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analyzed the mean and standard deviation of </a:t>
            </a:r>
          </a:p>
          <a:p>
            <a:r>
              <a:rPr lang="en-US" altLang="ko-KR" sz="1400" dirty="0">
                <a:latin typeface="+mj-lt"/>
              </a:rPr>
              <a:t>     training data</a:t>
            </a:r>
          </a:p>
          <a:p>
            <a:r>
              <a:rPr lang="en-US" altLang="ko-KR" sz="1400" dirty="0">
                <a:latin typeface="+mj-lt"/>
              </a:rPr>
              <a:t>      (mean 0.469088, 0.440349, 0.410301</a:t>
            </a:r>
          </a:p>
          <a:p>
            <a:r>
              <a:rPr lang="en-US" altLang="ko-KR" sz="1400" dirty="0">
                <a:latin typeface="+mj-lt"/>
              </a:rPr>
              <a:t>        std      0.287184, 0.282600, 0.294851)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 Paper Search</a:t>
            </a:r>
          </a:p>
          <a:p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</a:t>
            </a:r>
            <a:r>
              <a:rPr lang="en-US" altLang="ko-KR" sz="1400" b="1" dirty="0">
                <a:latin typeface="+mj-lt"/>
                <a:hlinkClick r:id="rId2"/>
              </a:rPr>
              <a:t>EffNet-L2 </a:t>
            </a:r>
            <a:r>
              <a:rPr lang="en-US" altLang="ko-KR" sz="1400" dirty="0">
                <a:latin typeface="+mj-lt"/>
                <a:hlinkClick r:id="rId2"/>
              </a:rPr>
              <a:t>(SAM)</a:t>
            </a:r>
            <a:r>
              <a:rPr lang="en-US" altLang="ko-KR" sz="1400" dirty="0">
                <a:latin typeface="+mj-lt"/>
              </a:rPr>
              <a:t> [Sharpness-Aware Minimization</a:t>
            </a:r>
          </a:p>
          <a:p>
            <a:r>
              <a:rPr lang="en-US" altLang="ko-KR" sz="1400" dirty="0">
                <a:latin typeface="+mj-lt"/>
              </a:rPr>
              <a:t> for Efficiently Improving Generalization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</a:t>
            </a:r>
            <a:r>
              <a:rPr lang="en-US" altLang="ko-KR" sz="1400" b="1" dirty="0" err="1">
                <a:latin typeface="+mj-lt"/>
                <a:hlinkClick r:id="rId3"/>
              </a:rPr>
              <a:t>ViT</a:t>
            </a:r>
            <a:r>
              <a:rPr lang="en-US" altLang="ko-KR" sz="1400" b="1" dirty="0">
                <a:latin typeface="+mj-lt"/>
                <a:hlinkClick r:id="rId3"/>
              </a:rPr>
              <a:t>-L/16</a:t>
            </a:r>
            <a:r>
              <a:rPr lang="en-US" altLang="ko-KR" sz="1400" b="1" dirty="0">
                <a:latin typeface="+mj-lt"/>
              </a:rPr>
              <a:t> [</a:t>
            </a:r>
            <a:r>
              <a:rPr lang="en-US" altLang="ko-KR" sz="1400" dirty="0">
                <a:latin typeface="+mj-lt"/>
              </a:rPr>
              <a:t>An Image is Worth 16x16 Words: </a:t>
            </a:r>
          </a:p>
          <a:p>
            <a:r>
              <a:rPr lang="en-US" altLang="ko-KR" sz="1400" dirty="0">
                <a:latin typeface="+mj-lt"/>
              </a:rPr>
              <a:t>   Transformers for Image Recognition at Scale]</a:t>
            </a:r>
          </a:p>
          <a:p>
            <a:r>
              <a:rPr lang="en-US" altLang="ko-KR" sz="1400" dirty="0">
                <a:latin typeface="+mj-lt"/>
              </a:rPr>
              <a:t>    accuracy : 96.4</a:t>
            </a:r>
            <a:endParaRPr lang="ko-KR" altLang="en-US" sz="1400" dirty="0">
              <a:latin typeface="+mj-lt"/>
            </a:endParaRPr>
          </a:p>
          <a:p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1827" y="1519767"/>
            <a:ext cx="3702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EDA and Data preprocessing</a:t>
            </a: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- observe experimental results Super Resolution, Image adding and Augmentation in b7 model.</a:t>
            </a:r>
            <a:endParaRPr lang="ko-KR" altLang="en-US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     Model Design &amp; Model making</a:t>
            </a: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- observe experimental results of </a:t>
            </a:r>
            <a:r>
              <a:rPr lang="en-US" altLang="ko-KR" sz="1400" dirty="0" err="1">
                <a:latin typeface="+mj-lt"/>
              </a:rPr>
              <a:t>Effnet</a:t>
            </a:r>
            <a:r>
              <a:rPr lang="en-US" altLang="ko-KR" sz="1400" dirty="0">
                <a:latin typeface="+mj-lt"/>
              </a:rPr>
              <a:t> models without data preprocessing (b0,b3,b5)</a:t>
            </a:r>
            <a:br>
              <a:rPr lang="en-US" altLang="ko-KR" sz="1400" dirty="0"/>
            </a:br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9247" y="5386113"/>
            <a:ext cx="8085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/>
              <a:t> Discuss the need for super resolution: to use pretrained model which is trained by 224 * 224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/>
              <a:t>Extending data size using labels: It could be overlapped with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/>
              <a:t>Modify source code to select saving option: model’s parameters only or whole models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69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01" y="26335"/>
            <a:ext cx="2481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Attachments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0132" y="1020656"/>
            <a:ext cx="8674947" cy="5552864"/>
          </a:xfrm>
          <a:prstGeom prst="roundRect">
            <a:avLst>
              <a:gd name="adj" fmla="val 240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175" y="838490"/>
            <a:ext cx="1850571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Plan of Model Making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7832" y="1369906"/>
            <a:ext cx="8350287" cy="4850420"/>
            <a:chOff x="347832" y="1369906"/>
            <a:chExt cx="8350287" cy="438655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47832" y="1369906"/>
              <a:ext cx="1718734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ResNet Base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274932" y="1844987"/>
              <a:ext cx="1308100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EffNet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꺾인 연결선 5"/>
            <p:cNvCxnSpPr>
              <a:stCxn id="2" idx="2"/>
              <a:endCxn id="21" idx="0"/>
            </p:cNvCxnSpPr>
            <p:nvPr/>
          </p:nvCxnSpPr>
          <p:spPr>
            <a:xfrm rot="16200000" flipH="1">
              <a:off x="1455971" y="1371975"/>
              <a:ext cx="224238" cy="721783"/>
            </a:xfrm>
            <a:prstGeom prst="bentConnector3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476014" y="2252607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b0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76014" y="2633621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b3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76014" y="3014636"/>
              <a:ext cx="1020234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b5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꺾인 연결선 13"/>
            <p:cNvCxnSpPr>
              <a:endCxn id="9" idx="1"/>
            </p:cNvCxnSpPr>
            <p:nvPr/>
          </p:nvCxnSpPr>
          <p:spPr>
            <a:xfrm rot="16200000" flipH="1">
              <a:off x="1270659" y="2159370"/>
              <a:ext cx="268896" cy="141816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꺾인 연결선 27"/>
            <p:cNvCxnSpPr>
              <a:endCxn id="25" idx="1"/>
            </p:cNvCxnSpPr>
            <p:nvPr/>
          </p:nvCxnSpPr>
          <p:spPr>
            <a:xfrm rot="16200000" flipH="1">
              <a:off x="1206226" y="2475953"/>
              <a:ext cx="397763" cy="141814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꺾인 연결선 28"/>
            <p:cNvCxnSpPr>
              <a:endCxn id="26" idx="1"/>
            </p:cNvCxnSpPr>
            <p:nvPr/>
          </p:nvCxnSpPr>
          <p:spPr>
            <a:xfrm rot="16200000" flipH="1">
              <a:off x="1196339" y="2847080"/>
              <a:ext cx="417540" cy="141812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꺾인 연결선 30"/>
            <p:cNvCxnSpPr>
              <a:endCxn id="74" idx="1"/>
            </p:cNvCxnSpPr>
            <p:nvPr/>
          </p:nvCxnSpPr>
          <p:spPr>
            <a:xfrm rot="16200000" flipH="1">
              <a:off x="-316043" y="3852283"/>
              <a:ext cx="3442302" cy="1418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5654036" y="2988032"/>
              <a:ext cx="1553632" cy="2508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ViT-B/16 Model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꺾인 연결선 35"/>
            <p:cNvCxnSpPr>
              <a:stCxn id="21" idx="3"/>
              <a:endCxn id="34" idx="0"/>
            </p:cNvCxnSpPr>
            <p:nvPr/>
          </p:nvCxnSpPr>
          <p:spPr>
            <a:xfrm>
              <a:off x="2583032" y="1970409"/>
              <a:ext cx="3847820" cy="1017623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141799" y="3405045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Super Resolution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9639" y="3208553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BICUBIC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09639" y="3517164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꺾인 연결선 48"/>
            <p:cNvCxnSpPr>
              <a:stCxn id="42" idx="3"/>
              <a:endCxn id="44" idx="1"/>
            </p:cNvCxnSpPr>
            <p:nvPr/>
          </p:nvCxnSpPr>
          <p:spPr>
            <a:xfrm flipV="1">
              <a:off x="3682309" y="3320672"/>
              <a:ext cx="227330" cy="19649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꺾인 연결선 51"/>
            <p:cNvCxnSpPr/>
            <p:nvPr/>
          </p:nvCxnSpPr>
          <p:spPr>
            <a:xfrm>
              <a:off x="3682311" y="3517164"/>
              <a:ext cx="227328" cy="11211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꺾인 연결선 55"/>
            <p:cNvCxnSpPr>
              <a:endCxn id="42" idx="1"/>
            </p:cNvCxnSpPr>
            <p:nvPr/>
          </p:nvCxnSpPr>
          <p:spPr>
            <a:xfrm rot="16200000" flipH="1">
              <a:off x="1945885" y="3321250"/>
              <a:ext cx="226519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2141799" y="3752277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Augmentation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꺾인 연결선 61"/>
            <p:cNvCxnSpPr>
              <a:endCxn id="61" idx="1"/>
            </p:cNvCxnSpPr>
            <p:nvPr/>
          </p:nvCxnSpPr>
          <p:spPr>
            <a:xfrm rot="16200000" flipH="1">
              <a:off x="1746826" y="3469424"/>
              <a:ext cx="624636" cy="165309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1467429" y="4157139"/>
              <a:ext cx="1313182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 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032916" y="4157139"/>
              <a:ext cx="1487593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+ aug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꺾인 연결선 67"/>
            <p:cNvCxnSpPr>
              <a:stCxn id="61" idx="2"/>
              <a:endCxn id="66" idx="0"/>
            </p:cNvCxnSpPr>
            <p:nvPr/>
          </p:nvCxnSpPr>
          <p:spPr>
            <a:xfrm rot="5400000">
              <a:off x="2427725" y="3672810"/>
              <a:ext cx="180624" cy="78803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꺾인 연결선 72"/>
            <p:cNvCxnSpPr>
              <a:stCxn id="61" idx="2"/>
              <a:endCxn id="67" idx="0"/>
            </p:cNvCxnSpPr>
            <p:nvPr/>
          </p:nvCxnSpPr>
          <p:spPr>
            <a:xfrm rot="16200000" flipH="1">
              <a:off x="3254071" y="3634497"/>
              <a:ext cx="180624" cy="86465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1656660" y="447069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656660" y="476106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꺾인 연결선 78"/>
            <p:cNvCxnSpPr>
              <a:endCxn id="77" idx="1"/>
            </p:cNvCxnSpPr>
            <p:nvPr/>
          </p:nvCxnSpPr>
          <p:spPr>
            <a:xfrm rot="16200000" flipH="1">
              <a:off x="1515774" y="4441931"/>
              <a:ext cx="205995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1656660" y="5057895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212409" y="447069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212409" y="4761066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12409" y="5057895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꺾인 연결선 88"/>
            <p:cNvCxnSpPr>
              <a:endCxn id="82" idx="1"/>
            </p:cNvCxnSpPr>
            <p:nvPr/>
          </p:nvCxnSpPr>
          <p:spPr>
            <a:xfrm rot="16200000" flipH="1">
              <a:off x="3071259" y="4441667"/>
              <a:ext cx="205995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꺾인 연결선 90"/>
            <p:cNvCxnSpPr>
              <a:endCxn id="78" idx="1"/>
            </p:cNvCxnSpPr>
            <p:nvPr/>
          </p:nvCxnSpPr>
          <p:spPr>
            <a:xfrm rot="16200000" flipH="1">
              <a:off x="1439000" y="4655524"/>
              <a:ext cx="359543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꺾인 연결선 92"/>
            <p:cNvCxnSpPr>
              <a:endCxn id="81" idx="1"/>
            </p:cNvCxnSpPr>
            <p:nvPr/>
          </p:nvCxnSpPr>
          <p:spPr>
            <a:xfrm rot="16200000" flipH="1">
              <a:off x="1408572" y="4921926"/>
              <a:ext cx="420398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꺾인 연결선 94"/>
            <p:cNvCxnSpPr>
              <a:endCxn id="83" idx="1"/>
            </p:cNvCxnSpPr>
            <p:nvPr/>
          </p:nvCxnSpPr>
          <p:spPr>
            <a:xfrm rot="16200000" flipH="1">
              <a:off x="2998667" y="4659443"/>
              <a:ext cx="351179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꺾인 연결선 96"/>
            <p:cNvCxnSpPr>
              <a:endCxn id="86" idx="1"/>
            </p:cNvCxnSpPr>
            <p:nvPr/>
          </p:nvCxnSpPr>
          <p:spPr>
            <a:xfrm rot="16200000" flipH="1">
              <a:off x="2967005" y="4924610"/>
              <a:ext cx="414502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5948568" y="3357574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Super Resolution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716408" y="3161081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BICUBIC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716408" y="3469693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CAR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9" idx="3"/>
              <a:endCxn id="101" idx="1"/>
            </p:cNvCxnSpPr>
            <p:nvPr/>
          </p:nvCxnSpPr>
          <p:spPr>
            <a:xfrm flipV="1">
              <a:off x="7489078" y="3273200"/>
              <a:ext cx="227330" cy="196494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꺾인 연결선 103"/>
            <p:cNvCxnSpPr/>
            <p:nvPr/>
          </p:nvCxnSpPr>
          <p:spPr>
            <a:xfrm>
              <a:off x="7489080" y="3469693"/>
              <a:ext cx="227328" cy="11211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꺾인 연결선 104"/>
            <p:cNvCxnSpPr>
              <a:endCxn id="99" idx="1"/>
            </p:cNvCxnSpPr>
            <p:nvPr/>
          </p:nvCxnSpPr>
          <p:spPr>
            <a:xfrm rot="16200000" flipH="1">
              <a:off x="5752654" y="3273778"/>
              <a:ext cx="226519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5948568" y="3709311"/>
              <a:ext cx="15405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Augmentation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꺾인 연결선 107"/>
            <p:cNvCxnSpPr>
              <a:endCxn id="107" idx="1"/>
            </p:cNvCxnSpPr>
            <p:nvPr/>
          </p:nvCxnSpPr>
          <p:spPr>
            <a:xfrm rot="16200000" flipH="1">
              <a:off x="5574636" y="3447497"/>
              <a:ext cx="582555" cy="165310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5775761" y="4114173"/>
              <a:ext cx="1313182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Aug train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341249" y="4114173"/>
              <a:ext cx="135687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 + aug data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꺾인 연결선 110"/>
            <p:cNvCxnSpPr>
              <a:stCxn id="107" idx="2"/>
              <a:endCxn id="109" idx="0"/>
            </p:cNvCxnSpPr>
            <p:nvPr/>
          </p:nvCxnSpPr>
          <p:spPr>
            <a:xfrm rot="5400000">
              <a:off x="6485276" y="3880626"/>
              <a:ext cx="180624" cy="286471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꺾인 연결선 111"/>
            <p:cNvCxnSpPr>
              <a:stCxn id="107" idx="2"/>
              <a:endCxn id="110" idx="0"/>
            </p:cNvCxnSpPr>
            <p:nvPr/>
          </p:nvCxnSpPr>
          <p:spPr>
            <a:xfrm rot="16200000" flipH="1">
              <a:off x="7278941" y="3373430"/>
              <a:ext cx="180624" cy="1300861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직사각형 112"/>
            <p:cNvSpPr/>
            <p:nvPr/>
          </p:nvSpPr>
          <p:spPr>
            <a:xfrm>
              <a:off x="5964992" y="4427730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964992" y="4718099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꺾인 연결선 114"/>
            <p:cNvCxnSpPr>
              <a:endCxn id="113" idx="1"/>
            </p:cNvCxnSpPr>
            <p:nvPr/>
          </p:nvCxnSpPr>
          <p:spPr>
            <a:xfrm rot="16200000" flipH="1">
              <a:off x="5824106" y="4398963"/>
              <a:ext cx="205995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6" name="직사각형 115"/>
            <p:cNvSpPr/>
            <p:nvPr/>
          </p:nvSpPr>
          <p:spPr>
            <a:xfrm>
              <a:off x="5964992" y="5014927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7520741" y="4427730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Cutoff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520741" y="4718099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520741" y="5014927"/>
              <a:ext cx="981710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꺾인 연결선 119"/>
            <p:cNvCxnSpPr>
              <a:endCxn id="117" idx="1"/>
            </p:cNvCxnSpPr>
            <p:nvPr/>
          </p:nvCxnSpPr>
          <p:spPr>
            <a:xfrm rot="16200000" flipH="1">
              <a:off x="7379591" y="4398699"/>
              <a:ext cx="205995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꺾인 연결선 120"/>
            <p:cNvCxnSpPr>
              <a:endCxn id="114" idx="1"/>
            </p:cNvCxnSpPr>
            <p:nvPr/>
          </p:nvCxnSpPr>
          <p:spPr>
            <a:xfrm rot="16200000" flipH="1">
              <a:off x="5747332" y="4612558"/>
              <a:ext cx="359543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꺾인 연결선 121"/>
            <p:cNvCxnSpPr>
              <a:endCxn id="116" idx="1"/>
            </p:cNvCxnSpPr>
            <p:nvPr/>
          </p:nvCxnSpPr>
          <p:spPr>
            <a:xfrm rot="16200000" flipH="1">
              <a:off x="5716904" y="4878960"/>
              <a:ext cx="420398" cy="75777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꺾인 연결선 122"/>
            <p:cNvCxnSpPr>
              <a:endCxn id="118" idx="1"/>
            </p:cNvCxnSpPr>
            <p:nvPr/>
          </p:nvCxnSpPr>
          <p:spPr>
            <a:xfrm rot="16200000" flipH="1">
              <a:off x="7306999" y="4616476"/>
              <a:ext cx="351179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꺾인 연결선 123"/>
            <p:cNvCxnSpPr>
              <a:endCxn id="119" idx="1"/>
            </p:cNvCxnSpPr>
            <p:nvPr/>
          </p:nvCxnSpPr>
          <p:spPr>
            <a:xfrm rot="16200000" flipH="1">
              <a:off x="7275337" y="4881642"/>
              <a:ext cx="414502" cy="76305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1476013" y="5532220"/>
              <a:ext cx="3180868" cy="22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b7 Model + Fine Tuning Hyperparameters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286</Words>
  <Application>Microsoft Office PowerPoint</Application>
  <PresentationFormat>화면 슬라이드 쇼(4:3)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 Unicode MS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chichi</dc:creator>
  <cp:lastModifiedBy>김충한</cp:lastModifiedBy>
  <cp:revision>10</cp:revision>
  <dcterms:created xsi:type="dcterms:W3CDTF">2021-05-14T05:30:18Z</dcterms:created>
  <dcterms:modified xsi:type="dcterms:W3CDTF">2021-05-18T12:42:26Z</dcterms:modified>
</cp:coreProperties>
</file>