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3439" y="510843"/>
            <a:ext cx="85971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6739" y="2845955"/>
            <a:ext cx="78305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439" y="510843"/>
            <a:ext cx="85971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362305"/>
            <a:ext cx="8193500" cy="117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1711" y="2088388"/>
            <a:ext cx="77482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latin typeface="Arial"/>
                <a:cs typeface="Arial"/>
              </a:rPr>
              <a:t>Mel-spectrograms </a:t>
            </a:r>
            <a:r>
              <a:rPr sz="3900" spc="-10" dirty="0">
                <a:latin typeface="Arial"/>
                <a:cs typeface="Arial"/>
              </a:rPr>
              <a:t>Explained</a:t>
            </a:r>
            <a:r>
              <a:rPr sz="3900" spc="-95" dirty="0">
                <a:latin typeface="Arial"/>
                <a:cs typeface="Arial"/>
              </a:rPr>
              <a:t> </a:t>
            </a:r>
            <a:r>
              <a:rPr sz="3900" spc="-5" dirty="0">
                <a:latin typeface="Arial"/>
                <a:cs typeface="Arial"/>
              </a:rPr>
              <a:t>Easily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1547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Mel-scale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6167" y="2257569"/>
            <a:ext cx="4333392" cy="245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275" y="1863974"/>
            <a:ext cx="2969899" cy="6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412" y="2777641"/>
            <a:ext cx="3051625" cy="432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650" y="2772879"/>
            <a:ext cx="3061335" cy="442595"/>
          </a:xfrm>
          <a:custGeom>
            <a:avLst/>
            <a:gdLst/>
            <a:ahLst/>
            <a:cxnLst/>
            <a:rect l="l" t="t" r="r" b="b"/>
            <a:pathLst>
              <a:path w="3061335" h="442594">
                <a:moveTo>
                  <a:pt x="0" y="0"/>
                </a:moveTo>
                <a:lnTo>
                  <a:pt x="3061150" y="0"/>
                </a:lnTo>
                <a:lnTo>
                  <a:pt x="3061150" y="442199"/>
                </a:lnTo>
                <a:lnTo>
                  <a:pt x="0" y="442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43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Recipe to extract Mel</a:t>
            </a:r>
            <a:r>
              <a:rPr spc="-90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3767454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Extract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STFT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Convert amplitude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DBs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Convert frequencies to Mel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43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Recipe to extract Mel</a:t>
            </a:r>
            <a:r>
              <a:rPr spc="-90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3767454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Extract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STFT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Convert amplitude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DBs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Convert frequencies to Mel</a:t>
            </a:r>
            <a:r>
              <a:rPr sz="1800" spc="-8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194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 frequencies to Mel</a:t>
            </a:r>
            <a:r>
              <a:rPr spc="-95" dirty="0"/>
              <a:t> </a:t>
            </a:r>
            <a:r>
              <a:rPr dirty="0"/>
              <a:t>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19925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Choose number of mel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bands</a:t>
            </a:r>
            <a:endParaRPr sz="1800" dirty="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Construct mel filter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banks</a:t>
            </a:r>
            <a:endParaRPr sz="1800" dirty="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Apply mel filter banks 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spectrogram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641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many mel</a:t>
            </a:r>
            <a:r>
              <a:rPr spc="-85" dirty="0"/>
              <a:t> </a:t>
            </a:r>
            <a:r>
              <a:rPr spc="-5" dirty="0"/>
              <a:t>bands?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641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How many mel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bands?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9624" y="1560801"/>
            <a:ext cx="42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40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5625" y="1941801"/>
            <a:ext cx="42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90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6424" y="1484600"/>
            <a:ext cx="77152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128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5" dirty="0">
                <a:latin typeface="Arial"/>
                <a:cs typeface="Arial"/>
              </a:rPr>
              <a:t>60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424" y="3389600"/>
            <a:ext cx="425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FF00"/>
                </a:solidFill>
                <a:latin typeface="Arial"/>
                <a:cs typeface="Arial"/>
              </a:rPr>
              <a:t>It depends on the</a:t>
            </a:r>
            <a:r>
              <a:rPr sz="2800" spc="-9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Arial"/>
                <a:cs typeface="Arial"/>
              </a:rPr>
              <a:t>problem!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194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 frequencies to Mel</a:t>
            </a:r>
            <a:r>
              <a:rPr spc="-95" dirty="0"/>
              <a:t> </a:t>
            </a:r>
            <a:r>
              <a:rPr dirty="0"/>
              <a:t>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19925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Choose number of mel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bands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Construct mel filter</a:t>
            </a:r>
            <a:r>
              <a:rPr sz="1800" spc="-2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banks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Apply mel filter banks 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spectrogram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Mel filter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banks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1.	Convert lowest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highest frequency 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9675" y="2016374"/>
            <a:ext cx="2969899" cy="64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lowest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highest frequency to</a:t>
            </a:r>
            <a:r>
              <a:rPr sz="1800" spc="-8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bands equally </a:t>
            </a:r>
            <a:r>
              <a:rPr sz="1800" dirty="0">
                <a:latin typeface="Arial"/>
                <a:cs typeface="Arial"/>
              </a:rPr>
              <a:t>spaced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1151" y="2713550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2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1941" y="2629887"/>
            <a:ext cx="167324" cy="16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6688" y="2629887"/>
            <a:ext cx="167324" cy="16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lowest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highest frequency to</a:t>
            </a:r>
            <a:r>
              <a:rPr sz="1800" spc="-8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bands equally </a:t>
            </a:r>
            <a:r>
              <a:rPr sz="1800" dirty="0">
                <a:latin typeface="Arial"/>
                <a:cs typeface="Arial"/>
              </a:rPr>
              <a:t>spaced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1151" y="2713550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2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1941" y="2629887"/>
            <a:ext cx="167324" cy="16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6688" y="2629887"/>
            <a:ext cx="167324" cy="16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91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3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35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07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79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5141" y="2629887"/>
            <a:ext cx="167324" cy="1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1931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Previously...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4950" y="1481167"/>
            <a:ext cx="6134099" cy="319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lowest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highest frequency to</a:t>
            </a:r>
            <a:r>
              <a:rPr sz="1800" spc="-8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Create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#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bands equally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spaced</a:t>
            </a:r>
            <a:r>
              <a:rPr sz="1800" spc="-5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Convert points back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Hertz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4900" y="2901066"/>
            <a:ext cx="3051625" cy="432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lowest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highest frequency to</a:t>
            </a:r>
            <a:r>
              <a:rPr sz="1800" spc="-8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Create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#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bands equally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spaced</a:t>
            </a:r>
            <a:r>
              <a:rPr sz="1800" spc="-5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points back to</a:t>
            </a:r>
            <a:r>
              <a:rPr sz="1800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Hertz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Round to nearest frequency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63105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lowest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highest frequency to</a:t>
            </a:r>
            <a:r>
              <a:rPr sz="1800" spc="-8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Mel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Create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#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bands equally </a:t>
            </a:r>
            <a:r>
              <a:rPr sz="1800" dirty="0">
                <a:solidFill>
                  <a:srgbClr val="B7B7B7"/>
                </a:solidFill>
                <a:latin typeface="Arial"/>
                <a:cs typeface="Arial"/>
              </a:rPr>
              <a:t>spaced</a:t>
            </a:r>
            <a:r>
              <a:rPr sz="1800" spc="-5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Convert points back to</a:t>
            </a:r>
            <a:r>
              <a:rPr sz="1800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Hertz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Round to nearest frequency</a:t>
            </a:r>
            <a:r>
              <a:rPr sz="1800" spc="-2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bin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Create triangular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41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filter</a:t>
            </a:r>
            <a:r>
              <a:rPr spc="-95" dirty="0"/>
              <a:t> </a:t>
            </a:r>
            <a:r>
              <a:rPr spc="-5" dirty="0"/>
              <a:t>banks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184" y="1506326"/>
            <a:ext cx="8485631" cy="2961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545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Mel filter banks’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shape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0500" y="1812060"/>
            <a:ext cx="51276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(# bands, </a:t>
            </a:r>
            <a:r>
              <a:rPr sz="3300" spc="-10" dirty="0">
                <a:latin typeface="Arial"/>
                <a:cs typeface="Arial"/>
              </a:rPr>
              <a:t>framesize </a:t>
            </a:r>
            <a:r>
              <a:rPr sz="3300" dirty="0">
                <a:latin typeface="Arial"/>
                <a:cs typeface="Arial"/>
              </a:rPr>
              <a:t>/ 2 +</a:t>
            </a:r>
            <a:r>
              <a:rPr sz="3300" spc="-10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1)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194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 frequencies to Mel</a:t>
            </a:r>
            <a:r>
              <a:rPr spc="-95" dirty="0"/>
              <a:t> </a:t>
            </a:r>
            <a:r>
              <a:rPr dirty="0"/>
              <a:t>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676" y="1362305"/>
            <a:ext cx="419925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Choose number of mel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bands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Construct mel filter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00FF00"/>
                </a:solidFill>
                <a:latin typeface="Arial"/>
                <a:cs typeface="Arial"/>
              </a:rPr>
              <a:t>Apply mel filter banks to</a:t>
            </a:r>
            <a:r>
              <a:rPr sz="1800" spc="-8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FF00"/>
                </a:solidFill>
                <a:latin typeface="Arial"/>
                <a:cs typeface="Arial"/>
              </a:rPr>
              <a:t>spectrogram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Applying </a:t>
            </a:r>
            <a:r>
              <a:rPr sz="2800" spc="-5" dirty="0">
                <a:latin typeface="Arial"/>
                <a:cs typeface="Arial"/>
              </a:rPr>
              <a:t>mel filter banks 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spectrogram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4700" y="1735860"/>
            <a:ext cx="5953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Arial"/>
                <a:cs typeface="Arial"/>
              </a:rPr>
              <a:t>M = </a:t>
            </a:r>
            <a:r>
              <a:rPr sz="3300" spc="-5" dirty="0">
                <a:latin typeface="Arial"/>
                <a:cs typeface="Arial"/>
              </a:rPr>
              <a:t>(# bands, </a:t>
            </a:r>
            <a:r>
              <a:rPr sz="3300" spc="-10" dirty="0">
                <a:latin typeface="Arial"/>
                <a:cs typeface="Arial"/>
              </a:rPr>
              <a:t>framesize </a:t>
            </a:r>
            <a:r>
              <a:rPr sz="3300" dirty="0">
                <a:latin typeface="Arial"/>
                <a:cs typeface="Arial"/>
              </a:rPr>
              <a:t>/ 2 +</a:t>
            </a:r>
            <a:r>
              <a:rPr sz="3300" spc="-12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1)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Applying </a:t>
            </a:r>
            <a:r>
              <a:rPr spc="-5" dirty="0"/>
              <a:t>mel filter banks to</a:t>
            </a:r>
            <a:r>
              <a:rPr spc="-85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4700" y="1735860"/>
            <a:ext cx="601853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Arial"/>
                <a:cs typeface="Arial"/>
              </a:rPr>
              <a:t>M = </a:t>
            </a:r>
            <a:r>
              <a:rPr sz="3300" spc="-5" dirty="0">
                <a:latin typeface="Arial"/>
                <a:cs typeface="Arial"/>
              </a:rPr>
              <a:t>(# bands, </a:t>
            </a:r>
            <a:r>
              <a:rPr sz="3300" spc="-10" dirty="0">
                <a:latin typeface="Arial"/>
                <a:cs typeface="Arial"/>
              </a:rPr>
              <a:t>framesize </a:t>
            </a:r>
            <a:r>
              <a:rPr sz="3300" dirty="0">
                <a:latin typeface="Arial"/>
                <a:cs typeface="Arial"/>
              </a:rPr>
              <a:t>/ 2 +</a:t>
            </a:r>
            <a:r>
              <a:rPr sz="3300" spc="-114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1)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Arial"/>
                <a:cs typeface="Arial"/>
              </a:rPr>
              <a:t>Y = </a:t>
            </a:r>
            <a:r>
              <a:rPr sz="3300" spc="-5" dirty="0">
                <a:latin typeface="Arial"/>
                <a:cs typeface="Arial"/>
              </a:rPr>
              <a:t>(framesize </a:t>
            </a:r>
            <a:r>
              <a:rPr sz="3300" dirty="0">
                <a:latin typeface="Arial"/>
                <a:cs typeface="Arial"/>
              </a:rPr>
              <a:t>/ 2 + </a:t>
            </a:r>
            <a:r>
              <a:rPr sz="3300" spc="-5" dirty="0">
                <a:latin typeface="Arial"/>
                <a:cs typeface="Arial"/>
              </a:rPr>
              <a:t>1, </a:t>
            </a:r>
            <a:r>
              <a:rPr sz="3300" dirty="0">
                <a:latin typeface="Arial"/>
                <a:cs typeface="Arial"/>
              </a:rPr>
              <a:t>#</a:t>
            </a:r>
            <a:r>
              <a:rPr sz="3300" spc="-20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frames)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Applying </a:t>
            </a:r>
            <a:r>
              <a:rPr spc="-5" dirty="0"/>
              <a:t>mel filter banks to</a:t>
            </a:r>
            <a:r>
              <a:rPr spc="-85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4700" y="1735860"/>
            <a:ext cx="602361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Arial"/>
                <a:cs typeface="Arial"/>
              </a:rPr>
              <a:t>M = </a:t>
            </a:r>
            <a:r>
              <a:rPr sz="3300" spc="-5" dirty="0">
                <a:latin typeface="Arial"/>
                <a:cs typeface="Arial"/>
              </a:rPr>
              <a:t>(# bands, </a:t>
            </a:r>
            <a:r>
              <a:rPr sz="3300" spc="-10" dirty="0">
                <a:solidFill>
                  <a:srgbClr val="00FF00"/>
                </a:solidFill>
                <a:latin typeface="Arial"/>
                <a:cs typeface="Arial"/>
              </a:rPr>
              <a:t>framesize </a:t>
            </a:r>
            <a:r>
              <a:rPr sz="3300" dirty="0">
                <a:solidFill>
                  <a:srgbClr val="00FF00"/>
                </a:solidFill>
                <a:latin typeface="Arial"/>
                <a:cs typeface="Arial"/>
              </a:rPr>
              <a:t>/ 2 +</a:t>
            </a:r>
            <a:r>
              <a:rPr sz="3300" spc="-8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3300" spc="25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3300" spc="25" dirty="0">
                <a:latin typeface="Arial"/>
                <a:cs typeface="Arial"/>
              </a:rPr>
              <a:t>)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Arial"/>
                <a:cs typeface="Arial"/>
              </a:rPr>
              <a:t>Y = </a:t>
            </a:r>
            <a:r>
              <a:rPr sz="3300" spc="-10" dirty="0">
                <a:latin typeface="Arial"/>
                <a:cs typeface="Arial"/>
              </a:rPr>
              <a:t>(</a:t>
            </a:r>
            <a:r>
              <a:rPr sz="3300" spc="-10" dirty="0">
                <a:solidFill>
                  <a:srgbClr val="00FF00"/>
                </a:solidFill>
                <a:latin typeface="Arial"/>
                <a:cs typeface="Arial"/>
              </a:rPr>
              <a:t>framesize </a:t>
            </a:r>
            <a:r>
              <a:rPr sz="3300" dirty="0">
                <a:solidFill>
                  <a:srgbClr val="00FF00"/>
                </a:solidFill>
                <a:latin typeface="Arial"/>
                <a:cs typeface="Arial"/>
              </a:rPr>
              <a:t>/ 2 + </a:t>
            </a:r>
            <a:r>
              <a:rPr sz="3300" spc="25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3300" spc="25" dirty="0">
                <a:latin typeface="Arial"/>
                <a:cs typeface="Arial"/>
              </a:rPr>
              <a:t>, </a:t>
            </a:r>
            <a:r>
              <a:rPr sz="3300" dirty="0">
                <a:latin typeface="Arial"/>
                <a:cs typeface="Arial"/>
              </a:rPr>
              <a:t>#</a:t>
            </a:r>
            <a:r>
              <a:rPr sz="3300" spc="-204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frames)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Applying </a:t>
            </a:r>
            <a:r>
              <a:rPr sz="2800" spc="-5" dirty="0">
                <a:latin typeface="Arial"/>
                <a:cs typeface="Arial"/>
              </a:rPr>
              <a:t>mel filter banks 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spectrogram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4414" y="1890010"/>
            <a:ext cx="42513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Mel </a:t>
            </a:r>
            <a:r>
              <a:rPr sz="3300" dirty="0">
                <a:latin typeface="Arial"/>
                <a:cs typeface="Arial"/>
              </a:rPr>
              <a:t>spectrogram =</a:t>
            </a:r>
            <a:r>
              <a:rPr sz="3300" spc="-11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MY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199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have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problem!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5438" y="2000938"/>
            <a:ext cx="6182360" cy="12103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26540" marR="5080" indent="-1514475">
              <a:lnSpc>
                <a:spcPts val="4650"/>
              </a:lnSpc>
              <a:spcBef>
                <a:spcPts val="280"/>
              </a:spcBef>
            </a:pPr>
            <a:r>
              <a:rPr sz="3900" spc="-5" dirty="0">
                <a:solidFill>
                  <a:srgbClr val="FF0000"/>
                </a:solidFill>
                <a:latin typeface="Arial"/>
                <a:cs typeface="Arial"/>
              </a:rPr>
              <a:t>Humans perceive</a:t>
            </a:r>
            <a:r>
              <a:rPr sz="39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900" spc="-10" dirty="0">
                <a:solidFill>
                  <a:srgbClr val="FF0000"/>
                </a:solidFill>
                <a:latin typeface="Arial"/>
                <a:cs typeface="Arial"/>
              </a:rPr>
              <a:t>frequency  </a:t>
            </a:r>
            <a:r>
              <a:rPr sz="3900" spc="-5" dirty="0">
                <a:solidFill>
                  <a:srgbClr val="FF0000"/>
                </a:solidFill>
                <a:latin typeface="Arial"/>
                <a:cs typeface="Arial"/>
              </a:rPr>
              <a:t>logarithmically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Applying </a:t>
            </a:r>
            <a:r>
              <a:rPr spc="-5" dirty="0"/>
              <a:t>mel filter banks to</a:t>
            </a:r>
            <a:r>
              <a:rPr spc="-85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4414" y="1890010"/>
            <a:ext cx="425132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Mel </a:t>
            </a:r>
            <a:r>
              <a:rPr sz="3300" dirty="0">
                <a:latin typeface="Arial"/>
                <a:cs typeface="Arial"/>
              </a:rPr>
              <a:t>spectrogram =</a:t>
            </a:r>
            <a:r>
              <a:rPr sz="3300" spc="-11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MY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spc="-5" dirty="0">
                <a:solidFill>
                  <a:srgbClr val="00FF00"/>
                </a:solidFill>
                <a:latin typeface="Arial"/>
                <a:cs typeface="Arial"/>
              </a:rPr>
              <a:t>(# bands, </a:t>
            </a:r>
            <a:r>
              <a:rPr sz="3300" dirty="0">
                <a:solidFill>
                  <a:srgbClr val="00FF00"/>
                </a:solidFill>
                <a:latin typeface="Arial"/>
                <a:cs typeface="Arial"/>
              </a:rPr>
              <a:t>#</a:t>
            </a:r>
            <a:r>
              <a:rPr sz="3300" spc="-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00FF00"/>
                </a:solidFill>
                <a:latin typeface="Arial"/>
                <a:cs typeface="Arial"/>
              </a:rPr>
              <a:t>frames)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633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Applying </a:t>
            </a:r>
            <a:r>
              <a:rPr spc="-5" dirty="0"/>
              <a:t>mel filter banks to</a:t>
            </a:r>
            <a:r>
              <a:rPr spc="-85" dirty="0"/>
              <a:t> </a:t>
            </a:r>
            <a:r>
              <a:rPr dirty="0"/>
              <a:t>spectrogram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2528" y="1375001"/>
            <a:ext cx="4924845" cy="329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649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 </a:t>
            </a:r>
            <a:r>
              <a:rPr dirty="0"/>
              <a:t>spectrogram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3478529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Audio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Automatic mood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recognition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Music genre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Music instrument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296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Ideal audio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feature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349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"/>
                <a:cs typeface="Arial"/>
              </a:rPr>
              <a:t>Time-frequency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96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Ideal audio</a:t>
            </a:r>
            <a:r>
              <a:rPr spc="-95" dirty="0"/>
              <a:t> </a:t>
            </a:r>
            <a:r>
              <a:rPr spc="-5" dirty="0"/>
              <a:t>feature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510857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B7B7B7"/>
                </a:solidFill>
                <a:latin typeface="Arial"/>
                <a:cs typeface="Arial"/>
              </a:rPr>
              <a:t>Time-frequency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Perceptually-relevant amplitude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96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Ideal audio</a:t>
            </a:r>
            <a:r>
              <a:rPr spc="-95" dirty="0"/>
              <a:t> </a:t>
            </a:r>
            <a:r>
              <a:rPr spc="-5" dirty="0"/>
              <a:t>feature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511873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B7B7B7"/>
                </a:solidFill>
                <a:latin typeface="Arial"/>
                <a:cs typeface="Arial"/>
              </a:rPr>
              <a:t>Time-frequency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Perceptually-relevant amplitude</a:t>
            </a:r>
            <a:r>
              <a:rPr sz="1800" spc="-10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Perceptually-relevant frequency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96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Ideal audio</a:t>
            </a:r>
            <a:r>
              <a:rPr spc="-95" dirty="0"/>
              <a:t> </a:t>
            </a:r>
            <a:r>
              <a:rPr spc="-5" dirty="0"/>
              <a:t>feature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511873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B7B7B7"/>
                </a:solidFill>
                <a:latin typeface="Arial"/>
                <a:cs typeface="Arial"/>
              </a:rPr>
              <a:t>Time-frequency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Perceptually-relevant amplitude</a:t>
            </a:r>
            <a:r>
              <a:rPr sz="1800" spc="-10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Perceptually-relevant frequency</a:t>
            </a:r>
            <a:r>
              <a:rPr sz="1800" spc="-10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Arial"/>
                <a:cs typeface="Arial"/>
              </a:rPr>
              <a:t>representation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9080" y="3282638"/>
            <a:ext cx="396112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00FF00"/>
                </a:solidFill>
                <a:latin typeface="Arial"/>
                <a:cs typeface="Arial"/>
              </a:rPr>
              <a:t>Mel</a:t>
            </a:r>
            <a:r>
              <a:rPr sz="3900" spc="-9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3900" dirty="0">
                <a:solidFill>
                  <a:srgbClr val="00FF00"/>
                </a:solidFill>
                <a:latin typeface="Arial"/>
                <a:cs typeface="Arial"/>
              </a:rPr>
              <a:t>spectrograms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1547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Mel-scale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6167" y="2257569"/>
            <a:ext cx="4333392" cy="245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249" y="1364338"/>
            <a:ext cx="3570604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400" spc="-5" dirty="0">
                <a:latin typeface="Arial"/>
                <a:cs typeface="Arial"/>
              </a:rPr>
              <a:t>Logarithmic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  <a:p>
            <a:pPr marL="379095" marR="5080" indent="-335915">
              <a:lnSpc>
                <a:spcPct val="116100"/>
              </a:lnSpc>
              <a:spcBef>
                <a:spcPts val="975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400" spc="-5" dirty="0">
                <a:latin typeface="Arial"/>
                <a:cs typeface="Arial"/>
              </a:rPr>
              <a:t>Equal distances on the </a:t>
            </a:r>
            <a:r>
              <a:rPr sz="1400" dirty="0">
                <a:latin typeface="Arial"/>
                <a:cs typeface="Arial"/>
              </a:rPr>
              <a:t>scale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same  </a:t>
            </a:r>
            <a:r>
              <a:rPr sz="1400" spc="-5" dirty="0">
                <a:latin typeface="Arial"/>
                <a:cs typeface="Arial"/>
              </a:rPr>
              <a:t>“perceptual”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lr>
                <a:srgbClr val="595959"/>
              </a:buClr>
              <a:buSzPct val="128571"/>
              <a:buChar char="●"/>
              <a:tabLst>
                <a:tab pos="379095" algn="l"/>
                <a:tab pos="379730" algn="l"/>
              </a:tabLst>
            </a:pPr>
            <a:r>
              <a:rPr sz="1400" spc="-5" dirty="0">
                <a:latin typeface="Arial"/>
                <a:cs typeface="Arial"/>
              </a:rPr>
              <a:t>1000 Hz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1000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1547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Mel-scale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6167" y="2257569"/>
            <a:ext cx="4333392" cy="245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275" y="1863974"/>
            <a:ext cx="2969899" cy="6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512" y="1859212"/>
            <a:ext cx="2980055" cy="651510"/>
          </a:xfrm>
          <a:custGeom>
            <a:avLst/>
            <a:gdLst/>
            <a:ahLst/>
            <a:cxnLst/>
            <a:rect l="l" t="t" r="r" b="b"/>
            <a:pathLst>
              <a:path w="2980054" h="651510">
                <a:moveTo>
                  <a:pt x="0" y="0"/>
                </a:moveTo>
                <a:lnTo>
                  <a:pt x="2979424" y="0"/>
                </a:lnTo>
                <a:lnTo>
                  <a:pt x="2979424" y="651000"/>
                </a:lnTo>
                <a:lnTo>
                  <a:pt x="0" y="651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444</Words>
  <Application>Microsoft Office PowerPoint</Application>
  <PresentationFormat>全屏显示(16:9)</PresentationFormat>
  <Paragraphs>101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PowerPoint 演示文稿</vt:lpstr>
      <vt:lpstr>Previously...</vt:lpstr>
      <vt:lpstr>PowerPoint 演示文稿</vt:lpstr>
      <vt:lpstr>PowerPoint 演示文稿</vt:lpstr>
      <vt:lpstr>Ideal audio feature</vt:lpstr>
      <vt:lpstr>Ideal audio feature</vt:lpstr>
      <vt:lpstr>Ideal audio feature</vt:lpstr>
      <vt:lpstr>Mel-scale</vt:lpstr>
      <vt:lpstr>Mel-scale</vt:lpstr>
      <vt:lpstr>Mel-scale</vt:lpstr>
      <vt:lpstr>Recipe to extract Mel spectrogram</vt:lpstr>
      <vt:lpstr>Recipe to extract Mel spectrogram</vt:lpstr>
      <vt:lpstr>Convert frequencies to Mel scale</vt:lpstr>
      <vt:lpstr>How many mel bands?</vt:lpstr>
      <vt:lpstr>PowerPoint 演示文稿</vt:lpstr>
      <vt:lpstr>Convert frequencies to Mel scale</vt:lpstr>
      <vt:lpstr>PowerPoint 演示文稿</vt:lpstr>
      <vt:lpstr>Mel filter banks</vt:lpstr>
      <vt:lpstr>Mel filter banks</vt:lpstr>
      <vt:lpstr>Mel filter banks</vt:lpstr>
      <vt:lpstr>Mel filter banks</vt:lpstr>
      <vt:lpstr>Mel filter banks</vt:lpstr>
      <vt:lpstr>Mel filter banks</vt:lpstr>
      <vt:lpstr>PowerPoint 演示文稿</vt:lpstr>
      <vt:lpstr>Convert frequencies to Mel scale</vt:lpstr>
      <vt:lpstr>PowerPoint 演示文稿</vt:lpstr>
      <vt:lpstr>Applying mel filter banks to spectrogram</vt:lpstr>
      <vt:lpstr>Applying mel filter banks to spectrogram</vt:lpstr>
      <vt:lpstr>PowerPoint 演示文稿</vt:lpstr>
      <vt:lpstr>Applying mel filter banks to spectrogram</vt:lpstr>
      <vt:lpstr>Applying mel filter banks to spectrogram</vt:lpstr>
      <vt:lpstr>Mel spectrogram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王华朋</cp:lastModifiedBy>
  <cp:revision>2</cp:revision>
  <dcterms:created xsi:type="dcterms:W3CDTF">2023-12-12T10:40:10Z</dcterms:created>
  <dcterms:modified xsi:type="dcterms:W3CDTF">2023-12-12T11:34:31Z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