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2" r:id="rId48"/>
    <p:sldId id="313" r:id="rId49"/>
    <p:sldId id="314" r:id="rId50"/>
    <p:sldId id="315" r:id="rId51"/>
    <p:sldId id="316" r:id="rId52"/>
    <p:sldId id="317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4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8575" y="1497838"/>
            <a:ext cx="802684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6739" y="2845955"/>
            <a:ext cx="78305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439" y="510843"/>
            <a:ext cx="85971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362305"/>
            <a:ext cx="8193500" cy="1176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195830" marR="5080" indent="-2183765">
              <a:lnSpc>
                <a:spcPts val="4650"/>
              </a:lnSpc>
              <a:spcBef>
                <a:spcPts val="280"/>
              </a:spcBef>
            </a:pPr>
            <a:r>
              <a:rPr spc="-5" dirty="0"/>
              <a:t>Mel-Frequency Cepstral </a:t>
            </a:r>
            <a:r>
              <a:rPr spc="-15" dirty="0"/>
              <a:t>Coefficients  </a:t>
            </a:r>
            <a:r>
              <a:rPr spc="-10" dirty="0"/>
              <a:t>Explained</a:t>
            </a:r>
            <a:r>
              <a:rPr spc="-25" dirty="0"/>
              <a:t> </a:t>
            </a:r>
            <a:r>
              <a:rPr spc="-5" dirty="0"/>
              <a:t>Easily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896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5073" y="2141375"/>
            <a:ext cx="6871300" cy="727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5800" y="2252524"/>
            <a:ext cx="939800" cy="622935"/>
          </a:xfrm>
          <a:custGeom>
            <a:avLst/>
            <a:gdLst/>
            <a:ahLst/>
            <a:cxnLst/>
            <a:rect l="l" t="t" r="r" b="b"/>
            <a:pathLst>
              <a:path w="939800" h="622935">
                <a:moveTo>
                  <a:pt x="0" y="0"/>
                </a:moveTo>
                <a:lnTo>
                  <a:pt x="939599" y="0"/>
                </a:lnTo>
                <a:lnTo>
                  <a:pt x="939599" y="622799"/>
                </a:lnTo>
                <a:lnTo>
                  <a:pt x="0" y="622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9226" y="2252524"/>
            <a:ext cx="939800" cy="622935"/>
          </a:xfrm>
          <a:custGeom>
            <a:avLst/>
            <a:gdLst/>
            <a:ahLst/>
            <a:cxnLst/>
            <a:rect l="l" t="t" r="r" b="b"/>
            <a:pathLst>
              <a:path w="939800" h="622935">
                <a:moveTo>
                  <a:pt x="0" y="0"/>
                </a:moveTo>
                <a:lnTo>
                  <a:pt x="939600" y="0"/>
                </a:lnTo>
                <a:lnTo>
                  <a:pt x="939600" y="622799"/>
                </a:lnTo>
                <a:lnTo>
                  <a:pt x="0" y="622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2099" y="1595089"/>
            <a:ext cx="127635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sz="1700" spc="-65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FF00FF"/>
                </a:solidFill>
                <a:latin typeface="Arial"/>
                <a:cs typeface="Arial"/>
              </a:rPr>
              <a:t>ime-domain  </a:t>
            </a:r>
            <a:r>
              <a:rPr sz="1700" dirty="0">
                <a:solidFill>
                  <a:srgbClr val="FF00FF"/>
                </a:solidFill>
                <a:latin typeface="Arial"/>
                <a:cs typeface="Arial"/>
              </a:rPr>
              <a:t>signal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25425" y="2137749"/>
            <a:ext cx="1722120" cy="832485"/>
          </a:xfrm>
          <a:custGeom>
            <a:avLst/>
            <a:gdLst/>
            <a:ahLst/>
            <a:cxnLst/>
            <a:rect l="l" t="t" r="r" b="b"/>
            <a:pathLst>
              <a:path w="1722120" h="832485">
                <a:moveTo>
                  <a:pt x="0" y="0"/>
                </a:moveTo>
                <a:lnTo>
                  <a:pt x="1721699" y="0"/>
                </a:lnTo>
                <a:lnTo>
                  <a:pt x="1721699" y="832199"/>
                </a:lnTo>
                <a:lnTo>
                  <a:pt x="0" y="832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8625" y="1721674"/>
            <a:ext cx="2939415" cy="1400810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Spectrum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9700" y="3195289"/>
            <a:ext cx="13335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FF9900"/>
                </a:solidFill>
                <a:latin typeface="Arial"/>
                <a:cs typeface="Arial"/>
              </a:rPr>
              <a:t>Log</a:t>
            </a:r>
            <a:r>
              <a:rPr sz="1700" spc="-8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9900"/>
                </a:solidFill>
                <a:latin typeface="Arial"/>
                <a:cs typeface="Arial"/>
              </a:rPr>
              <a:t>spectrum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896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5073" y="2141375"/>
            <a:ext cx="6871300" cy="727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5800" y="2252524"/>
            <a:ext cx="939800" cy="622935"/>
          </a:xfrm>
          <a:custGeom>
            <a:avLst/>
            <a:gdLst/>
            <a:ahLst/>
            <a:cxnLst/>
            <a:rect l="l" t="t" r="r" b="b"/>
            <a:pathLst>
              <a:path w="939800" h="622935">
                <a:moveTo>
                  <a:pt x="0" y="0"/>
                </a:moveTo>
                <a:lnTo>
                  <a:pt x="939599" y="0"/>
                </a:lnTo>
                <a:lnTo>
                  <a:pt x="939599" y="622799"/>
                </a:lnTo>
                <a:lnTo>
                  <a:pt x="0" y="622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9226" y="2252524"/>
            <a:ext cx="939800" cy="622935"/>
          </a:xfrm>
          <a:custGeom>
            <a:avLst/>
            <a:gdLst/>
            <a:ahLst/>
            <a:cxnLst/>
            <a:rect l="l" t="t" r="r" b="b"/>
            <a:pathLst>
              <a:path w="939800" h="622935">
                <a:moveTo>
                  <a:pt x="0" y="0"/>
                </a:moveTo>
                <a:lnTo>
                  <a:pt x="939600" y="0"/>
                </a:lnTo>
                <a:lnTo>
                  <a:pt x="939600" y="622799"/>
                </a:lnTo>
                <a:lnTo>
                  <a:pt x="0" y="622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2099" y="1595089"/>
            <a:ext cx="127635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sz="1700" spc="-65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FF00FF"/>
                </a:solidFill>
                <a:latin typeface="Arial"/>
                <a:cs typeface="Arial"/>
              </a:rPr>
              <a:t>ime-domain  </a:t>
            </a:r>
            <a:r>
              <a:rPr sz="1700" dirty="0">
                <a:solidFill>
                  <a:srgbClr val="FF00FF"/>
                </a:solidFill>
                <a:latin typeface="Arial"/>
                <a:cs typeface="Arial"/>
              </a:rPr>
              <a:t>signal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25425" y="2137749"/>
            <a:ext cx="1722120" cy="832485"/>
          </a:xfrm>
          <a:custGeom>
            <a:avLst/>
            <a:gdLst/>
            <a:ahLst/>
            <a:cxnLst/>
            <a:rect l="l" t="t" r="r" b="b"/>
            <a:pathLst>
              <a:path w="1722120" h="832485">
                <a:moveTo>
                  <a:pt x="0" y="0"/>
                </a:moveTo>
                <a:lnTo>
                  <a:pt x="1721699" y="0"/>
                </a:lnTo>
                <a:lnTo>
                  <a:pt x="1721699" y="832199"/>
                </a:lnTo>
                <a:lnTo>
                  <a:pt x="0" y="832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8625" y="1721674"/>
            <a:ext cx="2939415" cy="1400810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Spectrum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3225" y="1621249"/>
            <a:ext cx="4471670" cy="2016125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369060">
              <a:lnSpc>
                <a:spcPct val="100000"/>
              </a:lnSpc>
              <a:spcBef>
                <a:spcPts val="1570"/>
              </a:spcBef>
            </a:pPr>
            <a:r>
              <a:rPr sz="1700" spc="-5" dirty="0">
                <a:solidFill>
                  <a:srgbClr val="FF9900"/>
                </a:solidFill>
                <a:latin typeface="Arial"/>
                <a:cs typeface="Arial"/>
              </a:rPr>
              <a:t>Log</a:t>
            </a:r>
            <a:r>
              <a:rPr sz="1700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9900"/>
                </a:solidFill>
                <a:latin typeface="Arial"/>
                <a:cs typeface="Arial"/>
              </a:rPr>
              <a:t>spectrum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6700" y="3804889"/>
            <a:ext cx="9613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FF00"/>
                </a:solidFill>
                <a:latin typeface="Arial"/>
                <a:cs typeface="Arial"/>
              </a:rPr>
              <a:t>Cepstrum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386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Visualising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cepstrum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9644" y="1775401"/>
            <a:ext cx="3772213" cy="273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5485" y="1390338"/>
            <a:ext cx="518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Signal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86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Visualising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9644" y="1775401"/>
            <a:ext cx="3772213" cy="273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4690" y="1686948"/>
            <a:ext cx="3796240" cy="2796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5485" y="1390338"/>
            <a:ext cx="518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Signal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4840" y="1390338"/>
            <a:ext cx="1308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Power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898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308549" y="272699"/>
                </a:move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98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0" y="68174"/>
                </a:move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88680" y="2533338"/>
            <a:ext cx="371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DFT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386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Visualising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cepstrum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290" y="1686948"/>
            <a:ext cx="3796240" cy="2796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1440" y="1390338"/>
            <a:ext cx="1308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Power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spectrum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86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Visualising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290" y="1686948"/>
            <a:ext cx="3796240" cy="2796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76486" y="1542738"/>
            <a:ext cx="1635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Log power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440" y="1390338"/>
            <a:ext cx="1308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Power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98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308549" y="272699"/>
                </a:move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98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0" y="68174"/>
                </a:move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42823" y="2533338"/>
            <a:ext cx="26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log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36671" y="1832700"/>
            <a:ext cx="4378638" cy="230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386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Visualising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cepstrum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8286" y="1542738"/>
            <a:ext cx="1635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Log power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351" y="1996168"/>
            <a:ext cx="3713085" cy="2139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86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Visualising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8286" y="1542738"/>
            <a:ext cx="1635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Log power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351" y="1996168"/>
            <a:ext cx="3713085" cy="2139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36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308549" y="272699"/>
                </a:move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36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0" y="68174"/>
                </a:move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87794" y="2533338"/>
            <a:ext cx="420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3834" y="2026844"/>
            <a:ext cx="3696339" cy="2065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96357" y="1542738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Cepstrum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42350" y="3945499"/>
            <a:ext cx="1097915" cy="251460"/>
          </a:xfrm>
          <a:custGeom>
            <a:avLst/>
            <a:gdLst/>
            <a:ahLst/>
            <a:cxnLst/>
            <a:rect l="l" t="t" r="r" b="b"/>
            <a:pathLst>
              <a:path w="1097915" h="251460">
                <a:moveTo>
                  <a:pt x="0" y="0"/>
                </a:moveTo>
                <a:lnTo>
                  <a:pt x="1097699" y="0"/>
                </a:lnTo>
                <a:lnTo>
                  <a:pt x="1097699" y="251099"/>
                </a:lnTo>
                <a:lnTo>
                  <a:pt x="0" y="251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86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Visualising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8286" y="1542738"/>
            <a:ext cx="1635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Log power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351" y="1996168"/>
            <a:ext cx="3713085" cy="2139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36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308549" y="272699"/>
                </a:move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36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0" y="68174"/>
                </a:move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87794" y="2533338"/>
            <a:ext cx="420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3834" y="2026844"/>
            <a:ext cx="3696339" cy="2065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96357" y="1542738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Cepstrum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42350" y="3945499"/>
            <a:ext cx="1097915" cy="251460"/>
          </a:xfrm>
          <a:custGeom>
            <a:avLst/>
            <a:gdLst/>
            <a:ahLst/>
            <a:cxnLst/>
            <a:rect l="l" t="t" r="r" b="b"/>
            <a:pathLst>
              <a:path w="1097915" h="251460">
                <a:moveTo>
                  <a:pt x="0" y="0"/>
                </a:moveTo>
                <a:lnTo>
                  <a:pt x="1097699" y="0"/>
                </a:lnTo>
                <a:lnTo>
                  <a:pt x="1097699" y="251099"/>
                </a:lnTo>
                <a:lnTo>
                  <a:pt x="0" y="251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11983" y="3955153"/>
            <a:ext cx="459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????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86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Visualising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8286" y="1542738"/>
            <a:ext cx="1635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Log power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351" y="1996168"/>
            <a:ext cx="3713085" cy="2139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36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308549" y="272699"/>
                </a:move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36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0" y="68174"/>
                </a:move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87794" y="2533338"/>
            <a:ext cx="420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3834" y="2026844"/>
            <a:ext cx="3696339" cy="2065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96357" y="1542738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Cepstrum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92149" y="3938325"/>
            <a:ext cx="882650" cy="229870"/>
          </a:xfrm>
          <a:custGeom>
            <a:avLst/>
            <a:gdLst/>
            <a:ahLst/>
            <a:cxnLst/>
            <a:rect l="l" t="t" r="r" b="b"/>
            <a:pathLst>
              <a:path w="882650" h="229870">
                <a:moveTo>
                  <a:pt x="0" y="0"/>
                </a:moveTo>
                <a:lnTo>
                  <a:pt x="882299" y="0"/>
                </a:lnTo>
                <a:lnTo>
                  <a:pt x="882299" y="229499"/>
                </a:lnTo>
                <a:lnTo>
                  <a:pt x="0" y="229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567" y="1816963"/>
            <a:ext cx="80213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Mel-Frequency Cepstral</a:t>
            </a:r>
            <a:r>
              <a:rPr sz="3900" spc="-45" dirty="0"/>
              <a:t> </a:t>
            </a:r>
            <a:r>
              <a:rPr sz="3900" spc="-15" dirty="0"/>
              <a:t>Coefficients</a:t>
            </a:r>
            <a:endParaRPr sz="3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869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Visualising </a:t>
            </a:r>
            <a:r>
              <a:rPr spc="-5" dirty="0"/>
              <a:t>the</a:t>
            </a:r>
            <a:r>
              <a:rPr spc="-8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8286" y="1542738"/>
            <a:ext cx="1635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Log power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351" y="1996168"/>
            <a:ext cx="3713085" cy="2139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36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308549" y="272699"/>
                </a:move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3624" y="2807599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0" y="68174"/>
                </a:moveTo>
                <a:lnTo>
                  <a:pt x="308549" y="68174"/>
                </a:lnTo>
                <a:lnTo>
                  <a:pt x="308549" y="0"/>
                </a:lnTo>
                <a:lnTo>
                  <a:pt x="444899" y="136349"/>
                </a:lnTo>
                <a:lnTo>
                  <a:pt x="308549" y="272699"/>
                </a:lnTo>
                <a:lnTo>
                  <a:pt x="308549" y="204524"/>
                </a:lnTo>
                <a:lnTo>
                  <a:pt x="0" y="204524"/>
                </a:lnTo>
                <a:lnTo>
                  <a:pt x="0" y="681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87794" y="2533338"/>
            <a:ext cx="420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3834" y="2026844"/>
            <a:ext cx="3696339" cy="2065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96357" y="1542738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Cepstrum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01599" y="2642924"/>
            <a:ext cx="177165" cy="1231265"/>
          </a:xfrm>
          <a:custGeom>
            <a:avLst/>
            <a:gdLst/>
            <a:ahLst/>
            <a:cxnLst/>
            <a:rect l="l" t="t" r="r" b="b"/>
            <a:pathLst>
              <a:path w="177165" h="1231264">
                <a:moveTo>
                  <a:pt x="0" y="0"/>
                </a:moveTo>
                <a:lnTo>
                  <a:pt x="176699" y="0"/>
                </a:lnTo>
                <a:lnTo>
                  <a:pt x="176699" y="1230899"/>
                </a:lnTo>
                <a:lnTo>
                  <a:pt x="0" y="1230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09075" y="2662763"/>
            <a:ext cx="1043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FF00"/>
                </a:solidFill>
                <a:latin typeface="Arial"/>
                <a:cs typeface="Arial"/>
              </a:rPr>
              <a:t>1st</a:t>
            </a:r>
            <a:r>
              <a:rPr sz="1400" spc="-7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FF00"/>
                </a:solidFill>
                <a:latin typeface="Arial"/>
                <a:cs typeface="Arial"/>
              </a:rPr>
              <a:t>rhamonic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2353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vocal</a:t>
            </a:r>
            <a:r>
              <a:rPr spc="-100" dirty="0"/>
              <a:t> </a:t>
            </a:r>
            <a:r>
              <a:rPr spc="-5" dirty="0"/>
              <a:t>tract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797" y="1527975"/>
            <a:ext cx="2994023" cy="300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2353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vocal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tract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797" y="1527975"/>
            <a:ext cx="2994023" cy="300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18300" y="2497449"/>
            <a:ext cx="354837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5" dirty="0">
                <a:solidFill>
                  <a:srgbClr val="00FF00"/>
                </a:solidFill>
                <a:latin typeface="Arial"/>
                <a:cs typeface="Arial"/>
              </a:rPr>
              <a:t>Vocal </a:t>
            </a:r>
            <a:r>
              <a:rPr sz="2500" spc="-5" dirty="0">
                <a:solidFill>
                  <a:srgbClr val="00FF00"/>
                </a:solidFill>
                <a:latin typeface="Arial"/>
                <a:cs typeface="Arial"/>
              </a:rPr>
              <a:t>tract acts as </a:t>
            </a:r>
            <a:r>
              <a:rPr sz="2500" dirty="0">
                <a:solidFill>
                  <a:srgbClr val="00FF00"/>
                </a:solidFill>
                <a:latin typeface="Arial"/>
                <a:cs typeface="Arial"/>
              </a:rPr>
              <a:t>a</a:t>
            </a:r>
            <a:r>
              <a:rPr sz="2500" spc="-4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FF00"/>
                </a:solidFill>
                <a:latin typeface="Arial"/>
                <a:cs typeface="Arial"/>
              </a:rPr>
              <a:t>filter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006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Speech</a:t>
            </a:r>
            <a:r>
              <a:rPr spc="-85" dirty="0"/>
              <a:t> </a:t>
            </a:r>
            <a:r>
              <a:rPr spc="-5" dirty="0"/>
              <a:t>generation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6231" y="1885153"/>
            <a:ext cx="7438719" cy="2272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448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Understanding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1200" y="1289915"/>
            <a:ext cx="3352799" cy="350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8275" y="16919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5124" y="2503599"/>
            <a:ext cx="4347845" cy="2425065"/>
          </a:xfrm>
          <a:custGeom>
            <a:avLst/>
            <a:gdLst/>
            <a:ahLst/>
            <a:cxnLst/>
            <a:rect l="l" t="t" r="r" b="b"/>
            <a:pathLst>
              <a:path w="4347845" h="2425065">
                <a:moveTo>
                  <a:pt x="0" y="0"/>
                </a:moveTo>
                <a:lnTo>
                  <a:pt x="4347299" y="0"/>
                </a:lnTo>
                <a:lnTo>
                  <a:pt x="4347299" y="2424899"/>
                </a:lnTo>
                <a:lnTo>
                  <a:pt x="0" y="2424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4580" y="2513080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349" y="1687162"/>
            <a:ext cx="1112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Log-spectrum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2350" y="1687162"/>
            <a:ext cx="627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Speech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448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Understanding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1200" y="1289915"/>
            <a:ext cx="3352799" cy="350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8275" y="16919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5124" y="3687250"/>
            <a:ext cx="4347845" cy="1241425"/>
          </a:xfrm>
          <a:custGeom>
            <a:avLst/>
            <a:gdLst/>
            <a:ahLst/>
            <a:cxnLst/>
            <a:rect l="l" t="t" r="r" b="b"/>
            <a:pathLst>
              <a:path w="4347845" h="1241425">
                <a:moveTo>
                  <a:pt x="0" y="0"/>
                </a:moveTo>
                <a:lnTo>
                  <a:pt x="4347299" y="0"/>
                </a:lnTo>
                <a:lnTo>
                  <a:pt x="4347299" y="1241399"/>
                </a:lnTo>
                <a:lnTo>
                  <a:pt x="0" y="1241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4580" y="3732281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349" y="1687162"/>
            <a:ext cx="1112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Log-spectrum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2350" y="1687162"/>
            <a:ext cx="627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Speech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349" y="2830162"/>
            <a:ext cx="1445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Spectral</a:t>
            </a:r>
            <a:r>
              <a:rPr sz="140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envelope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448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Understanding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1200" y="1289915"/>
            <a:ext cx="3352799" cy="350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8275" y="16919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5124" y="3687250"/>
            <a:ext cx="4347845" cy="1241425"/>
          </a:xfrm>
          <a:custGeom>
            <a:avLst/>
            <a:gdLst/>
            <a:ahLst/>
            <a:cxnLst/>
            <a:rect l="l" t="t" r="r" b="b"/>
            <a:pathLst>
              <a:path w="4347845" h="1241425">
                <a:moveTo>
                  <a:pt x="0" y="0"/>
                </a:moveTo>
                <a:lnTo>
                  <a:pt x="4347299" y="0"/>
                </a:lnTo>
                <a:lnTo>
                  <a:pt x="4347299" y="1241399"/>
                </a:lnTo>
                <a:lnTo>
                  <a:pt x="0" y="1241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4580" y="3732281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349" y="1687162"/>
            <a:ext cx="1112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Log-spectrum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2350" y="1687162"/>
            <a:ext cx="627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Speech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349" y="2830162"/>
            <a:ext cx="1445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Spectral</a:t>
            </a:r>
            <a:r>
              <a:rPr sz="140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envelope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55162" y="2683012"/>
            <a:ext cx="93074" cy="129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8894" y="2697359"/>
            <a:ext cx="93074" cy="129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8162" y="2773559"/>
            <a:ext cx="93074" cy="129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8762" y="3002159"/>
            <a:ext cx="93074" cy="129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094" y="3230759"/>
            <a:ext cx="93074" cy="129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448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Understanding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1200" y="1289915"/>
            <a:ext cx="3352799" cy="350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8275" y="16919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5124" y="3687250"/>
            <a:ext cx="4347845" cy="1241425"/>
          </a:xfrm>
          <a:custGeom>
            <a:avLst/>
            <a:gdLst/>
            <a:ahLst/>
            <a:cxnLst/>
            <a:rect l="l" t="t" r="r" b="b"/>
            <a:pathLst>
              <a:path w="4347845" h="1241425">
                <a:moveTo>
                  <a:pt x="0" y="0"/>
                </a:moveTo>
                <a:lnTo>
                  <a:pt x="4347299" y="0"/>
                </a:lnTo>
                <a:lnTo>
                  <a:pt x="4347299" y="1241399"/>
                </a:lnTo>
                <a:lnTo>
                  <a:pt x="0" y="1241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4580" y="3732281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349" y="1687162"/>
            <a:ext cx="1112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Log-spectrum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2350" y="1687162"/>
            <a:ext cx="627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Speech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349" y="2830162"/>
            <a:ext cx="1445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Spectral</a:t>
            </a:r>
            <a:r>
              <a:rPr sz="140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envelope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55162" y="2683012"/>
            <a:ext cx="93074" cy="129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8894" y="2697359"/>
            <a:ext cx="93074" cy="129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8162" y="2773559"/>
            <a:ext cx="93074" cy="129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8762" y="3002159"/>
            <a:ext cx="93074" cy="129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0094" y="3230759"/>
            <a:ext cx="93074" cy="129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4500" y="4157999"/>
            <a:ext cx="43122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Formants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Carry identity of</a:t>
            </a:r>
            <a:r>
              <a:rPr sz="2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sound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448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Understanding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1200" y="1289915"/>
            <a:ext cx="3352799" cy="350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8275" y="16919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5124" y="3687250"/>
            <a:ext cx="4347845" cy="1241425"/>
          </a:xfrm>
          <a:custGeom>
            <a:avLst/>
            <a:gdLst/>
            <a:ahLst/>
            <a:cxnLst/>
            <a:rect l="l" t="t" r="r" b="b"/>
            <a:pathLst>
              <a:path w="4347845" h="1241425">
                <a:moveTo>
                  <a:pt x="0" y="0"/>
                </a:moveTo>
                <a:lnTo>
                  <a:pt x="4347299" y="0"/>
                </a:lnTo>
                <a:lnTo>
                  <a:pt x="4347299" y="1241399"/>
                </a:lnTo>
                <a:lnTo>
                  <a:pt x="0" y="1241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4580" y="3732281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349" y="1687162"/>
            <a:ext cx="1112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Log-spectrum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2350" y="1687162"/>
            <a:ext cx="627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Speech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349" y="2830162"/>
            <a:ext cx="1445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Spectral</a:t>
            </a:r>
            <a:r>
              <a:rPr sz="140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envelope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2350" y="2830162"/>
            <a:ext cx="168148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solidFill>
                  <a:srgbClr val="37761C"/>
                </a:solidFill>
                <a:latin typeface="Arial"/>
                <a:cs typeface="Arial"/>
              </a:rPr>
              <a:t>Vocal </a:t>
            </a: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tract</a:t>
            </a:r>
            <a:r>
              <a:rPr sz="1400" spc="-7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frequency  response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448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Understanding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1200" y="1289915"/>
            <a:ext cx="3352799" cy="350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8275" y="16919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4580" y="4784733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349" y="1687162"/>
            <a:ext cx="1112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Log-spectrum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2350" y="1687162"/>
            <a:ext cx="627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Speech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349" y="2830162"/>
            <a:ext cx="1445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Spectral</a:t>
            </a:r>
            <a:r>
              <a:rPr sz="140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envelope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2350" y="2830162"/>
            <a:ext cx="168148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solidFill>
                  <a:srgbClr val="37761C"/>
                </a:solidFill>
                <a:latin typeface="Arial"/>
                <a:cs typeface="Arial"/>
              </a:rPr>
              <a:t>Vocal </a:t>
            </a: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tract</a:t>
            </a:r>
            <a:r>
              <a:rPr sz="1400" spc="-7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frequency  response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567" y="1816963"/>
            <a:ext cx="80213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FF0000"/>
                </a:solidFill>
              </a:rPr>
              <a:t>Mel-Frequency </a:t>
            </a:r>
            <a:r>
              <a:rPr sz="3900" spc="-5" dirty="0"/>
              <a:t>Cepstral</a:t>
            </a:r>
            <a:r>
              <a:rPr sz="3900" spc="-45" dirty="0"/>
              <a:t> </a:t>
            </a:r>
            <a:r>
              <a:rPr sz="3900" spc="-15" dirty="0"/>
              <a:t>Coefficients</a:t>
            </a:r>
            <a:endParaRPr sz="3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448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Understanding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1200" y="1289915"/>
            <a:ext cx="3352799" cy="350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8275" y="16919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4580" y="4784733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349" y="1687162"/>
            <a:ext cx="1112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Log-spectrum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2350" y="1687162"/>
            <a:ext cx="627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Speech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349" y="2830162"/>
            <a:ext cx="1445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Spectral</a:t>
            </a:r>
            <a:r>
              <a:rPr sz="140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envelope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2350" y="2830162"/>
            <a:ext cx="168148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solidFill>
                  <a:srgbClr val="37761C"/>
                </a:solidFill>
                <a:latin typeface="Arial"/>
                <a:cs typeface="Arial"/>
              </a:rPr>
              <a:t>Vocal </a:t>
            </a: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tract</a:t>
            </a:r>
            <a:r>
              <a:rPr sz="1400" spc="-7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frequency  response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349" y="4049362"/>
            <a:ext cx="1149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Spectral</a:t>
            </a:r>
            <a:r>
              <a:rPr sz="140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detail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448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Understanding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1200" y="1289915"/>
            <a:ext cx="3352799" cy="3508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8275" y="16919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4580" y="4784733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349" y="1687162"/>
            <a:ext cx="1112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Log-spectrum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2350" y="1687162"/>
            <a:ext cx="627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Speech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349" y="2830162"/>
            <a:ext cx="1445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Spectral</a:t>
            </a:r>
            <a:r>
              <a:rPr sz="140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envelope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2350" y="2830162"/>
            <a:ext cx="168148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solidFill>
                  <a:srgbClr val="37761C"/>
                </a:solidFill>
                <a:latin typeface="Arial"/>
                <a:cs typeface="Arial"/>
              </a:rPr>
              <a:t>Vocal </a:t>
            </a: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tract</a:t>
            </a:r>
            <a:r>
              <a:rPr sz="1400" spc="-7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frequency  response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349" y="4049362"/>
            <a:ext cx="1149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Spectral</a:t>
            </a:r>
            <a:r>
              <a:rPr sz="140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detail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2350" y="3973162"/>
            <a:ext cx="1011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Glottal</a:t>
            </a:r>
            <a:r>
              <a:rPr sz="1400" spc="-7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pulse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85219"/>
            <a:ext cx="8305799" cy="4270015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85"/>
              </a:spcBef>
            </a:pPr>
            <a:r>
              <a:rPr sz="4200" spc="-10" dirty="0">
                <a:latin typeface="Arial"/>
                <a:cs typeface="Arial"/>
              </a:rPr>
              <a:t>Speech</a:t>
            </a:r>
            <a:endParaRPr sz="4200" dirty="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1785"/>
              </a:spcBef>
            </a:pPr>
            <a:r>
              <a:rPr sz="4200" dirty="0">
                <a:latin typeface="Arial"/>
                <a:cs typeface="Arial"/>
              </a:rPr>
              <a:t>=</a:t>
            </a:r>
          </a:p>
          <a:p>
            <a:pPr marL="12700" marR="5080" algn="ctr">
              <a:lnSpc>
                <a:spcPct val="114599"/>
              </a:lnSpc>
              <a:spcBef>
                <a:spcPts val="1050"/>
              </a:spcBef>
            </a:pPr>
            <a:r>
              <a:rPr sz="4200" spc="-5" dirty="0">
                <a:latin typeface="Arial"/>
                <a:cs typeface="Arial"/>
              </a:rPr>
              <a:t>Convolution of </a:t>
            </a:r>
            <a:r>
              <a:rPr sz="4200" dirty="0">
                <a:solidFill>
                  <a:srgbClr val="FF9900"/>
                </a:solidFill>
                <a:latin typeface="Arial"/>
                <a:cs typeface="Arial"/>
              </a:rPr>
              <a:t>vocal</a:t>
            </a:r>
            <a:r>
              <a:rPr sz="420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4200" spc="-10" dirty="0">
                <a:solidFill>
                  <a:srgbClr val="FF9900"/>
                </a:solidFill>
                <a:latin typeface="Arial"/>
                <a:cs typeface="Arial"/>
              </a:rPr>
              <a:t>tract  frequency </a:t>
            </a:r>
            <a:r>
              <a:rPr sz="4200" spc="-5" dirty="0">
                <a:solidFill>
                  <a:srgbClr val="FF9900"/>
                </a:solidFill>
                <a:latin typeface="Arial"/>
                <a:cs typeface="Arial"/>
              </a:rPr>
              <a:t>response</a:t>
            </a:r>
            <a:r>
              <a:rPr sz="4200" spc="-1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4200" spc="-5" dirty="0">
                <a:latin typeface="Arial"/>
                <a:cs typeface="Arial"/>
              </a:rPr>
              <a:t>with</a:t>
            </a:r>
            <a:endParaRPr sz="4200" dirty="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1785"/>
              </a:spcBef>
            </a:pPr>
            <a:r>
              <a:rPr sz="4200" spc="-5" dirty="0">
                <a:solidFill>
                  <a:srgbClr val="FF00FF"/>
                </a:solidFill>
                <a:latin typeface="Arial"/>
                <a:cs typeface="Arial"/>
              </a:rPr>
              <a:t>glottal</a:t>
            </a:r>
            <a:r>
              <a:rPr sz="4200" spc="-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00FF"/>
                </a:solidFill>
                <a:latin typeface="Arial"/>
                <a:cs typeface="Arial"/>
              </a:rPr>
              <a:t>pulse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101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Formalising</a:t>
            </a:r>
            <a:r>
              <a:rPr spc="-95" dirty="0"/>
              <a:t> </a:t>
            </a:r>
            <a:r>
              <a:rPr dirty="0"/>
              <a:t>speech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2649" y="1509048"/>
            <a:ext cx="5098699" cy="770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101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Formalising</a:t>
            </a:r>
            <a:r>
              <a:rPr spc="-95" dirty="0"/>
              <a:t> </a:t>
            </a:r>
            <a:r>
              <a:rPr dirty="0"/>
              <a:t>speech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2649" y="1509048"/>
            <a:ext cx="5098699" cy="770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993450"/>
            <a:ext cx="6734449" cy="88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101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Formalising</a:t>
            </a:r>
            <a:r>
              <a:rPr spc="-95" dirty="0"/>
              <a:t> </a:t>
            </a:r>
            <a:r>
              <a:rPr dirty="0"/>
              <a:t>speech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0025" y="1359025"/>
            <a:ext cx="5581399" cy="73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101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Formalising</a:t>
            </a:r>
            <a:r>
              <a:rPr spc="-95" dirty="0"/>
              <a:t> </a:t>
            </a:r>
            <a:r>
              <a:rPr dirty="0"/>
              <a:t>speech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0025" y="1359025"/>
            <a:ext cx="5581399" cy="73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3925" y="2733025"/>
            <a:ext cx="6613594" cy="572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0049" y="2166449"/>
            <a:ext cx="344805" cy="501650"/>
          </a:xfrm>
          <a:custGeom>
            <a:avLst/>
            <a:gdLst/>
            <a:ahLst/>
            <a:cxnLst/>
            <a:rect l="l" t="t" r="r" b="b"/>
            <a:pathLst>
              <a:path w="344804" h="501650">
                <a:moveTo>
                  <a:pt x="258299" y="329399"/>
                </a:moveTo>
                <a:lnTo>
                  <a:pt x="86099" y="329399"/>
                </a:lnTo>
                <a:lnTo>
                  <a:pt x="86099" y="0"/>
                </a:lnTo>
                <a:lnTo>
                  <a:pt x="258299" y="0"/>
                </a:lnTo>
                <a:lnTo>
                  <a:pt x="258299" y="329399"/>
                </a:lnTo>
                <a:close/>
              </a:path>
              <a:path w="344804" h="501650">
                <a:moveTo>
                  <a:pt x="172199" y="501599"/>
                </a:moveTo>
                <a:lnTo>
                  <a:pt x="0" y="329399"/>
                </a:lnTo>
                <a:lnTo>
                  <a:pt x="344399" y="329399"/>
                </a:lnTo>
                <a:lnTo>
                  <a:pt x="172199" y="501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0049" y="2166449"/>
            <a:ext cx="344805" cy="501650"/>
          </a:xfrm>
          <a:custGeom>
            <a:avLst/>
            <a:gdLst/>
            <a:ahLst/>
            <a:cxnLst/>
            <a:rect l="l" t="t" r="r" b="b"/>
            <a:pathLst>
              <a:path w="344804" h="501650">
                <a:moveTo>
                  <a:pt x="0" y="329399"/>
                </a:moveTo>
                <a:lnTo>
                  <a:pt x="86099" y="329399"/>
                </a:lnTo>
                <a:lnTo>
                  <a:pt x="86099" y="0"/>
                </a:lnTo>
                <a:lnTo>
                  <a:pt x="258299" y="0"/>
                </a:lnTo>
                <a:lnTo>
                  <a:pt x="258299" y="329399"/>
                </a:lnTo>
                <a:lnTo>
                  <a:pt x="344399" y="329399"/>
                </a:lnTo>
                <a:lnTo>
                  <a:pt x="172199" y="501599"/>
                </a:lnTo>
                <a:lnTo>
                  <a:pt x="0" y="3293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101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Formalising</a:t>
            </a:r>
            <a:r>
              <a:rPr spc="-95" dirty="0"/>
              <a:t> </a:t>
            </a:r>
            <a:r>
              <a:rPr dirty="0"/>
              <a:t>speech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0025" y="1359025"/>
            <a:ext cx="5581399" cy="73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3925" y="2733025"/>
            <a:ext cx="6613594" cy="572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362" y="4092000"/>
            <a:ext cx="8001278" cy="572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0049" y="2166449"/>
            <a:ext cx="344805" cy="501650"/>
          </a:xfrm>
          <a:custGeom>
            <a:avLst/>
            <a:gdLst/>
            <a:ahLst/>
            <a:cxnLst/>
            <a:rect l="l" t="t" r="r" b="b"/>
            <a:pathLst>
              <a:path w="344804" h="501650">
                <a:moveTo>
                  <a:pt x="258299" y="329399"/>
                </a:moveTo>
                <a:lnTo>
                  <a:pt x="86099" y="329399"/>
                </a:lnTo>
                <a:lnTo>
                  <a:pt x="86099" y="0"/>
                </a:lnTo>
                <a:lnTo>
                  <a:pt x="258299" y="0"/>
                </a:lnTo>
                <a:lnTo>
                  <a:pt x="258299" y="329399"/>
                </a:lnTo>
                <a:close/>
              </a:path>
              <a:path w="344804" h="501650">
                <a:moveTo>
                  <a:pt x="172199" y="501599"/>
                </a:moveTo>
                <a:lnTo>
                  <a:pt x="0" y="329399"/>
                </a:lnTo>
                <a:lnTo>
                  <a:pt x="344399" y="329399"/>
                </a:lnTo>
                <a:lnTo>
                  <a:pt x="172199" y="501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0049" y="2166449"/>
            <a:ext cx="344805" cy="501650"/>
          </a:xfrm>
          <a:custGeom>
            <a:avLst/>
            <a:gdLst/>
            <a:ahLst/>
            <a:cxnLst/>
            <a:rect l="l" t="t" r="r" b="b"/>
            <a:pathLst>
              <a:path w="344804" h="501650">
                <a:moveTo>
                  <a:pt x="0" y="329399"/>
                </a:moveTo>
                <a:lnTo>
                  <a:pt x="86099" y="329399"/>
                </a:lnTo>
                <a:lnTo>
                  <a:pt x="86099" y="0"/>
                </a:lnTo>
                <a:lnTo>
                  <a:pt x="258299" y="0"/>
                </a:lnTo>
                <a:lnTo>
                  <a:pt x="258299" y="329399"/>
                </a:lnTo>
                <a:lnTo>
                  <a:pt x="344399" y="329399"/>
                </a:lnTo>
                <a:lnTo>
                  <a:pt x="172199" y="501599"/>
                </a:lnTo>
                <a:lnTo>
                  <a:pt x="0" y="3293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0049" y="3461849"/>
            <a:ext cx="344805" cy="501650"/>
          </a:xfrm>
          <a:custGeom>
            <a:avLst/>
            <a:gdLst/>
            <a:ahLst/>
            <a:cxnLst/>
            <a:rect l="l" t="t" r="r" b="b"/>
            <a:pathLst>
              <a:path w="344804" h="501650">
                <a:moveTo>
                  <a:pt x="258299" y="329399"/>
                </a:moveTo>
                <a:lnTo>
                  <a:pt x="86099" y="329399"/>
                </a:lnTo>
                <a:lnTo>
                  <a:pt x="86099" y="0"/>
                </a:lnTo>
                <a:lnTo>
                  <a:pt x="258299" y="0"/>
                </a:lnTo>
                <a:lnTo>
                  <a:pt x="258299" y="329399"/>
                </a:lnTo>
                <a:close/>
              </a:path>
              <a:path w="344804" h="501650">
                <a:moveTo>
                  <a:pt x="172199" y="501599"/>
                </a:moveTo>
                <a:lnTo>
                  <a:pt x="0" y="329399"/>
                </a:lnTo>
                <a:lnTo>
                  <a:pt x="344399" y="329399"/>
                </a:lnTo>
                <a:lnTo>
                  <a:pt x="172199" y="501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0049" y="3461849"/>
            <a:ext cx="344805" cy="501650"/>
          </a:xfrm>
          <a:custGeom>
            <a:avLst/>
            <a:gdLst/>
            <a:ahLst/>
            <a:cxnLst/>
            <a:rect l="l" t="t" r="r" b="b"/>
            <a:pathLst>
              <a:path w="344804" h="501650">
                <a:moveTo>
                  <a:pt x="0" y="329399"/>
                </a:moveTo>
                <a:lnTo>
                  <a:pt x="86099" y="329399"/>
                </a:lnTo>
                <a:lnTo>
                  <a:pt x="86099" y="0"/>
                </a:lnTo>
                <a:lnTo>
                  <a:pt x="258299" y="0"/>
                </a:lnTo>
                <a:lnTo>
                  <a:pt x="258299" y="329399"/>
                </a:lnTo>
                <a:lnTo>
                  <a:pt x="344399" y="329399"/>
                </a:lnTo>
                <a:lnTo>
                  <a:pt x="172199" y="501599"/>
                </a:lnTo>
                <a:lnTo>
                  <a:pt x="0" y="3293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101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Formalising</a:t>
            </a:r>
            <a:r>
              <a:rPr spc="-95" dirty="0"/>
              <a:t> </a:t>
            </a:r>
            <a:r>
              <a:rPr dirty="0"/>
              <a:t>speech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371" y="1425000"/>
            <a:ext cx="5820350" cy="416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101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Formalising</a:t>
            </a:r>
            <a:r>
              <a:rPr spc="-95" dirty="0"/>
              <a:t> </a:t>
            </a:r>
            <a:r>
              <a:rPr dirty="0"/>
              <a:t>speech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0217" y="2050649"/>
            <a:ext cx="2746843" cy="2653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4274" y="3292645"/>
            <a:ext cx="1441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d  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1476" y="4709413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371" y="1425000"/>
            <a:ext cx="5820350" cy="416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8750" y="2231563"/>
            <a:ext cx="627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7761C"/>
                </a:solidFill>
                <a:latin typeface="Arial"/>
                <a:cs typeface="Arial"/>
              </a:rPr>
              <a:t>Speech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8750" y="3145963"/>
            <a:ext cx="168148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solidFill>
                  <a:srgbClr val="FF9900"/>
                </a:solidFill>
                <a:latin typeface="Arial"/>
                <a:cs typeface="Arial"/>
              </a:rPr>
              <a:t>Vocal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tract</a:t>
            </a:r>
            <a:r>
              <a:rPr sz="140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frequency  response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8750" y="4136563"/>
            <a:ext cx="1011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FF"/>
                </a:solidFill>
                <a:latin typeface="Arial"/>
                <a:cs typeface="Arial"/>
              </a:rPr>
              <a:t>Glottal</a:t>
            </a:r>
            <a:r>
              <a:rPr sz="1400" spc="-7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FF"/>
                </a:solidFill>
                <a:latin typeface="Arial"/>
                <a:cs typeface="Arial"/>
              </a:rPr>
              <a:t>pulse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949" y="1319949"/>
            <a:ext cx="1793875" cy="638810"/>
          </a:xfrm>
          <a:custGeom>
            <a:avLst/>
            <a:gdLst/>
            <a:ahLst/>
            <a:cxnLst/>
            <a:rect l="l" t="t" r="r" b="b"/>
            <a:pathLst>
              <a:path w="1793875" h="638810">
                <a:moveTo>
                  <a:pt x="0" y="0"/>
                </a:moveTo>
                <a:lnTo>
                  <a:pt x="1793399" y="0"/>
                </a:lnTo>
                <a:lnTo>
                  <a:pt x="1793399" y="638399"/>
                </a:lnTo>
                <a:lnTo>
                  <a:pt x="0" y="638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6099" y="1319949"/>
            <a:ext cx="1697355" cy="638810"/>
          </a:xfrm>
          <a:custGeom>
            <a:avLst/>
            <a:gdLst/>
            <a:ahLst/>
            <a:cxnLst/>
            <a:rect l="l" t="t" r="r" b="b"/>
            <a:pathLst>
              <a:path w="1697354" h="638810">
                <a:moveTo>
                  <a:pt x="0" y="0"/>
                </a:moveTo>
                <a:lnTo>
                  <a:pt x="1697100" y="0"/>
                </a:lnTo>
                <a:lnTo>
                  <a:pt x="1697100" y="638399"/>
                </a:lnTo>
                <a:lnTo>
                  <a:pt x="0" y="638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9149" y="1319949"/>
            <a:ext cx="1793875" cy="638810"/>
          </a:xfrm>
          <a:custGeom>
            <a:avLst/>
            <a:gdLst/>
            <a:ahLst/>
            <a:cxnLst/>
            <a:rect l="l" t="t" r="r" b="b"/>
            <a:pathLst>
              <a:path w="1793875" h="638810">
                <a:moveTo>
                  <a:pt x="0" y="0"/>
                </a:moveTo>
                <a:lnTo>
                  <a:pt x="1793399" y="0"/>
                </a:lnTo>
                <a:lnTo>
                  <a:pt x="1793399" y="638399"/>
                </a:lnTo>
                <a:lnTo>
                  <a:pt x="0" y="6383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567" y="1816963"/>
            <a:ext cx="8023859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Mel-Frequency Cepstral</a:t>
            </a:r>
            <a:r>
              <a:rPr sz="3900" spc="-30" dirty="0"/>
              <a:t> </a:t>
            </a:r>
            <a:r>
              <a:rPr sz="3900" spc="-15" dirty="0">
                <a:solidFill>
                  <a:srgbClr val="FF0000"/>
                </a:solidFill>
              </a:rPr>
              <a:t>Coefficients</a:t>
            </a:r>
            <a:endParaRPr sz="3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535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goal: </a:t>
            </a:r>
            <a:r>
              <a:rPr spc="-10" dirty="0"/>
              <a:t>Separating</a:t>
            </a:r>
            <a:r>
              <a:rPr spc="-90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6212" y="1284072"/>
            <a:ext cx="4079248" cy="1466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870" y="3434775"/>
            <a:ext cx="3538079" cy="1179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4950" y="3434769"/>
            <a:ext cx="3603874" cy="1195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7992" y="2840775"/>
            <a:ext cx="1633855" cy="540385"/>
          </a:xfrm>
          <a:custGeom>
            <a:avLst/>
            <a:gdLst/>
            <a:ahLst/>
            <a:cxnLst/>
            <a:rect l="l" t="t" r="r" b="b"/>
            <a:pathLst>
              <a:path w="1633854" h="540385">
                <a:moveTo>
                  <a:pt x="1633618" y="0"/>
                </a:moveTo>
                <a:lnTo>
                  <a:pt x="0" y="540174"/>
                </a:lnTo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585" y="3321849"/>
            <a:ext cx="166512" cy="118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1574" y="2750847"/>
            <a:ext cx="1843405" cy="628650"/>
          </a:xfrm>
          <a:custGeom>
            <a:avLst/>
            <a:gdLst/>
            <a:ahLst/>
            <a:cxnLst/>
            <a:rect l="l" t="t" r="r" b="b"/>
            <a:pathLst>
              <a:path w="1843404" h="628650">
                <a:moveTo>
                  <a:pt x="0" y="0"/>
                </a:moveTo>
                <a:lnTo>
                  <a:pt x="1842930" y="628648"/>
                </a:lnTo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84980" y="3320536"/>
            <a:ext cx="166544" cy="117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5353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goal: </a:t>
            </a:r>
            <a:r>
              <a:rPr spc="-10" dirty="0"/>
              <a:t>Separating</a:t>
            </a:r>
            <a:r>
              <a:rPr spc="-90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6212" y="1284072"/>
            <a:ext cx="4079248" cy="1466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870" y="3434775"/>
            <a:ext cx="3538079" cy="1179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4950" y="3434769"/>
            <a:ext cx="3603874" cy="1195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7992" y="2840775"/>
            <a:ext cx="1633855" cy="540385"/>
          </a:xfrm>
          <a:custGeom>
            <a:avLst/>
            <a:gdLst/>
            <a:ahLst/>
            <a:cxnLst/>
            <a:rect l="l" t="t" r="r" b="b"/>
            <a:pathLst>
              <a:path w="1633854" h="540385">
                <a:moveTo>
                  <a:pt x="1633618" y="0"/>
                </a:moveTo>
                <a:lnTo>
                  <a:pt x="0" y="540174"/>
                </a:lnTo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585" y="3321849"/>
            <a:ext cx="166512" cy="118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1574" y="2750847"/>
            <a:ext cx="1843405" cy="628650"/>
          </a:xfrm>
          <a:custGeom>
            <a:avLst/>
            <a:gdLst/>
            <a:ahLst/>
            <a:cxnLst/>
            <a:rect l="l" t="t" r="r" b="b"/>
            <a:pathLst>
              <a:path w="1843404" h="628650">
                <a:moveTo>
                  <a:pt x="0" y="0"/>
                </a:moveTo>
                <a:lnTo>
                  <a:pt x="1842930" y="628648"/>
                </a:lnTo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84980" y="3320536"/>
            <a:ext cx="166544" cy="117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5075" y="3423575"/>
            <a:ext cx="3072130" cy="1089025"/>
          </a:xfrm>
          <a:custGeom>
            <a:avLst/>
            <a:gdLst/>
            <a:ahLst/>
            <a:cxnLst/>
            <a:rect l="l" t="t" r="r" b="b"/>
            <a:pathLst>
              <a:path w="3072129" h="1089025">
                <a:moveTo>
                  <a:pt x="3071999" y="0"/>
                </a:moveTo>
                <a:lnTo>
                  <a:pt x="0" y="108869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5025" y="3427250"/>
            <a:ext cx="3317875" cy="1128395"/>
          </a:xfrm>
          <a:custGeom>
            <a:avLst/>
            <a:gdLst/>
            <a:ahLst/>
            <a:cxnLst/>
            <a:rect l="l" t="t" r="r" b="b"/>
            <a:pathLst>
              <a:path w="3317875" h="1128395">
                <a:moveTo>
                  <a:pt x="3317699" y="11279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774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Separating</a:t>
            </a:r>
            <a:r>
              <a:rPr spc="-90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8767" y="1691974"/>
            <a:ext cx="2746843" cy="2653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2824" y="2933970"/>
            <a:ext cx="1441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d  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0026" y="43507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62569" y="1276900"/>
            <a:ext cx="3032450" cy="217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774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Separating</a:t>
            </a:r>
            <a:r>
              <a:rPr spc="-90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8767" y="1691974"/>
            <a:ext cx="2746843" cy="2653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2824" y="2933970"/>
            <a:ext cx="1441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d  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0026" y="43507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8575" y="2641025"/>
            <a:ext cx="3623310" cy="0"/>
          </a:xfrm>
          <a:custGeom>
            <a:avLst/>
            <a:gdLst/>
            <a:ahLst/>
            <a:cxnLst/>
            <a:rect l="l" t="t" r="r" b="b"/>
            <a:pathLst>
              <a:path w="3623310">
                <a:moveTo>
                  <a:pt x="0" y="0"/>
                </a:moveTo>
                <a:lnTo>
                  <a:pt x="36230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2150" y="2600034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07100" y="2721113"/>
            <a:ext cx="806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quefrency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0124" y="2085775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136349" y="272699"/>
                </a:moveTo>
                <a:lnTo>
                  <a:pt x="0" y="136349"/>
                </a:lnTo>
                <a:lnTo>
                  <a:pt x="136349" y="0"/>
                </a:lnTo>
                <a:lnTo>
                  <a:pt x="136349" y="68174"/>
                </a:lnTo>
                <a:lnTo>
                  <a:pt x="444899" y="68174"/>
                </a:lnTo>
                <a:lnTo>
                  <a:pt x="444899" y="204524"/>
                </a:lnTo>
                <a:lnTo>
                  <a:pt x="136349" y="204524"/>
                </a:lnTo>
                <a:lnTo>
                  <a:pt x="136349" y="272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124" y="2085775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444899" y="204524"/>
                </a:moveTo>
                <a:lnTo>
                  <a:pt x="136349" y="204524"/>
                </a:lnTo>
                <a:lnTo>
                  <a:pt x="136349" y="272699"/>
                </a:lnTo>
                <a:lnTo>
                  <a:pt x="0" y="136349"/>
                </a:lnTo>
                <a:lnTo>
                  <a:pt x="136349" y="0"/>
                </a:lnTo>
                <a:lnTo>
                  <a:pt x="136349" y="68174"/>
                </a:lnTo>
                <a:lnTo>
                  <a:pt x="444899" y="68174"/>
                </a:lnTo>
                <a:lnTo>
                  <a:pt x="444899" y="2045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47228" y="1811513"/>
            <a:ext cx="420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62569" y="1276900"/>
            <a:ext cx="3032450" cy="21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774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Separating</a:t>
            </a:r>
            <a:r>
              <a:rPr spc="-90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8767" y="1691974"/>
            <a:ext cx="2746843" cy="2653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2824" y="2933970"/>
            <a:ext cx="1441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d  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0026" y="43507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8575" y="2641025"/>
            <a:ext cx="3623310" cy="0"/>
          </a:xfrm>
          <a:custGeom>
            <a:avLst/>
            <a:gdLst/>
            <a:ahLst/>
            <a:cxnLst/>
            <a:rect l="l" t="t" r="r" b="b"/>
            <a:pathLst>
              <a:path w="3623310">
                <a:moveTo>
                  <a:pt x="0" y="0"/>
                </a:moveTo>
                <a:lnTo>
                  <a:pt x="36230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2150" y="2600034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07100" y="2721113"/>
            <a:ext cx="806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quefrency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0124" y="2085775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136349" y="272699"/>
                </a:moveTo>
                <a:lnTo>
                  <a:pt x="0" y="136349"/>
                </a:lnTo>
                <a:lnTo>
                  <a:pt x="136349" y="0"/>
                </a:lnTo>
                <a:lnTo>
                  <a:pt x="136349" y="68174"/>
                </a:lnTo>
                <a:lnTo>
                  <a:pt x="444899" y="68174"/>
                </a:lnTo>
                <a:lnTo>
                  <a:pt x="444899" y="204524"/>
                </a:lnTo>
                <a:lnTo>
                  <a:pt x="136349" y="204524"/>
                </a:lnTo>
                <a:lnTo>
                  <a:pt x="136349" y="272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124" y="2085775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444899" y="204524"/>
                </a:moveTo>
                <a:lnTo>
                  <a:pt x="136349" y="204524"/>
                </a:lnTo>
                <a:lnTo>
                  <a:pt x="136349" y="272699"/>
                </a:lnTo>
                <a:lnTo>
                  <a:pt x="0" y="136349"/>
                </a:lnTo>
                <a:lnTo>
                  <a:pt x="136349" y="0"/>
                </a:lnTo>
                <a:lnTo>
                  <a:pt x="136349" y="68174"/>
                </a:lnTo>
                <a:lnTo>
                  <a:pt x="444899" y="68174"/>
                </a:lnTo>
                <a:lnTo>
                  <a:pt x="444899" y="2045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47228" y="1811513"/>
            <a:ext cx="420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62569" y="1276900"/>
            <a:ext cx="3032450" cy="21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4374" y="1750374"/>
            <a:ext cx="0" cy="890905"/>
          </a:xfrm>
          <a:custGeom>
            <a:avLst/>
            <a:gdLst/>
            <a:ahLst/>
            <a:cxnLst/>
            <a:rect l="l" t="t" r="r" b="b"/>
            <a:pathLst>
              <a:path h="890905">
                <a:moveTo>
                  <a:pt x="0" y="0"/>
                </a:moveTo>
                <a:lnTo>
                  <a:pt x="0" y="890699"/>
                </a:lnTo>
              </a:path>
            </a:pathLst>
          </a:custGeom>
          <a:ln w="64499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2124" y="1750374"/>
            <a:ext cx="64769" cy="890905"/>
          </a:xfrm>
          <a:custGeom>
            <a:avLst/>
            <a:gdLst/>
            <a:ahLst/>
            <a:cxnLst/>
            <a:rect l="l" t="t" r="r" b="b"/>
            <a:pathLst>
              <a:path w="64769" h="890905">
                <a:moveTo>
                  <a:pt x="0" y="0"/>
                </a:moveTo>
                <a:lnTo>
                  <a:pt x="64499" y="0"/>
                </a:lnTo>
                <a:lnTo>
                  <a:pt x="64499" y="890699"/>
                </a:lnTo>
                <a:lnTo>
                  <a:pt x="0" y="89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1799" y="1549499"/>
            <a:ext cx="990600" cy="1492250"/>
          </a:xfrm>
          <a:custGeom>
            <a:avLst/>
            <a:gdLst/>
            <a:ahLst/>
            <a:cxnLst/>
            <a:rect l="l" t="t" r="r" b="b"/>
            <a:pathLst>
              <a:path w="990600" h="1492250">
                <a:moveTo>
                  <a:pt x="0" y="0"/>
                </a:moveTo>
                <a:lnTo>
                  <a:pt x="989999" y="0"/>
                </a:lnTo>
                <a:lnTo>
                  <a:pt x="989999" y="1492199"/>
                </a:lnTo>
                <a:lnTo>
                  <a:pt x="0" y="1492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48775" y="2655199"/>
            <a:ext cx="2747010" cy="795655"/>
          </a:xfrm>
          <a:custGeom>
            <a:avLst/>
            <a:gdLst/>
            <a:ahLst/>
            <a:cxnLst/>
            <a:rect l="l" t="t" r="r" b="b"/>
            <a:pathLst>
              <a:path w="2747009" h="795654">
                <a:moveTo>
                  <a:pt x="0" y="0"/>
                </a:moveTo>
                <a:lnTo>
                  <a:pt x="2746799" y="0"/>
                </a:lnTo>
                <a:lnTo>
                  <a:pt x="2746799" y="795299"/>
                </a:lnTo>
                <a:lnTo>
                  <a:pt x="0" y="795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99650" y="1742813"/>
            <a:ext cx="391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r>
              <a:rPr sz="1400" spc="-8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774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Separating</a:t>
            </a:r>
            <a:r>
              <a:rPr spc="-90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8767" y="1691974"/>
            <a:ext cx="2746843" cy="2653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2824" y="2933970"/>
            <a:ext cx="1441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d  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0026" y="43507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8575" y="2641025"/>
            <a:ext cx="3623310" cy="0"/>
          </a:xfrm>
          <a:custGeom>
            <a:avLst/>
            <a:gdLst/>
            <a:ahLst/>
            <a:cxnLst/>
            <a:rect l="l" t="t" r="r" b="b"/>
            <a:pathLst>
              <a:path w="3623310">
                <a:moveTo>
                  <a:pt x="0" y="0"/>
                </a:moveTo>
                <a:lnTo>
                  <a:pt x="36230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2150" y="2600034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07100" y="2721113"/>
            <a:ext cx="806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quefrency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0124" y="2085775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136349" y="272699"/>
                </a:moveTo>
                <a:lnTo>
                  <a:pt x="0" y="136349"/>
                </a:lnTo>
                <a:lnTo>
                  <a:pt x="136349" y="0"/>
                </a:lnTo>
                <a:lnTo>
                  <a:pt x="136349" y="68174"/>
                </a:lnTo>
                <a:lnTo>
                  <a:pt x="444899" y="68174"/>
                </a:lnTo>
                <a:lnTo>
                  <a:pt x="444899" y="204524"/>
                </a:lnTo>
                <a:lnTo>
                  <a:pt x="136349" y="204524"/>
                </a:lnTo>
                <a:lnTo>
                  <a:pt x="136349" y="272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124" y="2085775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444899" y="204524"/>
                </a:moveTo>
                <a:lnTo>
                  <a:pt x="136349" y="204524"/>
                </a:lnTo>
                <a:lnTo>
                  <a:pt x="136349" y="272699"/>
                </a:lnTo>
                <a:lnTo>
                  <a:pt x="0" y="136349"/>
                </a:lnTo>
                <a:lnTo>
                  <a:pt x="136349" y="0"/>
                </a:lnTo>
                <a:lnTo>
                  <a:pt x="136349" y="68174"/>
                </a:lnTo>
                <a:lnTo>
                  <a:pt x="444899" y="68174"/>
                </a:lnTo>
                <a:lnTo>
                  <a:pt x="444899" y="2045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47228" y="1811513"/>
            <a:ext cx="420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62569" y="1276900"/>
            <a:ext cx="3032450" cy="21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4374" y="1750374"/>
            <a:ext cx="0" cy="890905"/>
          </a:xfrm>
          <a:custGeom>
            <a:avLst/>
            <a:gdLst/>
            <a:ahLst/>
            <a:cxnLst/>
            <a:rect l="l" t="t" r="r" b="b"/>
            <a:pathLst>
              <a:path h="890905">
                <a:moveTo>
                  <a:pt x="0" y="0"/>
                </a:moveTo>
                <a:lnTo>
                  <a:pt x="0" y="890699"/>
                </a:lnTo>
              </a:path>
            </a:pathLst>
          </a:custGeom>
          <a:ln w="64499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2124" y="1750374"/>
            <a:ext cx="64769" cy="890905"/>
          </a:xfrm>
          <a:custGeom>
            <a:avLst/>
            <a:gdLst/>
            <a:ahLst/>
            <a:cxnLst/>
            <a:rect l="l" t="t" r="r" b="b"/>
            <a:pathLst>
              <a:path w="64769" h="890905">
                <a:moveTo>
                  <a:pt x="0" y="0"/>
                </a:moveTo>
                <a:lnTo>
                  <a:pt x="64499" y="0"/>
                </a:lnTo>
                <a:lnTo>
                  <a:pt x="64499" y="890699"/>
                </a:lnTo>
                <a:lnTo>
                  <a:pt x="0" y="89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0375" y="2068374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699"/>
                </a:lnTo>
              </a:path>
            </a:pathLst>
          </a:custGeom>
          <a:ln w="64499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8124" y="2068374"/>
            <a:ext cx="64769" cy="572770"/>
          </a:xfrm>
          <a:custGeom>
            <a:avLst/>
            <a:gdLst/>
            <a:ahLst/>
            <a:cxnLst/>
            <a:rect l="l" t="t" r="r" b="b"/>
            <a:pathLst>
              <a:path w="64770" h="572769">
                <a:moveTo>
                  <a:pt x="0" y="0"/>
                </a:moveTo>
                <a:lnTo>
                  <a:pt x="64499" y="0"/>
                </a:lnTo>
                <a:lnTo>
                  <a:pt x="64499" y="572699"/>
                </a:lnTo>
                <a:lnTo>
                  <a:pt x="0" y="572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799" y="1549499"/>
            <a:ext cx="990600" cy="1492250"/>
          </a:xfrm>
          <a:custGeom>
            <a:avLst/>
            <a:gdLst/>
            <a:ahLst/>
            <a:cxnLst/>
            <a:rect l="l" t="t" r="r" b="b"/>
            <a:pathLst>
              <a:path w="990600" h="1492250">
                <a:moveTo>
                  <a:pt x="0" y="0"/>
                </a:moveTo>
                <a:lnTo>
                  <a:pt x="989999" y="0"/>
                </a:lnTo>
                <a:lnTo>
                  <a:pt x="989999" y="1492199"/>
                </a:lnTo>
                <a:lnTo>
                  <a:pt x="0" y="1492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8775" y="2655199"/>
            <a:ext cx="2747010" cy="795655"/>
          </a:xfrm>
          <a:custGeom>
            <a:avLst/>
            <a:gdLst/>
            <a:ahLst/>
            <a:cxnLst/>
            <a:rect l="l" t="t" r="r" b="b"/>
            <a:pathLst>
              <a:path w="2747009" h="795654">
                <a:moveTo>
                  <a:pt x="0" y="0"/>
                </a:moveTo>
                <a:lnTo>
                  <a:pt x="2746799" y="0"/>
                </a:lnTo>
                <a:lnTo>
                  <a:pt x="2746799" y="795299"/>
                </a:lnTo>
                <a:lnTo>
                  <a:pt x="0" y="795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53999" y="1549499"/>
            <a:ext cx="990600" cy="1492250"/>
          </a:xfrm>
          <a:custGeom>
            <a:avLst/>
            <a:gdLst/>
            <a:ahLst/>
            <a:cxnLst/>
            <a:rect l="l" t="t" r="r" b="b"/>
            <a:pathLst>
              <a:path w="990600" h="1492250">
                <a:moveTo>
                  <a:pt x="0" y="0"/>
                </a:moveTo>
                <a:lnTo>
                  <a:pt x="989999" y="0"/>
                </a:lnTo>
                <a:lnTo>
                  <a:pt x="989999" y="1492199"/>
                </a:lnTo>
                <a:lnTo>
                  <a:pt x="0" y="1492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48775" y="3569599"/>
            <a:ext cx="2747010" cy="795655"/>
          </a:xfrm>
          <a:custGeom>
            <a:avLst/>
            <a:gdLst/>
            <a:ahLst/>
            <a:cxnLst/>
            <a:rect l="l" t="t" r="r" b="b"/>
            <a:pathLst>
              <a:path w="2747009" h="795654">
                <a:moveTo>
                  <a:pt x="0" y="0"/>
                </a:moveTo>
                <a:lnTo>
                  <a:pt x="2746799" y="0"/>
                </a:lnTo>
                <a:lnTo>
                  <a:pt x="2746799" y="795299"/>
                </a:lnTo>
                <a:lnTo>
                  <a:pt x="0" y="795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09450" y="1742813"/>
            <a:ext cx="588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FF"/>
                </a:solidFill>
                <a:latin typeface="Arial"/>
                <a:cs typeface="Arial"/>
              </a:rPr>
              <a:t>100</a:t>
            </a:r>
            <a:r>
              <a:rPr sz="1400" spc="-8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FF"/>
                </a:solidFill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774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Separating</a:t>
            </a:r>
            <a:r>
              <a:rPr spc="-90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8767" y="1691974"/>
            <a:ext cx="2746843" cy="2653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2824" y="2933970"/>
            <a:ext cx="1441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d  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0026" y="43507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8575" y="2641025"/>
            <a:ext cx="3623310" cy="0"/>
          </a:xfrm>
          <a:custGeom>
            <a:avLst/>
            <a:gdLst/>
            <a:ahLst/>
            <a:cxnLst/>
            <a:rect l="l" t="t" r="r" b="b"/>
            <a:pathLst>
              <a:path w="3623310">
                <a:moveTo>
                  <a:pt x="0" y="0"/>
                </a:moveTo>
                <a:lnTo>
                  <a:pt x="36230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2150" y="2600034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07100" y="2721113"/>
            <a:ext cx="806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quefrency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0124" y="2085775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136349" y="272699"/>
                </a:moveTo>
                <a:lnTo>
                  <a:pt x="0" y="136349"/>
                </a:lnTo>
                <a:lnTo>
                  <a:pt x="136349" y="0"/>
                </a:lnTo>
                <a:lnTo>
                  <a:pt x="136349" y="68174"/>
                </a:lnTo>
                <a:lnTo>
                  <a:pt x="444899" y="68174"/>
                </a:lnTo>
                <a:lnTo>
                  <a:pt x="444899" y="204524"/>
                </a:lnTo>
                <a:lnTo>
                  <a:pt x="136349" y="204524"/>
                </a:lnTo>
                <a:lnTo>
                  <a:pt x="136349" y="272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124" y="2085775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444899" y="204524"/>
                </a:moveTo>
                <a:lnTo>
                  <a:pt x="136349" y="204524"/>
                </a:lnTo>
                <a:lnTo>
                  <a:pt x="136349" y="272699"/>
                </a:lnTo>
                <a:lnTo>
                  <a:pt x="0" y="136349"/>
                </a:lnTo>
                <a:lnTo>
                  <a:pt x="136349" y="0"/>
                </a:lnTo>
                <a:lnTo>
                  <a:pt x="136349" y="68174"/>
                </a:lnTo>
                <a:lnTo>
                  <a:pt x="444899" y="68174"/>
                </a:lnTo>
                <a:lnTo>
                  <a:pt x="444899" y="2045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47228" y="1811513"/>
            <a:ext cx="420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62569" y="1276900"/>
            <a:ext cx="3032450" cy="21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4374" y="1750374"/>
            <a:ext cx="0" cy="890905"/>
          </a:xfrm>
          <a:custGeom>
            <a:avLst/>
            <a:gdLst/>
            <a:ahLst/>
            <a:cxnLst/>
            <a:rect l="l" t="t" r="r" b="b"/>
            <a:pathLst>
              <a:path h="890905">
                <a:moveTo>
                  <a:pt x="0" y="0"/>
                </a:moveTo>
                <a:lnTo>
                  <a:pt x="0" y="890699"/>
                </a:lnTo>
              </a:path>
            </a:pathLst>
          </a:custGeom>
          <a:ln w="64499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2124" y="1750374"/>
            <a:ext cx="64769" cy="890905"/>
          </a:xfrm>
          <a:custGeom>
            <a:avLst/>
            <a:gdLst/>
            <a:ahLst/>
            <a:cxnLst/>
            <a:rect l="l" t="t" r="r" b="b"/>
            <a:pathLst>
              <a:path w="64769" h="890905">
                <a:moveTo>
                  <a:pt x="0" y="0"/>
                </a:moveTo>
                <a:lnTo>
                  <a:pt x="64499" y="0"/>
                </a:lnTo>
                <a:lnTo>
                  <a:pt x="64499" y="890699"/>
                </a:lnTo>
                <a:lnTo>
                  <a:pt x="0" y="89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0375" y="2068374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699"/>
                </a:lnTo>
              </a:path>
            </a:pathLst>
          </a:custGeom>
          <a:ln w="64499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8124" y="2068374"/>
            <a:ext cx="64769" cy="572770"/>
          </a:xfrm>
          <a:custGeom>
            <a:avLst/>
            <a:gdLst/>
            <a:ahLst/>
            <a:cxnLst/>
            <a:rect l="l" t="t" r="r" b="b"/>
            <a:pathLst>
              <a:path w="64770" h="572769">
                <a:moveTo>
                  <a:pt x="0" y="0"/>
                </a:moveTo>
                <a:lnTo>
                  <a:pt x="64499" y="0"/>
                </a:lnTo>
                <a:lnTo>
                  <a:pt x="64499" y="572699"/>
                </a:lnTo>
                <a:lnTo>
                  <a:pt x="0" y="572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799" y="1549499"/>
            <a:ext cx="990600" cy="1492250"/>
          </a:xfrm>
          <a:custGeom>
            <a:avLst/>
            <a:gdLst/>
            <a:ahLst/>
            <a:cxnLst/>
            <a:rect l="l" t="t" r="r" b="b"/>
            <a:pathLst>
              <a:path w="990600" h="1492250">
                <a:moveTo>
                  <a:pt x="0" y="0"/>
                </a:moveTo>
                <a:lnTo>
                  <a:pt x="989999" y="0"/>
                </a:lnTo>
                <a:lnTo>
                  <a:pt x="989999" y="1492199"/>
                </a:lnTo>
                <a:lnTo>
                  <a:pt x="0" y="1492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8775" y="2655199"/>
            <a:ext cx="2747010" cy="795655"/>
          </a:xfrm>
          <a:custGeom>
            <a:avLst/>
            <a:gdLst/>
            <a:ahLst/>
            <a:cxnLst/>
            <a:rect l="l" t="t" r="r" b="b"/>
            <a:pathLst>
              <a:path w="2747009" h="795654">
                <a:moveTo>
                  <a:pt x="0" y="0"/>
                </a:moveTo>
                <a:lnTo>
                  <a:pt x="2746799" y="0"/>
                </a:lnTo>
                <a:lnTo>
                  <a:pt x="2746799" y="795299"/>
                </a:lnTo>
                <a:lnTo>
                  <a:pt x="0" y="795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53999" y="1549499"/>
            <a:ext cx="990600" cy="1492250"/>
          </a:xfrm>
          <a:custGeom>
            <a:avLst/>
            <a:gdLst/>
            <a:ahLst/>
            <a:cxnLst/>
            <a:rect l="l" t="t" r="r" b="b"/>
            <a:pathLst>
              <a:path w="990600" h="1492250">
                <a:moveTo>
                  <a:pt x="0" y="0"/>
                </a:moveTo>
                <a:lnTo>
                  <a:pt x="989999" y="0"/>
                </a:lnTo>
                <a:lnTo>
                  <a:pt x="989999" y="1492199"/>
                </a:lnTo>
                <a:lnTo>
                  <a:pt x="0" y="1492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48775" y="3569599"/>
            <a:ext cx="2747010" cy="795655"/>
          </a:xfrm>
          <a:custGeom>
            <a:avLst/>
            <a:gdLst/>
            <a:ahLst/>
            <a:cxnLst/>
            <a:rect l="l" t="t" r="r" b="b"/>
            <a:pathLst>
              <a:path w="2747009" h="795654">
                <a:moveTo>
                  <a:pt x="0" y="0"/>
                </a:moveTo>
                <a:lnTo>
                  <a:pt x="2746799" y="0"/>
                </a:lnTo>
                <a:lnTo>
                  <a:pt x="2746799" y="795299"/>
                </a:lnTo>
                <a:lnTo>
                  <a:pt x="0" y="795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0550" y="3771500"/>
            <a:ext cx="3981449" cy="495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4074" y="3538349"/>
            <a:ext cx="990600" cy="826769"/>
          </a:xfrm>
          <a:custGeom>
            <a:avLst/>
            <a:gdLst/>
            <a:ahLst/>
            <a:cxnLst/>
            <a:rect l="l" t="t" r="r" b="b"/>
            <a:pathLst>
              <a:path w="990600" h="826770">
                <a:moveTo>
                  <a:pt x="0" y="0"/>
                </a:moveTo>
                <a:lnTo>
                  <a:pt x="989999" y="0"/>
                </a:lnTo>
                <a:lnTo>
                  <a:pt x="989999" y="826499"/>
                </a:lnTo>
                <a:lnTo>
                  <a:pt x="0" y="826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35974" y="3538349"/>
            <a:ext cx="990600" cy="859790"/>
          </a:xfrm>
          <a:custGeom>
            <a:avLst/>
            <a:gdLst/>
            <a:ahLst/>
            <a:cxnLst/>
            <a:rect l="l" t="t" r="r" b="b"/>
            <a:pathLst>
              <a:path w="990600" h="859789">
                <a:moveTo>
                  <a:pt x="0" y="0"/>
                </a:moveTo>
                <a:lnTo>
                  <a:pt x="989999" y="0"/>
                </a:lnTo>
                <a:lnTo>
                  <a:pt x="989999" y="859199"/>
                </a:lnTo>
                <a:lnTo>
                  <a:pt x="0" y="859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774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Separating</a:t>
            </a:r>
            <a:r>
              <a:rPr spc="-90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8767" y="1691974"/>
            <a:ext cx="2746843" cy="2653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2824" y="2933970"/>
            <a:ext cx="1441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d  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0026" y="4350738"/>
            <a:ext cx="2432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Hz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8575" y="2641025"/>
            <a:ext cx="3623310" cy="0"/>
          </a:xfrm>
          <a:custGeom>
            <a:avLst/>
            <a:gdLst/>
            <a:ahLst/>
            <a:cxnLst/>
            <a:rect l="l" t="t" r="r" b="b"/>
            <a:pathLst>
              <a:path w="3623310">
                <a:moveTo>
                  <a:pt x="0" y="0"/>
                </a:moveTo>
                <a:lnTo>
                  <a:pt x="36230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2150" y="2600034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07100" y="2721113"/>
            <a:ext cx="806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quefrency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0124" y="2085775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136349" y="272699"/>
                </a:moveTo>
                <a:lnTo>
                  <a:pt x="0" y="136349"/>
                </a:lnTo>
                <a:lnTo>
                  <a:pt x="136349" y="0"/>
                </a:lnTo>
                <a:lnTo>
                  <a:pt x="136349" y="68174"/>
                </a:lnTo>
                <a:lnTo>
                  <a:pt x="444899" y="68174"/>
                </a:lnTo>
                <a:lnTo>
                  <a:pt x="444899" y="204524"/>
                </a:lnTo>
                <a:lnTo>
                  <a:pt x="136349" y="204524"/>
                </a:lnTo>
                <a:lnTo>
                  <a:pt x="136349" y="272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0124" y="2085775"/>
            <a:ext cx="445134" cy="273050"/>
          </a:xfrm>
          <a:custGeom>
            <a:avLst/>
            <a:gdLst/>
            <a:ahLst/>
            <a:cxnLst/>
            <a:rect l="l" t="t" r="r" b="b"/>
            <a:pathLst>
              <a:path w="445135" h="273050">
                <a:moveTo>
                  <a:pt x="444899" y="204524"/>
                </a:moveTo>
                <a:lnTo>
                  <a:pt x="136349" y="204524"/>
                </a:lnTo>
                <a:lnTo>
                  <a:pt x="136349" y="272699"/>
                </a:lnTo>
                <a:lnTo>
                  <a:pt x="0" y="136349"/>
                </a:lnTo>
                <a:lnTo>
                  <a:pt x="136349" y="0"/>
                </a:lnTo>
                <a:lnTo>
                  <a:pt x="136349" y="68174"/>
                </a:lnTo>
                <a:lnTo>
                  <a:pt x="444899" y="68174"/>
                </a:lnTo>
                <a:lnTo>
                  <a:pt x="444899" y="2045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47228" y="1811513"/>
            <a:ext cx="420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62569" y="1276900"/>
            <a:ext cx="3032450" cy="21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4374" y="1750374"/>
            <a:ext cx="0" cy="890905"/>
          </a:xfrm>
          <a:custGeom>
            <a:avLst/>
            <a:gdLst/>
            <a:ahLst/>
            <a:cxnLst/>
            <a:rect l="l" t="t" r="r" b="b"/>
            <a:pathLst>
              <a:path h="890905">
                <a:moveTo>
                  <a:pt x="0" y="0"/>
                </a:moveTo>
                <a:lnTo>
                  <a:pt x="0" y="890699"/>
                </a:lnTo>
              </a:path>
            </a:pathLst>
          </a:custGeom>
          <a:ln w="64499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2124" y="1750374"/>
            <a:ext cx="64769" cy="890905"/>
          </a:xfrm>
          <a:custGeom>
            <a:avLst/>
            <a:gdLst/>
            <a:ahLst/>
            <a:cxnLst/>
            <a:rect l="l" t="t" r="r" b="b"/>
            <a:pathLst>
              <a:path w="64769" h="890905">
                <a:moveTo>
                  <a:pt x="0" y="0"/>
                </a:moveTo>
                <a:lnTo>
                  <a:pt x="64499" y="0"/>
                </a:lnTo>
                <a:lnTo>
                  <a:pt x="64499" y="890699"/>
                </a:lnTo>
                <a:lnTo>
                  <a:pt x="0" y="89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0375" y="2068374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699"/>
                </a:lnTo>
              </a:path>
            </a:pathLst>
          </a:custGeom>
          <a:ln w="64499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8124" y="2068374"/>
            <a:ext cx="64769" cy="572770"/>
          </a:xfrm>
          <a:custGeom>
            <a:avLst/>
            <a:gdLst/>
            <a:ahLst/>
            <a:cxnLst/>
            <a:rect l="l" t="t" r="r" b="b"/>
            <a:pathLst>
              <a:path w="64770" h="572769">
                <a:moveTo>
                  <a:pt x="0" y="0"/>
                </a:moveTo>
                <a:lnTo>
                  <a:pt x="64499" y="0"/>
                </a:lnTo>
                <a:lnTo>
                  <a:pt x="64499" y="572699"/>
                </a:lnTo>
                <a:lnTo>
                  <a:pt x="0" y="572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799" y="1549499"/>
            <a:ext cx="990600" cy="1492250"/>
          </a:xfrm>
          <a:custGeom>
            <a:avLst/>
            <a:gdLst/>
            <a:ahLst/>
            <a:cxnLst/>
            <a:rect l="l" t="t" r="r" b="b"/>
            <a:pathLst>
              <a:path w="990600" h="1492250">
                <a:moveTo>
                  <a:pt x="0" y="0"/>
                </a:moveTo>
                <a:lnTo>
                  <a:pt x="989999" y="0"/>
                </a:lnTo>
                <a:lnTo>
                  <a:pt x="989999" y="1492199"/>
                </a:lnTo>
                <a:lnTo>
                  <a:pt x="0" y="1492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8775" y="2655199"/>
            <a:ext cx="2747010" cy="795655"/>
          </a:xfrm>
          <a:custGeom>
            <a:avLst/>
            <a:gdLst/>
            <a:ahLst/>
            <a:cxnLst/>
            <a:rect l="l" t="t" r="r" b="b"/>
            <a:pathLst>
              <a:path w="2747009" h="795654">
                <a:moveTo>
                  <a:pt x="0" y="0"/>
                </a:moveTo>
                <a:lnTo>
                  <a:pt x="2746799" y="0"/>
                </a:lnTo>
                <a:lnTo>
                  <a:pt x="2746799" y="795299"/>
                </a:lnTo>
                <a:lnTo>
                  <a:pt x="0" y="795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53999" y="1549499"/>
            <a:ext cx="990600" cy="1492250"/>
          </a:xfrm>
          <a:custGeom>
            <a:avLst/>
            <a:gdLst/>
            <a:ahLst/>
            <a:cxnLst/>
            <a:rect l="l" t="t" r="r" b="b"/>
            <a:pathLst>
              <a:path w="990600" h="1492250">
                <a:moveTo>
                  <a:pt x="989999" y="0"/>
                </a:moveTo>
                <a:lnTo>
                  <a:pt x="0" y="0"/>
                </a:lnTo>
                <a:lnTo>
                  <a:pt x="0" y="1492199"/>
                </a:lnTo>
                <a:lnTo>
                  <a:pt x="989999" y="1492199"/>
                </a:lnTo>
                <a:lnTo>
                  <a:pt x="989999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48775" y="3569599"/>
            <a:ext cx="2747010" cy="795655"/>
          </a:xfrm>
          <a:custGeom>
            <a:avLst/>
            <a:gdLst/>
            <a:ahLst/>
            <a:cxnLst/>
            <a:rect l="l" t="t" r="r" b="b"/>
            <a:pathLst>
              <a:path w="2747009" h="795654">
                <a:moveTo>
                  <a:pt x="0" y="0"/>
                </a:moveTo>
                <a:lnTo>
                  <a:pt x="2746799" y="0"/>
                </a:lnTo>
                <a:lnTo>
                  <a:pt x="2746799" y="795299"/>
                </a:lnTo>
                <a:lnTo>
                  <a:pt x="0" y="795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6900" y="1398849"/>
            <a:ext cx="1349375" cy="1851025"/>
          </a:xfrm>
          <a:custGeom>
            <a:avLst/>
            <a:gdLst/>
            <a:ahLst/>
            <a:cxnLst/>
            <a:rect l="l" t="t" r="r" b="b"/>
            <a:pathLst>
              <a:path w="1349375" h="1851025">
                <a:moveTo>
                  <a:pt x="1348799" y="0"/>
                </a:moveTo>
                <a:lnTo>
                  <a:pt x="0" y="185069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6900" y="1398849"/>
            <a:ext cx="1349375" cy="1851025"/>
          </a:xfrm>
          <a:custGeom>
            <a:avLst/>
            <a:gdLst/>
            <a:ahLst/>
            <a:cxnLst/>
            <a:rect l="l" t="t" r="r" b="b"/>
            <a:pathLst>
              <a:path w="1349375" h="1851025">
                <a:moveTo>
                  <a:pt x="1348799" y="18506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9399" y="3579650"/>
            <a:ext cx="2898775" cy="932815"/>
          </a:xfrm>
          <a:custGeom>
            <a:avLst/>
            <a:gdLst/>
            <a:ahLst/>
            <a:cxnLst/>
            <a:rect l="l" t="t" r="r" b="b"/>
            <a:pathLst>
              <a:path w="2898775" h="932814">
                <a:moveTo>
                  <a:pt x="2898299" y="0"/>
                </a:moveTo>
                <a:lnTo>
                  <a:pt x="0" y="93269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6999" y="3579650"/>
            <a:ext cx="2898775" cy="932815"/>
          </a:xfrm>
          <a:custGeom>
            <a:avLst/>
            <a:gdLst/>
            <a:ahLst/>
            <a:cxnLst/>
            <a:rect l="l" t="t" r="r" b="b"/>
            <a:pathLst>
              <a:path w="2898775" h="932814">
                <a:moveTo>
                  <a:pt x="2898299" y="9326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0550" y="3771500"/>
            <a:ext cx="3981449" cy="495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4074" y="3538349"/>
            <a:ext cx="990600" cy="826769"/>
          </a:xfrm>
          <a:custGeom>
            <a:avLst/>
            <a:gdLst/>
            <a:ahLst/>
            <a:cxnLst/>
            <a:rect l="l" t="t" r="r" b="b"/>
            <a:pathLst>
              <a:path w="990600" h="826770">
                <a:moveTo>
                  <a:pt x="0" y="0"/>
                </a:moveTo>
                <a:lnTo>
                  <a:pt x="989999" y="0"/>
                </a:lnTo>
                <a:lnTo>
                  <a:pt x="989999" y="826499"/>
                </a:lnTo>
                <a:lnTo>
                  <a:pt x="0" y="826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35974" y="3538349"/>
            <a:ext cx="990600" cy="859790"/>
          </a:xfrm>
          <a:custGeom>
            <a:avLst/>
            <a:gdLst/>
            <a:ahLst/>
            <a:cxnLst/>
            <a:rect l="l" t="t" r="r" b="b"/>
            <a:pathLst>
              <a:path w="990600" h="859789">
                <a:moveTo>
                  <a:pt x="0" y="0"/>
                </a:moveTo>
                <a:lnTo>
                  <a:pt x="989999" y="0"/>
                </a:lnTo>
                <a:lnTo>
                  <a:pt x="989999" y="859199"/>
                </a:lnTo>
                <a:lnTo>
                  <a:pt x="0" y="859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29172" y="3492118"/>
            <a:ext cx="802005" cy="932815"/>
          </a:xfrm>
          <a:custGeom>
            <a:avLst/>
            <a:gdLst/>
            <a:ahLst/>
            <a:cxnLst/>
            <a:rect l="l" t="t" r="r" b="b"/>
            <a:pathLst>
              <a:path w="802005" h="932814">
                <a:moveTo>
                  <a:pt x="801599" y="0"/>
                </a:moveTo>
                <a:lnTo>
                  <a:pt x="0" y="93269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29172" y="3492118"/>
            <a:ext cx="802005" cy="932815"/>
          </a:xfrm>
          <a:custGeom>
            <a:avLst/>
            <a:gdLst/>
            <a:ahLst/>
            <a:cxnLst/>
            <a:rect l="l" t="t" r="r" b="b"/>
            <a:pathLst>
              <a:path w="802005" h="932814">
                <a:moveTo>
                  <a:pt x="801599" y="9326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3383"/>
            <a:ext cx="62337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Computing Mel-Frequency Cepstral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Coefficients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9674" y="1320775"/>
            <a:ext cx="1355725" cy="30480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320"/>
              </a:spcBef>
            </a:pPr>
            <a:r>
              <a:rPr sz="1400" spc="-15" dirty="0">
                <a:latin typeface="Arial"/>
                <a:cs typeface="Arial"/>
              </a:rPr>
              <a:t>Waveform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3383"/>
            <a:ext cx="62337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/>
              <a:t>Computing Mel-Frequency Cepstral</a:t>
            </a:r>
            <a:r>
              <a:rPr sz="2300" spc="-65" dirty="0"/>
              <a:t> </a:t>
            </a:r>
            <a:r>
              <a:rPr sz="2300" spc="-10" dirty="0"/>
              <a:t>Coefficients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9674" y="1320775"/>
            <a:ext cx="1355725" cy="30480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320"/>
              </a:spcBef>
            </a:pPr>
            <a:r>
              <a:rPr sz="1400" spc="-15" dirty="0">
                <a:latin typeface="Arial"/>
                <a:cs typeface="Arial"/>
              </a:rPr>
              <a:t>Waveform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9674" y="1838075"/>
            <a:ext cx="1355725" cy="30480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7525" y="1625575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1792" y="17808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1792" y="17808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567" y="1816963"/>
            <a:ext cx="802322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Mel-Frequency </a:t>
            </a:r>
            <a:r>
              <a:rPr sz="3900" spc="-5" dirty="0">
                <a:solidFill>
                  <a:srgbClr val="FF0000"/>
                </a:solidFill>
              </a:rPr>
              <a:t>Cepstral</a:t>
            </a:r>
            <a:r>
              <a:rPr sz="3900" spc="-35" dirty="0">
                <a:solidFill>
                  <a:srgbClr val="FF0000"/>
                </a:solidFill>
              </a:rPr>
              <a:t> </a:t>
            </a:r>
            <a:r>
              <a:rPr sz="3900" spc="-15" dirty="0"/>
              <a:t>Coefficients</a:t>
            </a:r>
            <a:endParaRPr sz="39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3383"/>
            <a:ext cx="62337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/>
              <a:t>Computing Mel-Frequency Cepstral</a:t>
            </a:r>
            <a:r>
              <a:rPr sz="2300" spc="-65" dirty="0"/>
              <a:t> </a:t>
            </a:r>
            <a:r>
              <a:rPr sz="2300" spc="-10" dirty="0"/>
              <a:t>Coefficients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9674" y="1320775"/>
            <a:ext cx="1355725" cy="30480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320"/>
              </a:spcBef>
            </a:pPr>
            <a:r>
              <a:rPr sz="1400" spc="-15" dirty="0">
                <a:latin typeface="Arial"/>
                <a:cs typeface="Arial"/>
              </a:rPr>
              <a:t>Waveform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9674" y="1838075"/>
            <a:ext cx="1355725" cy="30480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9674" y="2332350"/>
            <a:ext cx="1355725" cy="63182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97180" marR="96520" indent="-193040">
              <a:lnSpc>
                <a:spcPts val="1650"/>
              </a:lnSpc>
              <a:spcBef>
                <a:spcPts val="860"/>
              </a:spcBef>
            </a:pPr>
            <a:r>
              <a:rPr sz="1400" spc="-5" dirty="0">
                <a:latin typeface="Arial"/>
                <a:cs typeface="Arial"/>
              </a:rPr>
              <a:t>Log-Amplitude  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7525" y="1625575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1792" y="17808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1792" y="17808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525" y="2142875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1792" y="22981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1792" y="22981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3383"/>
            <a:ext cx="62337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/>
              <a:t>Computing Mel-Frequency Cepstral</a:t>
            </a:r>
            <a:r>
              <a:rPr sz="2300" spc="-65" dirty="0"/>
              <a:t> </a:t>
            </a:r>
            <a:r>
              <a:rPr sz="2300" spc="-10" dirty="0"/>
              <a:t>Coefficients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9674" y="1320775"/>
            <a:ext cx="1355725" cy="30480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320"/>
              </a:spcBef>
            </a:pPr>
            <a:r>
              <a:rPr sz="1400" spc="-15" dirty="0">
                <a:latin typeface="Arial"/>
                <a:cs typeface="Arial"/>
              </a:rPr>
              <a:t>Waveform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9674" y="1838075"/>
            <a:ext cx="1355725" cy="30480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9674" y="2332350"/>
            <a:ext cx="1355725" cy="63182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97180" marR="96520" indent="-193040">
              <a:lnSpc>
                <a:spcPts val="1650"/>
              </a:lnSpc>
              <a:spcBef>
                <a:spcPts val="860"/>
              </a:spcBef>
            </a:pPr>
            <a:r>
              <a:rPr sz="1400" spc="-5" dirty="0">
                <a:latin typeface="Arial"/>
                <a:cs typeface="Arial"/>
              </a:rPr>
              <a:t>Log-Amplitude  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9674" y="3198174"/>
            <a:ext cx="1355725" cy="335915"/>
          </a:xfrm>
          <a:prstGeom prst="rect">
            <a:avLst/>
          </a:prstGeom>
          <a:ln w="9524">
            <a:solidFill>
              <a:srgbClr val="00FF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440"/>
              </a:spcBef>
            </a:pPr>
            <a:r>
              <a:rPr sz="1400" spc="-5" dirty="0">
                <a:latin typeface="Arial"/>
                <a:cs typeface="Arial"/>
              </a:rPr>
              <a:t>Mel-Scaling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7525" y="1625575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1792" y="17808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1792" y="17808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7525" y="2142875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1792" y="22981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1792" y="22981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57525" y="2985774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1792" y="31410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1792" y="31410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3630" y="2322330"/>
            <a:ext cx="3276264" cy="1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3383"/>
            <a:ext cx="62337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/>
              <a:t>Computing Mel-Frequency Cepstral</a:t>
            </a:r>
            <a:r>
              <a:rPr sz="2300" spc="-65" dirty="0"/>
              <a:t> </a:t>
            </a:r>
            <a:r>
              <a:rPr sz="2300" spc="-10" dirty="0"/>
              <a:t>Coefficients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9674" y="1320775"/>
            <a:ext cx="1355725" cy="30480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320"/>
              </a:spcBef>
            </a:pPr>
            <a:r>
              <a:rPr sz="1400" spc="-15" dirty="0">
                <a:latin typeface="Arial"/>
                <a:cs typeface="Arial"/>
              </a:rPr>
              <a:t>Waveform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9674" y="1838075"/>
            <a:ext cx="1355725" cy="30480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DFT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9674" y="2332350"/>
            <a:ext cx="1355725" cy="63182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97180" marR="96520" indent="-193040">
              <a:lnSpc>
                <a:spcPts val="1650"/>
              </a:lnSpc>
              <a:spcBef>
                <a:spcPts val="860"/>
              </a:spcBef>
            </a:pPr>
            <a:r>
              <a:rPr sz="1400" spc="-5" dirty="0">
                <a:latin typeface="Arial"/>
                <a:cs typeface="Arial"/>
              </a:rPr>
              <a:t>Log-Amplitude  Spectrum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9674" y="3198174"/>
            <a:ext cx="1355725" cy="335915"/>
          </a:xfrm>
          <a:prstGeom prst="rect">
            <a:avLst/>
          </a:prstGeom>
          <a:ln w="9524">
            <a:solidFill>
              <a:srgbClr val="00FF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440"/>
              </a:spcBef>
            </a:pPr>
            <a:r>
              <a:rPr sz="1400" spc="-5" dirty="0">
                <a:latin typeface="Arial"/>
                <a:cs typeface="Arial"/>
              </a:rPr>
              <a:t>Mel-Scaling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674" y="3768499"/>
            <a:ext cx="1355725" cy="631825"/>
          </a:xfrm>
          <a:prstGeom prst="rect">
            <a:avLst/>
          </a:prstGeom>
          <a:ln w="9524">
            <a:solidFill>
              <a:srgbClr val="00FF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76225" marR="267970" indent="-635" algn="ctr">
              <a:lnSpc>
                <a:spcPts val="1650"/>
              </a:lnSpc>
              <a:spcBef>
                <a:spcPts val="35"/>
              </a:spcBef>
            </a:pPr>
            <a:r>
              <a:rPr sz="1400" spc="-5" dirty="0">
                <a:latin typeface="Arial"/>
                <a:cs typeface="Arial"/>
              </a:rPr>
              <a:t>Discrete  Cosine  </a:t>
            </a:r>
            <a:r>
              <a:rPr sz="1400" spc="-5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ransform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7525" y="1625575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1792" y="17808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1792" y="17808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7525" y="2142875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1792" y="22981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1792" y="22981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7525" y="2985774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1792" y="31410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1792" y="31410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57525" y="3533874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1792" y="36891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1792" y="36891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7525" y="4399700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1792" y="4554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1792" y="4554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35016" y="4642691"/>
            <a:ext cx="628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MFCCs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39" y="510843"/>
            <a:ext cx="523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Why Discrete Cosine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Transform?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430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Simplified </a:t>
            </a:r>
            <a:r>
              <a:rPr sz="1800" dirty="0">
                <a:latin typeface="Arial"/>
                <a:cs typeface="Arial"/>
              </a:rPr>
              <a:t>version </a:t>
            </a:r>
            <a:r>
              <a:rPr sz="1800" spc="-5" dirty="0">
                <a:latin typeface="Arial"/>
                <a:cs typeface="Arial"/>
              </a:rPr>
              <a:t>of Fourier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Transform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523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Discrete Cosine</a:t>
            </a:r>
            <a:r>
              <a:rPr spc="-100" dirty="0"/>
              <a:t> </a:t>
            </a:r>
            <a:r>
              <a:rPr spc="-20" dirty="0"/>
              <a:t>Transform?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430974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Simplified </a:t>
            </a:r>
            <a:r>
              <a:rPr sz="1800" dirty="0">
                <a:latin typeface="Arial"/>
                <a:cs typeface="Arial"/>
              </a:rPr>
              <a:t>version </a:t>
            </a:r>
            <a:r>
              <a:rPr sz="1800" spc="-5" dirty="0">
                <a:latin typeface="Arial"/>
                <a:cs typeface="Arial"/>
              </a:rPr>
              <a:t>of Fourier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Transform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Get real-valued</a:t>
            </a:r>
            <a:r>
              <a:rPr sz="1800" spc="-10" dirty="0">
                <a:latin typeface="Arial"/>
                <a:cs typeface="Arial"/>
              </a:rPr>
              <a:t> coefficient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523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Discrete Cosine</a:t>
            </a:r>
            <a:r>
              <a:rPr spc="-100" dirty="0"/>
              <a:t> </a:t>
            </a:r>
            <a:r>
              <a:rPr spc="-20" dirty="0"/>
              <a:t>Transform?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430974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Simplified </a:t>
            </a:r>
            <a:r>
              <a:rPr sz="1800" dirty="0">
                <a:latin typeface="Arial"/>
                <a:cs typeface="Arial"/>
              </a:rPr>
              <a:t>version </a:t>
            </a:r>
            <a:r>
              <a:rPr sz="1800" spc="-5" dirty="0">
                <a:latin typeface="Arial"/>
                <a:cs typeface="Arial"/>
              </a:rPr>
              <a:t>of Fourier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Transform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Get real-valued</a:t>
            </a:r>
            <a:r>
              <a:rPr sz="1800" spc="-10" dirty="0">
                <a:latin typeface="Arial"/>
                <a:cs typeface="Arial"/>
              </a:rPr>
              <a:t> coefficient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0395" y="1803517"/>
            <a:ext cx="4115019" cy="2911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523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Discrete Cosine</a:t>
            </a:r>
            <a:r>
              <a:rPr spc="-100" dirty="0"/>
              <a:t> </a:t>
            </a:r>
            <a:r>
              <a:rPr spc="-20" dirty="0"/>
              <a:t>Transform?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4576445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Simplified </a:t>
            </a:r>
            <a:r>
              <a:rPr sz="1800" dirty="0">
                <a:latin typeface="Arial"/>
                <a:cs typeface="Arial"/>
              </a:rPr>
              <a:t>version </a:t>
            </a:r>
            <a:r>
              <a:rPr sz="1800" spc="-5" dirty="0">
                <a:latin typeface="Arial"/>
                <a:cs typeface="Arial"/>
              </a:rPr>
              <a:t>of Fourier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Transform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Get real-valued</a:t>
            </a:r>
            <a:r>
              <a:rPr sz="1800" spc="-10" dirty="0">
                <a:latin typeface="Arial"/>
                <a:cs typeface="Arial"/>
              </a:rPr>
              <a:t> coefficient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Decorrelate energy in </a:t>
            </a:r>
            <a:r>
              <a:rPr sz="1800" spc="-10" dirty="0">
                <a:latin typeface="Arial"/>
                <a:cs typeface="Arial"/>
              </a:rPr>
              <a:t>different </a:t>
            </a:r>
            <a:r>
              <a:rPr sz="1800" spc="-5" dirty="0">
                <a:latin typeface="Arial"/>
                <a:cs typeface="Arial"/>
              </a:rPr>
              <a:t>mel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9464" y="2953015"/>
            <a:ext cx="4587094" cy="1600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523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Discrete Cosine</a:t>
            </a:r>
            <a:r>
              <a:rPr spc="-100" dirty="0"/>
              <a:t> </a:t>
            </a:r>
            <a:r>
              <a:rPr spc="-20" dirty="0"/>
              <a:t>Transform?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4874895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Simplified </a:t>
            </a:r>
            <a:r>
              <a:rPr sz="1800" dirty="0">
                <a:latin typeface="Arial"/>
                <a:cs typeface="Arial"/>
              </a:rPr>
              <a:t>version </a:t>
            </a:r>
            <a:r>
              <a:rPr sz="1800" spc="-5" dirty="0">
                <a:latin typeface="Arial"/>
                <a:cs typeface="Arial"/>
              </a:rPr>
              <a:t>of Fourier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Transform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Get real-valued</a:t>
            </a:r>
            <a:r>
              <a:rPr sz="1800" spc="-10" dirty="0">
                <a:latin typeface="Arial"/>
                <a:cs typeface="Arial"/>
              </a:rPr>
              <a:t> coefficient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Decorrelate energy in </a:t>
            </a:r>
            <a:r>
              <a:rPr sz="1800" spc="-10" dirty="0">
                <a:latin typeface="Arial"/>
                <a:cs typeface="Arial"/>
              </a:rPr>
              <a:t>different </a:t>
            </a:r>
            <a:r>
              <a:rPr sz="1800" spc="-5" dirty="0">
                <a:latin typeface="Arial"/>
                <a:cs typeface="Arial"/>
              </a:rPr>
              <a:t>mel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bands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Reduce </a:t>
            </a: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dimensions to represent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spectrum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7706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many</a:t>
            </a:r>
            <a:r>
              <a:rPr spc="-60" dirty="0"/>
              <a:t> </a:t>
            </a:r>
            <a:r>
              <a:rPr spc="-10" dirty="0"/>
              <a:t>coefficients?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7873365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Arial"/>
                <a:cs typeface="Arial"/>
              </a:rPr>
              <a:t>Traditionally: </a:t>
            </a:r>
            <a:r>
              <a:rPr sz="1800" spc="-5" dirty="0">
                <a:latin typeface="Arial"/>
                <a:cs typeface="Arial"/>
              </a:rPr>
              <a:t>first 12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13</a:t>
            </a:r>
            <a:r>
              <a:rPr sz="1800" spc="-10" dirty="0">
                <a:latin typeface="Arial"/>
                <a:cs typeface="Arial"/>
              </a:rPr>
              <a:t> coefficients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First </a:t>
            </a:r>
            <a:r>
              <a:rPr sz="1800" spc="-10" dirty="0">
                <a:latin typeface="Arial"/>
                <a:cs typeface="Arial"/>
              </a:rPr>
              <a:t>coefficients </a:t>
            </a:r>
            <a:r>
              <a:rPr sz="1800" dirty="0">
                <a:latin typeface="Arial"/>
                <a:cs typeface="Arial"/>
              </a:rPr>
              <a:t>keep </a:t>
            </a:r>
            <a:r>
              <a:rPr sz="1800" spc="-5" dirty="0">
                <a:latin typeface="Arial"/>
                <a:cs typeface="Arial"/>
              </a:rPr>
              <a:t>most information (e.g., formants, </a:t>
            </a:r>
            <a:r>
              <a:rPr sz="1800" dirty="0">
                <a:latin typeface="Arial"/>
                <a:cs typeface="Arial"/>
              </a:rPr>
              <a:t>spectral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envelope)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Use </a:t>
            </a:r>
            <a:r>
              <a:rPr sz="1800" dirty="0">
                <a:latin typeface="Arial"/>
                <a:cs typeface="Arial"/>
              </a:rPr>
              <a:t>Δ </a:t>
            </a:r>
            <a:r>
              <a:rPr sz="1800" spc="-5" dirty="0">
                <a:latin typeface="Arial"/>
                <a:cs typeface="Arial"/>
              </a:rPr>
              <a:t>and ΔΔ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MFCCs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latin typeface="Arial"/>
                <a:cs typeface="Arial"/>
              </a:rPr>
              <a:t>Total </a:t>
            </a:r>
            <a:r>
              <a:rPr sz="1800" spc="-5" dirty="0">
                <a:latin typeface="Arial"/>
                <a:cs typeface="Arial"/>
              </a:rPr>
              <a:t>39 </a:t>
            </a:r>
            <a:r>
              <a:rPr sz="1800" spc="-10" dirty="0">
                <a:latin typeface="Arial"/>
                <a:cs typeface="Arial"/>
              </a:rPr>
              <a:t>coefficients </a:t>
            </a:r>
            <a:r>
              <a:rPr sz="1800" spc="-5" dirty="0">
                <a:latin typeface="Arial"/>
                <a:cs typeface="Arial"/>
              </a:rPr>
              <a:t>per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020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Visualising</a:t>
            </a:r>
            <a:r>
              <a:rPr spc="-80" dirty="0"/>
              <a:t> </a:t>
            </a:r>
            <a:r>
              <a:rPr spc="-5" dirty="0"/>
              <a:t>MFCCs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1679" y="1573659"/>
            <a:ext cx="5337349" cy="325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6199" y="2185549"/>
            <a:ext cx="351790" cy="538480"/>
          </a:xfrm>
          <a:custGeom>
            <a:avLst/>
            <a:gdLst/>
            <a:ahLst/>
            <a:cxnLst/>
            <a:rect l="l" t="t" r="r" b="b"/>
            <a:pathLst>
              <a:path w="351789" h="538480">
                <a:moveTo>
                  <a:pt x="263699" y="362099"/>
                </a:moveTo>
                <a:lnTo>
                  <a:pt x="87899" y="362099"/>
                </a:lnTo>
                <a:lnTo>
                  <a:pt x="87899" y="0"/>
                </a:lnTo>
                <a:lnTo>
                  <a:pt x="263699" y="0"/>
                </a:lnTo>
                <a:lnTo>
                  <a:pt x="263699" y="362099"/>
                </a:lnTo>
                <a:close/>
              </a:path>
              <a:path w="351789" h="538480">
                <a:moveTo>
                  <a:pt x="175799" y="537899"/>
                </a:moveTo>
                <a:lnTo>
                  <a:pt x="0" y="362099"/>
                </a:lnTo>
                <a:lnTo>
                  <a:pt x="351599" y="362099"/>
                </a:lnTo>
                <a:lnTo>
                  <a:pt x="175799" y="537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6199" y="2185549"/>
            <a:ext cx="351790" cy="538480"/>
          </a:xfrm>
          <a:custGeom>
            <a:avLst/>
            <a:gdLst/>
            <a:ahLst/>
            <a:cxnLst/>
            <a:rect l="l" t="t" r="r" b="b"/>
            <a:pathLst>
              <a:path w="351789" h="538480">
                <a:moveTo>
                  <a:pt x="0" y="362099"/>
                </a:moveTo>
                <a:lnTo>
                  <a:pt x="87899" y="362099"/>
                </a:lnTo>
                <a:lnTo>
                  <a:pt x="87899" y="0"/>
                </a:lnTo>
                <a:lnTo>
                  <a:pt x="263699" y="0"/>
                </a:lnTo>
                <a:lnTo>
                  <a:pt x="263699" y="362099"/>
                </a:lnTo>
                <a:lnTo>
                  <a:pt x="351599" y="362099"/>
                </a:lnTo>
                <a:lnTo>
                  <a:pt x="175799" y="537899"/>
                </a:lnTo>
                <a:lnTo>
                  <a:pt x="0" y="3620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0437" y="847699"/>
            <a:ext cx="316230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lnSpc>
                <a:spcPct val="149100"/>
              </a:lnSpc>
              <a:spcBef>
                <a:spcPts val="100"/>
              </a:spcBef>
            </a:pPr>
            <a:r>
              <a:rPr sz="5700" spc="-5" dirty="0"/>
              <a:t>Cepstrum  </a:t>
            </a:r>
            <a:r>
              <a:rPr sz="5700" spc="-5" dirty="0">
                <a:solidFill>
                  <a:srgbClr val="FF0000"/>
                </a:solidFill>
              </a:rPr>
              <a:t>Spec</a:t>
            </a:r>
            <a:r>
              <a:rPr sz="5700" spc="-5" dirty="0"/>
              <a:t>trum</a:t>
            </a:r>
            <a:endParaRPr sz="57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020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Visualising</a:t>
            </a:r>
            <a:r>
              <a:rPr spc="-80" dirty="0"/>
              <a:t> </a:t>
            </a:r>
            <a:r>
              <a:rPr spc="-5" dirty="0"/>
              <a:t>MFCCs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1679" y="1573659"/>
            <a:ext cx="5337349" cy="325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3425" y="2296938"/>
            <a:ext cx="1058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#</a:t>
            </a:r>
            <a:r>
              <a:rPr sz="1400" spc="-4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9900"/>
                </a:solidFill>
                <a:latin typeface="Arial"/>
                <a:cs typeface="Arial"/>
              </a:rPr>
              <a:t>coefficients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4825" y="1230138"/>
            <a:ext cx="7162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9900"/>
                </a:solidFill>
                <a:latin typeface="Arial"/>
                <a:cs typeface="Arial"/>
              </a:rPr>
              <a:t>#</a:t>
            </a:r>
            <a:r>
              <a:rPr sz="1400" spc="-8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167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MFCCs</a:t>
            </a:r>
            <a:r>
              <a:rPr spc="-85" dirty="0"/>
              <a:t> </a:t>
            </a:r>
            <a:r>
              <a:rPr spc="-5" dirty="0"/>
              <a:t>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5101590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Describe the “large” </a:t>
            </a:r>
            <a:r>
              <a:rPr sz="1800" dirty="0">
                <a:latin typeface="Arial"/>
                <a:cs typeface="Arial"/>
              </a:rPr>
              <a:t>structures </a:t>
            </a:r>
            <a:r>
              <a:rPr sz="1800" spc="-5" dirty="0">
                <a:latin typeface="Arial"/>
                <a:cs typeface="Arial"/>
              </a:rPr>
              <a:t>of 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spectrum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Ignore fine </a:t>
            </a:r>
            <a:r>
              <a:rPr sz="1800" dirty="0">
                <a:latin typeface="Arial"/>
                <a:cs typeface="Arial"/>
              </a:rPr>
              <a:t>spectral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latin typeface="Arial"/>
                <a:cs typeface="Arial"/>
              </a:rPr>
              <a:t>Work </a:t>
            </a:r>
            <a:r>
              <a:rPr sz="1800" spc="-5" dirty="0">
                <a:latin typeface="Arial"/>
                <a:cs typeface="Arial"/>
              </a:rPr>
              <a:t>well in </a:t>
            </a:r>
            <a:r>
              <a:rPr sz="1800" dirty="0">
                <a:latin typeface="Arial"/>
                <a:cs typeface="Arial"/>
              </a:rPr>
              <a:t>speech </a:t>
            </a:r>
            <a:r>
              <a:rPr sz="1800" spc="-5" dirty="0">
                <a:latin typeface="Arial"/>
                <a:cs typeface="Arial"/>
              </a:rPr>
              <a:t>and music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6214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MFCCs</a:t>
            </a:r>
            <a:r>
              <a:rPr spc="-85" dirty="0"/>
              <a:t> </a:t>
            </a:r>
            <a:r>
              <a:rPr spc="-5" dirty="0"/>
              <a:t>disadvantages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3793490" cy="117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Not robust 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noise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Extensive </a:t>
            </a:r>
            <a:r>
              <a:rPr sz="1800" dirty="0">
                <a:latin typeface="Arial"/>
                <a:cs typeface="Arial"/>
              </a:rPr>
              <a:t>knowledge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engineering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Not </a:t>
            </a:r>
            <a:r>
              <a:rPr sz="1800" spc="-10" dirty="0">
                <a:latin typeface="Arial"/>
                <a:cs typeface="Arial"/>
              </a:rPr>
              <a:t>efficient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synthesis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20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MFCCs</a:t>
            </a:r>
            <a:r>
              <a:rPr spc="-8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9" y="1362305"/>
            <a:ext cx="2874645" cy="334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Speech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1305"/>
              </a:spcBef>
              <a:buClr>
                <a:srgbClr val="595959"/>
              </a:buClr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latin typeface="Arial"/>
                <a:cs typeface="Arial"/>
              </a:rPr>
              <a:t>Speech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recognition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1245"/>
              </a:spcBef>
              <a:buClr>
                <a:srgbClr val="595959"/>
              </a:buClr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latin typeface="Arial"/>
                <a:cs typeface="Arial"/>
              </a:rPr>
              <a:t>Speaker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recognition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1245"/>
              </a:spcBef>
              <a:buClr>
                <a:srgbClr val="595959"/>
              </a:buClr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3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Music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1305"/>
              </a:spcBef>
              <a:buClr>
                <a:srgbClr val="595959"/>
              </a:buClr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latin typeface="Arial"/>
                <a:cs typeface="Arial"/>
              </a:rPr>
              <a:t>Music genre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classification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1245"/>
              </a:spcBef>
              <a:buClr>
                <a:srgbClr val="595959"/>
              </a:buClr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latin typeface="Arial"/>
                <a:cs typeface="Arial"/>
              </a:rPr>
              <a:t>Mood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classification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1245"/>
              </a:spcBef>
              <a:buClr>
                <a:srgbClr val="595959"/>
              </a:buClr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latin typeface="Arial"/>
                <a:cs typeface="Arial"/>
              </a:rPr>
              <a:t>Automatic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tagging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1245"/>
              </a:spcBef>
              <a:buClr>
                <a:srgbClr val="595959"/>
              </a:buClr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896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5073" y="2141375"/>
            <a:ext cx="6871300" cy="727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896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5073" y="2141375"/>
            <a:ext cx="6871300" cy="727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5800" y="2252524"/>
            <a:ext cx="939800" cy="622935"/>
          </a:xfrm>
          <a:custGeom>
            <a:avLst/>
            <a:gdLst/>
            <a:ahLst/>
            <a:cxnLst/>
            <a:rect l="l" t="t" r="r" b="b"/>
            <a:pathLst>
              <a:path w="939800" h="622935">
                <a:moveTo>
                  <a:pt x="0" y="0"/>
                </a:moveTo>
                <a:lnTo>
                  <a:pt x="939599" y="0"/>
                </a:lnTo>
                <a:lnTo>
                  <a:pt x="939599" y="622799"/>
                </a:lnTo>
                <a:lnTo>
                  <a:pt x="0" y="622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9226" y="2252524"/>
            <a:ext cx="939800" cy="622935"/>
          </a:xfrm>
          <a:custGeom>
            <a:avLst/>
            <a:gdLst/>
            <a:ahLst/>
            <a:cxnLst/>
            <a:rect l="l" t="t" r="r" b="b"/>
            <a:pathLst>
              <a:path w="939800" h="622935">
                <a:moveTo>
                  <a:pt x="0" y="0"/>
                </a:moveTo>
                <a:lnTo>
                  <a:pt x="939600" y="0"/>
                </a:lnTo>
                <a:lnTo>
                  <a:pt x="939600" y="622799"/>
                </a:lnTo>
                <a:lnTo>
                  <a:pt x="0" y="622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2099" y="1595089"/>
            <a:ext cx="127635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sz="1700" spc="-65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FF00FF"/>
                </a:solidFill>
                <a:latin typeface="Arial"/>
                <a:cs typeface="Arial"/>
              </a:rPr>
              <a:t>ime-domain  </a:t>
            </a:r>
            <a:r>
              <a:rPr sz="1700" dirty="0">
                <a:solidFill>
                  <a:srgbClr val="FF00FF"/>
                </a:solidFill>
                <a:latin typeface="Arial"/>
                <a:cs typeface="Arial"/>
              </a:rPr>
              <a:t>signal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39" y="510843"/>
            <a:ext cx="3896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 the</a:t>
            </a:r>
            <a:r>
              <a:rPr spc="-95" dirty="0"/>
              <a:t> </a:t>
            </a:r>
            <a:r>
              <a:rPr dirty="0"/>
              <a:t>cepstrum</a:t>
            </a:r>
          </a:p>
        </p:txBody>
      </p:sp>
      <p:sp>
        <p:nvSpPr>
          <p:cNvPr id="3" name="object 3"/>
          <p:cNvSpPr/>
          <p:nvPr/>
        </p:nvSpPr>
        <p:spPr>
          <a:xfrm>
            <a:off x="315775" y="1013975"/>
            <a:ext cx="8512175" cy="0"/>
          </a:xfrm>
          <a:custGeom>
            <a:avLst/>
            <a:gdLst/>
            <a:ahLst/>
            <a:cxnLst/>
            <a:rect l="l" t="t" r="r" b="b"/>
            <a:pathLst>
              <a:path w="8512175">
                <a:moveTo>
                  <a:pt x="0" y="0"/>
                </a:moveTo>
                <a:lnTo>
                  <a:pt x="851159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5073" y="2141375"/>
            <a:ext cx="6871300" cy="727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5800" y="2252524"/>
            <a:ext cx="939800" cy="622935"/>
          </a:xfrm>
          <a:custGeom>
            <a:avLst/>
            <a:gdLst/>
            <a:ahLst/>
            <a:cxnLst/>
            <a:rect l="l" t="t" r="r" b="b"/>
            <a:pathLst>
              <a:path w="939800" h="622935">
                <a:moveTo>
                  <a:pt x="0" y="0"/>
                </a:moveTo>
                <a:lnTo>
                  <a:pt x="939599" y="0"/>
                </a:lnTo>
                <a:lnTo>
                  <a:pt x="939599" y="622799"/>
                </a:lnTo>
                <a:lnTo>
                  <a:pt x="0" y="622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9226" y="2252524"/>
            <a:ext cx="939800" cy="622935"/>
          </a:xfrm>
          <a:custGeom>
            <a:avLst/>
            <a:gdLst/>
            <a:ahLst/>
            <a:cxnLst/>
            <a:rect l="l" t="t" r="r" b="b"/>
            <a:pathLst>
              <a:path w="939800" h="622935">
                <a:moveTo>
                  <a:pt x="0" y="0"/>
                </a:moveTo>
                <a:lnTo>
                  <a:pt x="939600" y="0"/>
                </a:lnTo>
                <a:lnTo>
                  <a:pt x="939600" y="622799"/>
                </a:lnTo>
                <a:lnTo>
                  <a:pt x="0" y="622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2099" y="1595089"/>
            <a:ext cx="127635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sz="1700" spc="-65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FF00FF"/>
                </a:solidFill>
                <a:latin typeface="Arial"/>
                <a:cs typeface="Arial"/>
              </a:rPr>
              <a:t>ime-domain  </a:t>
            </a:r>
            <a:r>
              <a:rPr sz="1700" dirty="0">
                <a:solidFill>
                  <a:srgbClr val="FF00FF"/>
                </a:solidFill>
                <a:latin typeface="Arial"/>
                <a:cs typeface="Arial"/>
              </a:rPr>
              <a:t>signal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25425" y="2137749"/>
            <a:ext cx="1722120" cy="832485"/>
          </a:xfrm>
          <a:custGeom>
            <a:avLst/>
            <a:gdLst/>
            <a:ahLst/>
            <a:cxnLst/>
            <a:rect l="l" t="t" r="r" b="b"/>
            <a:pathLst>
              <a:path w="1722120" h="832485">
                <a:moveTo>
                  <a:pt x="0" y="0"/>
                </a:moveTo>
                <a:lnTo>
                  <a:pt x="1721699" y="0"/>
                </a:lnTo>
                <a:lnTo>
                  <a:pt x="1721699" y="832199"/>
                </a:lnTo>
                <a:lnTo>
                  <a:pt x="0" y="832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05500" y="1747489"/>
            <a:ext cx="9480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Spectrum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536</Words>
  <Application>Microsoft Office PowerPoint</Application>
  <PresentationFormat>全屏显示(16:9)</PresentationFormat>
  <Paragraphs>230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7" baseType="lpstr">
      <vt:lpstr>Arial</vt:lpstr>
      <vt:lpstr>Calibri</vt:lpstr>
      <vt:lpstr>Times New Roman</vt:lpstr>
      <vt:lpstr>Office Theme</vt:lpstr>
      <vt:lpstr>Mel-Frequency Cepstral Coefficients  Explained Easily</vt:lpstr>
      <vt:lpstr>Mel-Frequency Cepstral Coefficients</vt:lpstr>
      <vt:lpstr>Mel-Frequency Cepstral Coefficients</vt:lpstr>
      <vt:lpstr>Mel-Frequency Cepstral Coefficients</vt:lpstr>
      <vt:lpstr>Mel-Frequency Cepstral Coefficients</vt:lpstr>
      <vt:lpstr>Cepstrum  Spectrum</vt:lpstr>
      <vt:lpstr>Computing the cepstrum</vt:lpstr>
      <vt:lpstr>Computing the cepstrum</vt:lpstr>
      <vt:lpstr>Computing the cepstrum</vt:lpstr>
      <vt:lpstr>Computing the cepstrum</vt:lpstr>
      <vt:lpstr>Computing the cepstrum</vt:lpstr>
      <vt:lpstr>PowerPoint 演示文稿</vt:lpstr>
      <vt:lpstr>Visualising the cepstrum</vt:lpstr>
      <vt:lpstr>PowerPoint 演示文稿</vt:lpstr>
      <vt:lpstr>Visualising the cepstrum</vt:lpstr>
      <vt:lpstr>PowerPoint 演示文稿</vt:lpstr>
      <vt:lpstr>Visualising the cepstrum</vt:lpstr>
      <vt:lpstr>Visualising the cepstrum</vt:lpstr>
      <vt:lpstr>Visualising the cepstrum</vt:lpstr>
      <vt:lpstr>Visualising the cepstrum</vt:lpstr>
      <vt:lpstr>The vocal tract</vt:lpstr>
      <vt:lpstr>PowerPoint 演示文稿</vt:lpstr>
      <vt:lpstr>Speech generation</vt:lpstr>
      <vt:lpstr>Understanding the cepstrum</vt:lpstr>
      <vt:lpstr>Understanding the cepstrum</vt:lpstr>
      <vt:lpstr>Understanding the cepstrum</vt:lpstr>
      <vt:lpstr>Understanding the cepstrum</vt:lpstr>
      <vt:lpstr>Understanding the cepstrum</vt:lpstr>
      <vt:lpstr>Understanding the cepstrum</vt:lpstr>
      <vt:lpstr>Understanding the cepstrum</vt:lpstr>
      <vt:lpstr>Understanding the cepstrum</vt:lpstr>
      <vt:lpstr>PowerPoint 演示文稿</vt:lpstr>
      <vt:lpstr>Formalising speech</vt:lpstr>
      <vt:lpstr>Formalising speech</vt:lpstr>
      <vt:lpstr>Formalising speech</vt:lpstr>
      <vt:lpstr>Formalising speech</vt:lpstr>
      <vt:lpstr>Formalising speech</vt:lpstr>
      <vt:lpstr>Formalising speech</vt:lpstr>
      <vt:lpstr>Formalising speech</vt:lpstr>
      <vt:lpstr>The goal: Separating components</vt:lpstr>
      <vt:lpstr>The goal: Separating components</vt:lpstr>
      <vt:lpstr>Separating components</vt:lpstr>
      <vt:lpstr>Separating components</vt:lpstr>
      <vt:lpstr>Separating components</vt:lpstr>
      <vt:lpstr>Separating components</vt:lpstr>
      <vt:lpstr>Separating components</vt:lpstr>
      <vt:lpstr>Separating components</vt:lpstr>
      <vt:lpstr>PowerPoint 演示文稿</vt:lpstr>
      <vt:lpstr>Computing Mel-Frequency Cepstral Coefficients</vt:lpstr>
      <vt:lpstr>Computing Mel-Frequency Cepstral Coefficients</vt:lpstr>
      <vt:lpstr>Computing Mel-Frequency Cepstral Coefficients</vt:lpstr>
      <vt:lpstr>Computing Mel-Frequency Cepstral Coefficients</vt:lpstr>
      <vt:lpstr>PowerPoint 演示文稿</vt:lpstr>
      <vt:lpstr>Why Discrete Cosine Transform?</vt:lpstr>
      <vt:lpstr>Why Discrete Cosine Transform?</vt:lpstr>
      <vt:lpstr>Why Discrete Cosine Transform?</vt:lpstr>
      <vt:lpstr>Why Discrete Cosine Transform?</vt:lpstr>
      <vt:lpstr>How many coefficients?</vt:lpstr>
      <vt:lpstr>Visualising MFCCs</vt:lpstr>
      <vt:lpstr>Visualising MFCCs</vt:lpstr>
      <vt:lpstr>MFCCs advantages</vt:lpstr>
      <vt:lpstr>MFCCs disadvantages</vt:lpstr>
      <vt:lpstr>MFCCs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Mel-Frequency Cepstral Coefficients  Explained Easily</dc:title>
  <cp:lastModifiedBy>王华朋</cp:lastModifiedBy>
  <cp:revision>1</cp:revision>
  <dcterms:created xsi:type="dcterms:W3CDTF">2023-12-12T11:35:22Z</dcterms:created>
  <dcterms:modified xsi:type="dcterms:W3CDTF">2023-12-12T12:03:31Z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