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8" r:id="rId3"/>
    <p:sldId id="257" r:id="rId4"/>
    <p:sldId id="285" r:id="rId5"/>
    <p:sldId id="299" r:id="rId6"/>
    <p:sldId id="281" r:id="rId7"/>
    <p:sldId id="307" r:id="rId8"/>
    <p:sldId id="301" r:id="rId9"/>
    <p:sldId id="303" r:id="rId10"/>
    <p:sldId id="284" r:id="rId11"/>
    <p:sldId id="263" r:id="rId12"/>
    <p:sldId id="264" r:id="rId13"/>
    <p:sldId id="275" r:id="rId14"/>
    <p:sldId id="283" r:id="rId15"/>
    <p:sldId id="294" r:id="rId16"/>
    <p:sldId id="295" r:id="rId17"/>
    <p:sldId id="287" r:id="rId18"/>
    <p:sldId id="308" r:id="rId19"/>
    <p:sldId id="309" r:id="rId20"/>
    <p:sldId id="310" r:id="rId21"/>
    <p:sldId id="311" r:id="rId22"/>
    <p:sldId id="312" r:id="rId23"/>
    <p:sldId id="313" r:id="rId24"/>
    <p:sldId id="291" r:id="rId25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98" autoAdjust="0"/>
    <p:restoredTop sz="96192" autoAdjust="0"/>
  </p:normalViewPr>
  <p:slideViewPr>
    <p:cSldViewPr>
      <p:cViewPr varScale="1">
        <p:scale>
          <a:sx n="118" d="100"/>
          <a:sy n="118" d="100"/>
        </p:scale>
        <p:origin x="2216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6"/>
    </p:cViewPr>
  </p:sorterViewPr>
  <p:notesViewPr>
    <p:cSldViewPr>
      <p:cViewPr varScale="1">
        <p:scale>
          <a:sx n="64" d="100"/>
          <a:sy n="64" d="100"/>
        </p:scale>
        <p:origin x="3192" y="86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r">
              <a:defRPr sz="1200"/>
            </a:lvl1pPr>
          </a:lstStyle>
          <a:p>
            <a:fld id="{5EC9BA42-A6B9-4A83-99B1-97D47421EFA8}" type="datetimeFigureOut">
              <a:rPr lang="en-US" smtClean="0"/>
              <a:t>1/12/23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r">
              <a:defRPr sz="1200"/>
            </a:lvl1pPr>
          </a:lstStyle>
          <a:p>
            <a:fld id="{E6AA4333-B5A7-4C07-B032-2F7747A49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47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71800" cy="465139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4"/>
            <a:ext cx="2971800" cy="465139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r">
              <a:defRPr sz="1200"/>
            </a:lvl1pPr>
          </a:lstStyle>
          <a:p>
            <a:fld id="{EA324CF1-17AA-41A5-8B13-F90B423F3B5B}" type="datetimeFigureOut">
              <a:rPr lang="en-US" smtClean="0"/>
              <a:t>1/12/23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6" tIns="45714" rIns="91426" bIns="457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31"/>
            <a:ext cx="5486400" cy="4183063"/>
          </a:xfrm>
          <a:prstGeom prst="rect">
            <a:avLst/>
          </a:prstGeom>
        </p:spPr>
        <p:txBody>
          <a:bodyPr vert="horz" lIns="91426" tIns="45714" rIns="91426" bIns="457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80"/>
            <a:ext cx="2971800" cy="465139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80"/>
            <a:ext cx="2971800" cy="465139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r">
              <a:defRPr sz="1200"/>
            </a:lvl1pPr>
          </a:lstStyle>
          <a:p>
            <a:fld id="{ADEB22E1-26F9-4C06-A18E-85F4849B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15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B22E1-26F9-4C06-A18E-85F4849B90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5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B22E1-26F9-4C06-A18E-85F4849B90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68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Seed Funding – you probably need some prototype money.  Servers, components, Amazon Web services all cost money</a:t>
            </a:r>
          </a:p>
          <a:p>
            <a:endParaRPr lang="en-US" dirty="0"/>
          </a:p>
          <a:p>
            <a:r>
              <a:rPr lang="en-US" dirty="0"/>
              <a:t>Typically from Angels or Friends and Family</a:t>
            </a:r>
          </a:p>
          <a:p>
            <a:endParaRPr lang="en-US" dirty="0"/>
          </a:p>
          <a:p>
            <a:r>
              <a:rPr lang="en-US" dirty="0"/>
              <a:t>There are lots of people and networks to build so you will be spending travel time</a:t>
            </a:r>
          </a:p>
          <a:p>
            <a:endParaRPr lang="en-US" dirty="0"/>
          </a:p>
          <a:p>
            <a:r>
              <a:rPr lang="en-US" dirty="0"/>
              <a:t>This is usually done as a note to transfer into Series A shares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Series A -  Your first venture round.  You need to be prepared and realistic on how much money you need to get to the next major milestones that will drive valuation</a:t>
            </a:r>
          </a:p>
          <a:p>
            <a:endParaRPr lang="en-US" dirty="0"/>
          </a:p>
          <a:p>
            <a:r>
              <a:rPr lang="en-US" dirty="0"/>
              <a:t>This could take you 6 – 9 months</a:t>
            </a:r>
          </a:p>
          <a:p>
            <a:endParaRPr lang="en-US" dirty="0"/>
          </a:p>
          <a:p>
            <a:r>
              <a:rPr lang="en-US" dirty="0"/>
              <a:t>This takes a lot of time -  Many </a:t>
            </a:r>
            <a:r>
              <a:rPr lang="en-US" dirty="0" err="1"/>
              <a:t>many</a:t>
            </a:r>
            <a:r>
              <a:rPr lang="en-US" dirty="0"/>
              <a:t> meetings</a:t>
            </a:r>
          </a:p>
          <a:p>
            <a:endParaRPr lang="en-US" dirty="0"/>
          </a:p>
          <a:p>
            <a:r>
              <a:rPr lang="en-US" dirty="0"/>
              <a:t>You have to be prepared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B22E1-26F9-4C06-A18E-85F4849B90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58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may be low today but they are not that far off</a:t>
            </a:r>
          </a:p>
          <a:p>
            <a:endParaRPr lang="en-US" dirty="0"/>
          </a:p>
          <a:p>
            <a:r>
              <a:rPr lang="en-US" dirty="0"/>
              <a:t>These valuations directly drive how much money you can raise without having too much </a:t>
            </a:r>
            <a:r>
              <a:rPr lang="en-US" dirty="0" err="1"/>
              <a:t>dillutions</a:t>
            </a:r>
            <a:r>
              <a:rPr lang="en-US" dirty="0"/>
              <a:t>.  Will talk about this later in and exercise.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B22E1-26F9-4C06-A18E-85F4849B90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49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r>
              <a:rPr lang="en-US" baseline="0" dirty="0"/>
              <a:t>SEC Rules: Individual must have $1M assets</a:t>
            </a:r>
          </a:p>
          <a:p>
            <a:endParaRPr lang="en-US" baseline="0" dirty="0"/>
          </a:p>
          <a:p>
            <a:r>
              <a:rPr lang="en-US" baseline="0" dirty="0"/>
              <a:t>There are Angle meet ups – and code competitions</a:t>
            </a:r>
          </a:p>
          <a:p>
            <a:endParaRPr lang="en-US" baseline="0" dirty="0"/>
          </a:p>
          <a:p>
            <a:r>
              <a:rPr lang="en-US" baseline="0" dirty="0"/>
              <a:t>As for VC firms. Get on their websites and see who and what they are investing in.</a:t>
            </a:r>
          </a:p>
          <a:p>
            <a:endParaRPr lang="en-US" baseline="0" dirty="0"/>
          </a:p>
          <a:p>
            <a:r>
              <a:rPr lang="en-US" baseline="0" dirty="0"/>
              <a:t>If you are in their sweet spot give them a call.  They will take a meeting to pitch.  As I said they will always take a meeting </a:t>
            </a:r>
          </a:p>
          <a:p>
            <a:endParaRPr lang="en-US" baseline="0" dirty="0"/>
          </a:p>
          <a:p>
            <a:r>
              <a:rPr lang="en-US" baseline="0" dirty="0"/>
              <a:t>It is up to you to pick the right ones so you don’t waist your time.</a:t>
            </a:r>
          </a:p>
          <a:p>
            <a:endParaRPr lang="en-US" baseline="0" dirty="0"/>
          </a:p>
          <a:p>
            <a:r>
              <a:rPr lang="en-US" baseline="0" dirty="0"/>
              <a:t>Corporate investment may take longer to setup.  You need to know something about where there products are going or some need they have.  Google and Facebook do a lot of this today.  Cisco was famous for doing it not so long ago.  Also Microsoft is a big corporate investor so is Intel.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B22E1-26F9-4C06-A18E-85F4849B90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511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B22E1-26F9-4C06-A18E-85F4849B90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88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B22E1-26F9-4C06-A18E-85F4849B90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59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B22E1-26F9-4C06-A18E-85F4849B90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9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B22E1-26F9-4C06-A18E-85F4849B906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759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B22E1-26F9-4C06-A18E-85F4849B906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633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B22E1-26F9-4C06-A18E-85F4849B906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99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B22E1-26F9-4C06-A18E-85F4849B90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01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B22E1-26F9-4C06-A18E-85F4849B906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960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B22E1-26F9-4C06-A18E-85F4849B906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067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B22E1-26F9-4C06-A18E-85F4849B906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772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B22E1-26F9-4C06-A18E-85F4849B906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801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B22E1-26F9-4C06-A18E-85F4849B906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40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Spent carrier after working in Fortune 500 and </a:t>
            </a:r>
            <a:r>
              <a:rPr lang="en-US" dirty="0" err="1"/>
              <a:t>Fourtune</a:t>
            </a:r>
            <a:r>
              <a:rPr lang="en-US" dirty="0"/>
              <a:t> 1000 companies in startups</a:t>
            </a:r>
          </a:p>
          <a:p>
            <a:endParaRPr lang="en-US" dirty="0"/>
          </a:p>
          <a:p>
            <a:r>
              <a:rPr lang="en-US" dirty="0"/>
              <a:t>I pitched all the Sand Hill road old VC’s and VC’s in New York, Boston, Japan, and Paris</a:t>
            </a:r>
          </a:p>
          <a:p>
            <a:endParaRPr lang="en-US" dirty="0"/>
          </a:p>
          <a:p>
            <a:r>
              <a:rPr lang="en-US" dirty="0"/>
              <a:t>Tier 1’s to barely Tier 3’s  </a:t>
            </a:r>
          </a:p>
          <a:p>
            <a:endParaRPr lang="en-US" dirty="0"/>
          </a:p>
          <a:p>
            <a:r>
              <a:rPr lang="en-US" dirty="0"/>
              <a:t>Band of Angels and Angel pitch forums</a:t>
            </a:r>
          </a:p>
          <a:p>
            <a:endParaRPr lang="en-US" dirty="0"/>
          </a:p>
          <a:p>
            <a:r>
              <a:rPr lang="en-US" dirty="0"/>
              <a:t>I have also received Corporate venture funds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B22E1-26F9-4C06-A18E-85F4849B90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4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Early Stage of Stages – Most firms like to invest enough over multiple stages</a:t>
            </a:r>
          </a:p>
          <a:p>
            <a:endParaRPr lang="en-US" dirty="0"/>
          </a:p>
          <a:p>
            <a:r>
              <a:rPr lang="en-US" dirty="0"/>
              <a:t>High Growth is critical – Disruptive technologies in high growth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B22E1-26F9-4C06-A18E-85F4849B90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95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B22E1-26F9-4C06-A18E-85F4849B90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60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 venture investments in 2018 hit just shy of $100B</a:t>
            </a:r>
          </a:p>
          <a:p>
            <a:endParaRPr lang="en-US" dirty="0"/>
          </a:p>
          <a:p>
            <a:r>
              <a:rPr lang="en-US" dirty="0"/>
              <a:t>There are more than a 1000 venture firms now, It seems everyone is in venture</a:t>
            </a:r>
          </a:p>
          <a:p>
            <a:endParaRPr lang="en-US" dirty="0"/>
          </a:p>
          <a:p>
            <a:r>
              <a:rPr lang="en-US" dirty="0"/>
              <a:t>This is approaching 2000 and Dot Com numbers</a:t>
            </a:r>
          </a:p>
          <a:p>
            <a:endParaRPr lang="en-US" dirty="0"/>
          </a:p>
          <a:p>
            <a:r>
              <a:rPr lang="en-US" dirty="0"/>
              <a:t>My VC friends are complaining about the high valuations my startup friends feel that the valuations are valid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B22E1-26F9-4C06-A18E-85F4849B90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21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 Deal size is $18 M.  That is  huge</a:t>
            </a:r>
          </a:p>
          <a:p>
            <a:endParaRPr lang="en-US" dirty="0"/>
          </a:p>
          <a:p>
            <a:r>
              <a:rPr lang="en-US" dirty="0"/>
              <a:t>Almost the same level but a lot fewer deals. </a:t>
            </a:r>
          </a:p>
          <a:p>
            <a:endParaRPr lang="en-US" dirty="0"/>
          </a:p>
          <a:p>
            <a:r>
              <a:rPr lang="en-US" dirty="0"/>
              <a:t>Valuations are way up</a:t>
            </a:r>
          </a:p>
          <a:p>
            <a:endParaRPr lang="en-US" dirty="0"/>
          </a:p>
          <a:p>
            <a:r>
              <a:rPr lang="en-US" dirty="0"/>
              <a:t>So much venture from all over is pushing up prices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B22E1-26F9-4C06-A18E-85F4849B90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24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B22E1-26F9-4C06-A18E-85F4849B90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74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B22E1-26F9-4C06-A18E-85F4849B90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31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7569-3E34-454C-A21D-6B77C507428B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A7DD-7EF2-4574-90C7-B8FEE1B1722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7569-3E34-454C-A21D-6B77C507428B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A7DD-7EF2-4574-90C7-B8FEE1B17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7569-3E34-454C-A21D-6B77C507428B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A7DD-7EF2-4574-90C7-B8FEE1B17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7569-3E34-454C-A21D-6B77C507428B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A7DD-7EF2-4574-90C7-B8FEE1B172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7569-3E34-454C-A21D-6B77C507428B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A7DD-7EF2-4574-90C7-B8FEE1B17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7569-3E34-454C-A21D-6B77C507428B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A7DD-7EF2-4574-90C7-B8FEE1B172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7569-3E34-454C-A21D-6B77C507428B}" type="datetimeFigureOut">
              <a:rPr lang="en-US" smtClean="0"/>
              <a:t>1/12/23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A7DD-7EF2-4574-90C7-B8FEE1B172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7569-3E34-454C-A21D-6B77C507428B}" type="datetimeFigureOut">
              <a:rPr lang="en-US" smtClean="0"/>
              <a:t>1/12/23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A7DD-7EF2-4574-90C7-B8FEE1B17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7569-3E34-454C-A21D-6B77C507428B}" type="datetimeFigureOut">
              <a:rPr lang="en-US" smtClean="0"/>
              <a:t>1/12/23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A7DD-7EF2-4574-90C7-B8FEE1B17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7569-3E34-454C-A21D-6B77C507428B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A7DD-7EF2-4574-90C7-B8FEE1B17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7569-3E34-454C-A21D-6B77C507428B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A7DD-7EF2-4574-90C7-B8FEE1B1722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0717569-3E34-454C-A21D-6B77C507428B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004A7DD-7EF2-4574-90C7-B8FEE1B172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4" y="4800601"/>
            <a:ext cx="6755805" cy="1295400"/>
          </a:xfrm>
        </p:spPr>
        <p:txBody>
          <a:bodyPr>
            <a:normAutofit fontScale="47500" lnSpcReduction="20000"/>
          </a:bodyPr>
          <a:lstStyle/>
          <a:p>
            <a:r>
              <a:rPr lang="en-US" sz="4400" b="1" dirty="0"/>
              <a:t> </a:t>
            </a:r>
          </a:p>
          <a:p>
            <a:endParaRPr lang="en-US" dirty="0"/>
          </a:p>
          <a:p>
            <a:r>
              <a:rPr lang="en-US" sz="4500" dirty="0"/>
              <a:t>Steve Artim – Entrepreneur</a:t>
            </a:r>
          </a:p>
          <a:p>
            <a:r>
              <a:rPr lang="en-US" sz="2900" dirty="0"/>
              <a:t>Date: 1/12/2023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4728" y="1752600"/>
            <a:ext cx="7175351" cy="1793167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Starting a Venture Company </a:t>
            </a:r>
            <a:r>
              <a:rPr lang="en-US" b="0" dirty="0">
                <a:effectLst/>
              </a:rPr>
              <a:t>&amp; Startup Financial 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4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4"/>
    </mc:Choice>
    <mc:Fallback xmlns="">
      <p:transition spd="slow" advTm="215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802D9-4F5F-4557-8612-7123D110E2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00200" y="1828800"/>
            <a:ext cx="6400800" cy="347472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4400" b="1" dirty="0"/>
              <a:t>“It is always better to spend other people's money!</a:t>
            </a:r>
            <a:r>
              <a:rPr lang="en-US" sz="4200" b="1" dirty="0"/>
              <a:t>”     </a:t>
            </a:r>
          </a:p>
          <a:p>
            <a:pPr marL="45720" indent="0">
              <a:buNone/>
            </a:pPr>
            <a:endParaRPr lang="en-US" sz="1800" b="1" dirty="0"/>
          </a:p>
          <a:p>
            <a:pPr marL="45720" indent="0">
              <a:buNone/>
            </a:pPr>
            <a:r>
              <a:rPr lang="en-US" sz="1800" b="1" dirty="0"/>
              <a:t>Entrepreneur’s Guiding Principal</a:t>
            </a:r>
          </a:p>
        </p:txBody>
      </p:sp>
    </p:spTree>
    <p:extLst>
      <p:ext uri="{BB962C8B-B14F-4D97-AF65-F5344CB8AC3E}">
        <p14:creationId xmlns:p14="http://schemas.microsoft.com/office/powerpoint/2010/main" val="3699083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201B-91E8-4D44-B65D-4EA37F48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8EE67-EACF-48F7-9A00-2790F06EFB0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Why raise money?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4" name="Picture 2" descr="http://image-store.slidesharecdn.com/db6bac00-1d27-483e-a884-c776b05ae0ec-original.jpeg">
            <a:extLst>
              <a:ext uri="{FF2B5EF4-FFF2-40B4-BE49-F238E27FC236}">
                <a16:creationId xmlns:a16="http://schemas.microsoft.com/office/drawing/2014/main" id="{CC6A56A7-30C5-4184-A28A-EB5187424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273989" cy="43513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B90D54-8AFF-4664-8ACB-51D65AF7A47D}"/>
              </a:ext>
            </a:extLst>
          </p:cNvPr>
          <p:cNvSpPr/>
          <p:nvPr/>
        </p:nvSpPr>
        <p:spPr>
          <a:xfrm>
            <a:off x="762000" y="1981200"/>
            <a:ext cx="3962400" cy="10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E1432B-57F1-4803-BCB3-D1C9B055BD59}"/>
              </a:ext>
            </a:extLst>
          </p:cNvPr>
          <p:cNvSpPr txBox="1"/>
          <p:nvPr/>
        </p:nvSpPr>
        <p:spPr>
          <a:xfrm>
            <a:off x="4377751" y="696501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Seed Funding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27B7ED2-8D31-464D-8350-E724C25EF579}"/>
              </a:ext>
            </a:extLst>
          </p:cNvPr>
          <p:cNvSpPr/>
          <p:nvPr/>
        </p:nvSpPr>
        <p:spPr>
          <a:xfrm>
            <a:off x="4418391" y="1371600"/>
            <a:ext cx="838200" cy="1032921"/>
          </a:xfrm>
          <a:prstGeom prst="downArrow">
            <a:avLst/>
          </a:prstGeom>
          <a:noFill/>
          <a:ln w="5715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C57FAA-86B0-4F47-8728-C9714FC3381F}"/>
              </a:ext>
            </a:extLst>
          </p:cNvPr>
          <p:cNvSpPr txBox="1"/>
          <p:nvPr/>
        </p:nvSpPr>
        <p:spPr>
          <a:xfrm>
            <a:off x="2260600" y="5681096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Series A  Growth Funding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32930F57-F125-401A-925D-DE85EAA8E5C1}"/>
              </a:ext>
            </a:extLst>
          </p:cNvPr>
          <p:cNvSpPr/>
          <p:nvPr/>
        </p:nvSpPr>
        <p:spPr>
          <a:xfrm>
            <a:off x="2225040" y="3513138"/>
            <a:ext cx="1066800" cy="2209800"/>
          </a:xfrm>
          <a:prstGeom prst="upArrow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96F198-98EF-4684-9DAA-38A61A8BF41D}"/>
              </a:ext>
            </a:extLst>
          </p:cNvPr>
          <p:cNvSpPr/>
          <p:nvPr/>
        </p:nvSpPr>
        <p:spPr>
          <a:xfrm>
            <a:off x="6477000" y="4267200"/>
            <a:ext cx="5334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81036B-E89E-49D0-AACE-704BFDF27546}"/>
              </a:ext>
            </a:extLst>
          </p:cNvPr>
          <p:cNvSpPr txBox="1"/>
          <p:nvPr/>
        </p:nvSpPr>
        <p:spPr>
          <a:xfrm>
            <a:off x="6477000" y="4268097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4100854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845D3-34E9-44CE-BF3C-BF3B579B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83162"/>
            <a:ext cx="7010399" cy="1143000"/>
          </a:xfrm>
        </p:spPr>
        <p:txBody>
          <a:bodyPr/>
          <a:lstStyle/>
          <a:p>
            <a:r>
              <a:rPr lang="en-US" dirty="0"/>
              <a:t>Investment Stages</a:t>
            </a:r>
            <a:br>
              <a:rPr lang="en-US" dirty="0"/>
            </a:br>
            <a:r>
              <a:rPr lang="en-US" dirty="0"/>
              <a:t>Rules of Thumb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311288-E3C2-4CD6-B782-151BE507C13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05056201"/>
              </p:ext>
            </p:extLst>
          </p:nvPr>
        </p:nvGraphicFramePr>
        <p:xfrm>
          <a:off x="1143000" y="731838"/>
          <a:ext cx="64008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345803828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53144116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147877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Investment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Founder Dilution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11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401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13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Series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28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Series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14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Series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94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Series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31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2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72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215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5562600"/>
            <a:ext cx="6512511" cy="1143000"/>
          </a:xfrm>
        </p:spPr>
        <p:txBody>
          <a:bodyPr/>
          <a:lstStyle/>
          <a:p>
            <a:r>
              <a:rPr lang="en-US" sz="3600" dirty="0"/>
              <a:t>Business Needs Capital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831080"/>
          </a:xfrm>
        </p:spPr>
        <p:txBody>
          <a:bodyPr>
            <a:normAutofit fontScale="92500"/>
          </a:bodyPr>
          <a:lstStyle/>
          <a:p>
            <a:r>
              <a:rPr lang="en-US" dirty="0"/>
              <a:t>How to Go Raise Some Capital! </a:t>
            </a:r>
          </a:p>
          <a:p>
            <a:pPr lvl="2"/>
            <a:r>
              <a:rPr lang="en-US" dirty="0"/>
              <a:t> Angels (Must have $1M in liquid assets by law)</a:t>
            </a:r>
          </a:p>
          <a:p>
            <a:pPr lvl="3"/>
            <a:r>
              <a:rPr lang="en-US" dirty="0"/>
              <a:t>Band of Angels (Many groups, lots of Virtual Meet Ups and competitions) Indian Angels, Chinese Angels</a:t>
            </a:r>
          </a:p>
          <a:p>
            <a:pPr lvl="3"/>
            <a:r>
              <a:rPr lang="en-US" dirty="0"/>
              <a:t>Rich Individual (Lots of them in Silicon Valley)</a:t>
            </a:r>
          </a:p>
          <a:p>
            <a:pPr lvl="2"/>
            <a:r>
              <a:rPr lang="en-US" dirty="0"/>
              <a:t>Venture (Early Stage)</a:t>
            </a:r>
          </a:p>
          <a:p>
            <a:pPr lvl="3"/>
            <a:r>
              <a:rPr lang="en-US" dirty="0"/>
              <a:t>Do your due diligence on what venture firms can fund you</a:t>
            </a:r>
          </a:p>
          <a:p>
            <a:pPr lvl="3"/>
            <a:r>
              <a:rPr lang="en-US" dirty="0"/>
              <a:t>They all will take a meeting to learn but if they don’t know the space you are wasting your time</a:t>
            </a:r>
          </a:p>
          <a:p>
            <a:pPr lvl="3"/>
            <a:r>
              <a:rPr lang="en-US" dirty="0"/>
              <a:t>You can’t divorce your VC</a:t>
            </a:r>
          </a:p>
          <a:p>
            <a:pPr lvl="2"/>
            <a:r>
              <a:rPr lang="en-US" dirty="0"/>
              <a:t>Non-Traditional – Hedge Funds, Venture Banks, Aggregators, etc.</a:t>
            </a:r>
          </a:p>
          <a:p>
            <a:pPr lvl="2"/>
            <a:r>
              <a:rPr lang="en-US" dirty="0"/>
              <a:t>Corporate</a:t>
            </a:r>
          </a:p>
          <a:p>
            <a:pPr lvl="3"/>
            <a:r>
              <a:rPr lang="en-US" dirty="0"/>
              <a:t>If you want to be acquired this is perfect, may not be a triple or home run but could be a solid single or double.</a:t>
            </a:r>
          </a:p>
          <a:p>
            <a:pPr marL="640080" lvl="2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44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89EA-2C01-4954-86FA-5D6AC1F2E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5334000"/>
            <a:ext cx="6512511" cy="1143000"/>
          </a:xfrm>
        </p:spPr>
        <p:txBody>
          <a:bodyPr/>
          <a:lstStyle/>
          <a:p>
            <a:r>
              <a:rPr lang="en-US" dirty="0"/>
              <a:t>VC Firms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1D7C6-BB27-4E27-9116-2927FCF10D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52628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There are about 1,000 VC’s in the US</a:t>
            </a:r>
          </a:p>
          <a:p>
            <a:r>
              <a:rPr lang="en-US" dirty="0"/>
              <a:t>They range from Boutique to Major Old Silicon Valley Players (Accel Ventures, Kleiner Perkins, etc.)</a:t>
            </a:r>
          </a:p>
          <a:p>
            <a:pPr lvl="1"/>
            <a:r>
              <a:rPr lang="en-US" dirty="0"/>
              <a:t>Boston and New York both have large VC firms</a:t>
            </a:r>
          </a:p>
          <a:p>
            <a:r>
              <a:rPr lang="en-US" dirty="0"/>
              <a:t>Most of the old VC firms funds are so large now they do very little early stage investing, Although Series A valuations are so high they are starting to get back in.</a:t>
            </a:r>
          </a:p>
          <a:p>
            <a:r>
              <a:rPr lang="en-US" dirty="0"/>
              <a:t>Angel and Small VC’s are doing most of the early stage work, now there are many financial companies trying to get into venture. Many non-traditional players.</a:t>
            </a:r>
          </a:p>
          <a:p>
            <a:r>
              <a:rPr lang="en-US" dirty="0"/>
              <a:t>Find the VC that is right for your company</a:t>
            </a:r>
          </a:p>
          <a:p>
            <a:pPr lvl="1"/>
            <a:r>
              <a:rPr lang="en-US" dirty="0"/>
              <a:t>Expertise in your product</a:t>
            </a:r>
          </a:p>
          <a:p>
            <a:pPr lvl="1"/>
            <a:r>
              <a:rPr lang="en-US" dirty="0"/>
              <a:t>Connections that help your company</a:t>
            </a:r>
          </a:p>
          <a:p>
            <a:pPr lvl="1"/>
            <a:r>
              <a:rPr lang="en-US" dirty="0"/>
              <a:t>Customer relations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29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7BC6-91AB-49B9-B548-194015F3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5029200"/>
            <a:ext cx="6512511" cy="1143000"/>
          </a:xfrm>
        </p:spPr>
        <p:txBody>
          <a:bodyPr/>
          <a:lstStyle/>
          <a:p>
            <a:r>
              <a:rPr lang="en-US" dirty="0"/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F2DEC-2160-4110-AD27-21A1B35EA2E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06908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Reach out for a first meeting,  There are many virtual events today going on.  </a:t>
            </a:r>
          </a:p>
          <a:p>
            <a:r>
              <a:rPr lang="en-US" dirty="0"/>
              <a:t>Try to get a referral from your network first</a:t>
            </a:r>
          </a:p>
          <a:p>
            <a:r>
              <a:rPr lang="en-US" dirty="0"/>
              <a:t>If you can’t get one reach out to a Partner at the Firm</a:t>
            </a:r>
          </a:p>
          <a:p>
            <a:r>
              <a:rPr lang="en-US" dirty="0"/>
              <a:t>Meeting 1 – Will probably be with Associate, and Maybe a VP</a:t>
            </a:r>
          </a:p>
          <a:p>
            <a:r>
              <a:rPr lang="en-US" dirty="0"/>
              <a:t>Meeting 2 (If they like you) – Will be with 1 or more Partners</a:t>
            </a:r>
          </a:p>
          <a:p>
            <a:r>
              <a:rPr lang="en-US" dirty="0"/>
              <a:t>Meeting 3 (If they really like you) – Will be with All the Partners </a:t>
            </a:r>
          </a:p>
          <a:p>
            <a:r>
              <a:rPr lang="en-US" dirty="0"/>
              <a:t>If that goes well you will go into Due Diligence round</a:t>
            </a:r>
          </a:p>
          <a:p>
            <a:r>
              <a:rPr lang="en-US" dirty="0"/>
              <a:t>If that goes well you will get a Term Sheet</a:t>
            </a:r>
          </a:p>
          <a:p>
            <a:pPr lvl="1"/>
            <a:r>
              <a:rPr lang="en-US" dirty="0"/>
              <a:t>This will spell out the terms and the valuation at which they will participate</a:t>
            </a:r>
          </a:p>
          <a:p>
            <a:pPr lvl="1"/>
            <a:r>
              <a:rPr lang="en-US" dirty="0"/>
              <a:t>The Lead VC will set these terms, you will get other VC to Follow and join the round as well</a:t>
            </a:r>
          </a:p>
          <a:p>
            <a:r>
              <a:rPr lang="en-US" dirty="0"/>
              <a:t>Start early,  this process can take as little as 2 months and as long as 8 months. First meeting to funding.  As I stated earlier. It is getting harder to close.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438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FF765-7104-4844-AB38-2FB61D001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5181600"/>
            <a:ext cx="6512511" cy="1143000"/>
          </a:xfrm>
        </p:spPr>
        <p:txBody>
          <a:bodyPr/>
          <a:lstStyle/>
          <a:p>
            <a:r>
              <a:rPr lang="en-US" dirty="0"/>
              <a:t>Terms to Watch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7BADD-AFFE-4357-AB65-5FC1CAB198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76428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Valuation </a:t>
            </a:r>
          </a:p>
          <a:p>
            <a:pPr lvl="1"/>
            <a:r>
              <a:rPr lang="en-US" dirty="0"/>
              <a:t>This goes hand in hand with how much capital you raise.</a:t>
            </a:r>
          </a:p>
          <a:p>
            <a:r>
              <a:rPr lang="en-US" dirty="0"/>
              <a:t>BOD participation</a:t>
            </a:r>
          </a:p>
          <a:p>
            <a:pPr lvl="1"/>
            <a:r>
              <a:rPr lang="en-US" dirty="0"/>
              <a:t>Every round will likely add 1 to 2 seats on the BOD</a:t>
            </a:r>
          </a:p>
          <a:p>
            <a:r>
              <a:rPr lang="en-US" dirty="0"/>
              <a:t>Added Benefits like Warrants</a:t>
            </a:r>
          </a:p>
          <a:p>
            <a:pPr lvl="1"/>
            <a:r>
              <a:rPr lang="en-US" dirty="0"/>
              <a:t>These are deal </a:t>
            </a:r>
            <a:r>
              <a:rPr lang="en-US" dirty="0" err="1"/>
              <a:t>sweetners</a:t>
            </a:r>
            <a:r>
              <a:rPr lang="en-US" dirty="0"/>
              <a:t>.  Compounded interest is another.</a:t>
            </a:r>
          </a:p>
          <a:p>
            <a:r>
              <a:rPr lang="en-US" dirty="0"/>
              <a:t>Voting Preferences</a:t>
            </a:r>
          </a:p>
          <a:p>
            <a:pPr lvl="1"/>
            <a:r>
              <a:rPr lang="en-US" dirty="0"/>
              <a:t>Large VC’s usually like veto vote authority</a:t>
            </a:r>
          </a:p>
          <a:p>
            <a:r>
              <a:rPr lang="en-US" dirty="0"/>
              <a:t>Milestone kickers</a:t>
            </a:r>
          </a:p>
          <a:p>
            <a:pPr lvl="1"/>
            <a:r>
              <a:rPr lang="en-US" dirty="0"/>
              <a:t>These can be positive or negative for the entrepreneur.  Be wary development always takes longer than expected.</a:t>
            </a:r>
          </a:p>
          <a:p>
            <a:r>
              <a:rPr lang="en-US" dirty="0"/>
              <a:t>Liquidation Preferences</a:t>
            </a:r>
          </a:p>
          <a:p>
            <a:pPr lvl="1"/>
            <a:r>
              <a:rPr lang="en-US" dirty="0"/>
              <a:t>Venture will always ask to sell before the entrepreneur.  There is usually some lock outs for Founders.</a:t>
            </a:r>
          </a:p>
          <a:p>
            <a:pPr marL="4572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6051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1940-C0B6-4224-8FDF-774CCEEE3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983480"/>
            <a:ext cx="6512511" cy="1143000"/>
          </a:xfrm>
        </p:spPr>
        <p:txBody>
          <a:bodyPr/>
          <a:lstStyle/>
          <a:p>
            <a:r>
              <a:rPr lang="en-US" dirty="0"/>
              <a:t>Financial Files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4DE1C-4053-4507-82DC-CA50C429AF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99288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Income Statement</a:t>
            </a:r>
          </a:p>
          <a:p>
            <a:pPr lvl="1"/>
            <a:r>
              <a:rPr lang="en-US" dirty="0"/>
              <a:t>Simply all your income (First years probably $0) vs your expenses</a:t>
            </a:r>
          </a:p>
          <a:p>
            <a:r>
              <a:rPr lang="en-US" dirty="0"/>
              <a:t>Balance Sheet</a:t>
            </a:r>
          </a:p>
          <a:p>
            <a:pPr lvl="1"/>
            <a:r>
              <a:rPr lang="en-US" dirty="0"/>
              <a:t>Your Assets vs your Liabilities, includes Shareholder equity and contributed capital</a:t>
            </a:r>
          </a:p>
          <a:p>
            <a:r>
              <a:rPr lang="en-US" dirty="0"/>
              <a:t>Statement of Cash Flows</a:t>
            </a:r>
          </a:p>
          <a:p>
            <a:pPr lvl="1"/>
            <a:r>
              <a:rPr lang="en-US" dirty="0"/>
              <a:t>Spreadsheet of your cash on hand and your cash expenditures.  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CASH IS KING </a:t>
            </a:r>
            <a:r>
              <a:rPr lang="en-US" dirty="0"/>
              <a:t>-  You have to know all its uses</a:t>
            </a:r>
          </a:p>
          <a:p>
            <a:r>
              <a:rPr lang="en-US" dirty="0"/>
              <a:t>Cap Table</a:t>
            </a:r>
          </a:p>
          <a:p>
            <a:pPr lvl="1"/>
            <a:r>
              <a:rPr lang="en-US" dirty="0"/>
              <a:t>Spreadsheet of all the owners of your companies shares</a:t>
            </a:r>
          </a:p>
          <a:p>
            <a:pPr lvl="1"/>
            <a:r>
              <a:rPr lang="en-US" dirty="0"/>
              <a:t>These include – Founding Stock, Incentive Stock Options and Employee Stock Option Pool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08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D623-7795-450E-ADEC-16E0D4CC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629536"/>
            <a:ext cx="6512511" cy="1143000"/>
          </a:xfrm>
        </p:spPr>
        <p:txBody>
          <a:bodyPr/>
          <a:lstStyle/>
          <a:p>
            <a:r>
              <a:rPr lang="en-US" dirty="0"/>
              <a:t>Cap Table Exercise</a:t>
            </a:r>
            <a:br>
              <a:rPr lang="en-US" dirty="0"/>
            </a:br>
            <a:r>
              <a:rPr lang="en-US" dirty="0"/>
              <a:t>Founding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4217B8-C6C4-4A64-8759-544EA76F74E4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1219200" y="1214120"/>
          <a:ext cx="6629400" cy="274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880">
                  <a:extLst>
                    <a:ext uri="{9D8B030D-6E8A-4147-A177-3AD203B41FA5}">
                      <a16:colId xmlns:a16="http://schemas.microsoft.com/office/drawing/2014/main" val="4242511865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142123017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505044473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1571199111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1721170278"/>
                    </a:ext>
                  </a:extLst>
                </a:gridCol>
              </a:tblGrid>
              <a:tr h="705261">
                <a:tc>
                  <a:txBody>
                    <a:bodyPr/>
                    <a:lstStyle/>
                    <a:p>
                      <a:r>
                        <a:rPr lang="en-US" dirty="0"/>
                        <a:t>Owners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Ownership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945327"/>
                  </a:ext>
                </a:extLst>
              </a:tr>
              <a:tr h="408604">
                <a:tc>
                  <a:txBody>
                    <a:bodyPr/>
                    <a:lstStyle/>
                    <a:p>
                      <a:r>
                        <a:rPr lang="en-US" dirty="0"/>
                        <a:t>Founder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933219"/>
                  </a:ext>
                </a:extLst>
              </a:tr>
              <a:tr h="408604">
                <a:tc>
                  <a:txBody>
                    <a:bodyPr/>
                    <a:lstStyle/>
                    <a:p>
                      <a:r>
                        <a:rPr lang="en-US" dirty="0"/>
                        <a:t>Founder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823273"/>
                  </a:ext>
                </a:extLst>
              </a:tr>
              <a:tr h="408604">
                <a:tc>
                  <a:txBody>
                    <a:bodyPr/>
                    <a:lstStyle/>
                    <a:p>
                      <a:r>
                        <a:rPr lang="en-US" dirty="0"/>
                        <a:t>Employees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871582"/>
                  </a:ext>
                </a:extLst>
              </a:tr>
              <a:tr h="408604">
                <a:tc>
                  <a:txBody>
                    <a:bodyPr/>
                    <a:lstStyle/>
                    <a:p>
                      <a:r>
                        <a:rPr lang="en-US" dirty="0"/>
                        <a:t>SEED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75387"/>
                  </a:ext>
                </a:extLst>
              </a:tr>
              <a:tr h="408604">
                <a:tc>
                  <a:txBody>
                    <a:bodyPr/>
                    <a:lstStyle/>
                    <a:p>
                      <a:r>
                        <a:rPr lang="en-US" dirty="0"/>
                        <a:t>VC Series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0601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9A5107-F3A6-45E7-BCA8-ADD9C1B28EFA}"/>
              </a:ext>
            </a:extLst>
          </p:cNvPr>
          <p:cNvSpPr txBox="1"/>
          <p:nvPr/>
        </p:nvSpPr>
        <p:spPr>
          <a:xfrm>
            <a:off x="1219200" y="572255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is a real company in NFT Space – Non-Fungible Token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31560-CD4C-4B73-A1C8-CB0CBFDC461F}"/>
              </a:ext>
            </a:extLst>
          </p:cNvPr>
          <p:cNvSpPr txBox="1"/>
          <p:nvPr/>
        </p:nvSpPr>
        <p:spPr>
          <a:xfrm>
            <a:off x="1031289" y="5274548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Founded - 2018</a:t>
            </a:r>
          </a:p>
        </p:txBody>
      </p:sp>
    </p:spTree>
    <p:extLst>
      <p:ext uri="{BB962C8B-B14F-4D97-AF65-F5344CB8AC3E}">
        <p14:creationId xmlns:p14="http://schemas.microsoft.com/office/powerpoint/2010/main" val="299516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D623-7795-450E-ADEC-16E0D4CC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Table Exercise</a:t>
            </a:r>
            <a:br>
              <a:rPr lang="en-US" dirty="0"/>
            </a:br>
            <a:r>
              <a:rPr lang="en-US" dirty="0"/>
              <a:t>Employees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4217B8-C6C4-4A64-8759-544EA76F74E4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990600" y="914400"/>
          <a:ext cx="6629400" cy="3388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880">
                  <a:extLst>
                    <a:ext uri="{9D8B030D-6E8A-4147-A177-3AD203B41FA5}">
                      <a16:colId xmlns:a16="http://schemas.microsoft.com/office/drawing/2014/main" val="4242511865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142123017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505044473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1571199111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1721170278"/>
                    </a:ext>
                  </a:extLst>
                </a:gridCol>
              </a:tblGrid>
              <a:tr h="705261">
                <a:tc>
                  <a:txBody>
                    <a:bodyPr/>
                    <a:lstStyle/>
                    <a:p>
                      <a:r>
                        <a:rPr lang="en-US" dirty="0"/>
                        <a:t>Owners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Ownership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945327"/>
                  </a:ext>
                </a:extLst>
              </a:tr>
              <a:tr h="408604">
                <a:tc>
                  <a:txBody>
                    <a:bodyPr/>
                    <a:lstStyle/>
                    <a:p>
                      <a:r>
                        <a:rPr lang="en-US" dirty="0"/>
                        <a:t>Founder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933219"/>
                  </a:ext>
                </a:extLst>
              </a:tr>
              <a:tr h="408604">
                <a:tc>
                  <a:txBody>
                    <a:bodyPr/>
                    <a:lstStyle/>
                    <a:p>
                      <a:r>
                        <a:rPr lang="en-US" dirty="0"/>
                        <a:t>Founder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823273"/>
                  </a:ext>
                </a:extLst>
              </a:tr>
              <a:tr h="408604">
                <a:tc>
                  <a:txBody>
                    <a:bodyPr/>
                    <a:lstStyle/>
                    <a:p>
                      <a:r>
                        <a:rPr lang="en-US" dirty="0"/>
                        <a:t>Employees (10%)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871582"/>
                  </a:ext>
                </a:extLst>
              </a:tr>
              <a:tr h="408604">
                <a:tc>
                  <a:txBody>
                    <a:bodyPr/>
                    <a:lstStyle/>
                    <a:p>
                      <a:r>
                        <a:rPr lang="en-US" dirty="0"/>
                        <a:t>Seed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75387"/>
                  </a:ext>
                </a:extLst>
              </a:tr>
              <a:tr h="408604">
                <a:tc>
                  <a:txBody>
                    <a:bodyPr/>
                    <a:lstStyle/>
                    <a:p>
                      <a:r>
                        <a:rPr lang="en-US" dirty="0"/>
                        <a:t>VC Series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060180"/>
                  </a:ext>
                </a:extLst>
              </a:tr>
              <a:tr h="4086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239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03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FF42-C6D4-46A4-9C9F-104DC132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983482"/>
            <a:ext cx="6512511" cy="1143000"/>
          </a:xfrm>
        </p:spPr>
        <p:txBody>
          <a:bodyPr/>
          <a:lstStyle/>
          <a:p>
            <a:r>
              <a:rPr lang="en-US" dirty="0"/>
              <a:t>Covered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14F78-7A73-4CE7-8FD7-11D1E09315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2999" y="731518"/>
            <a:ext cx="3346704" cy="4907281"/>
          </a:xfrm>
        </p:spPr>
        <p:txBody>
          <a:bodyPr>
            <a:normAutofit/>
          </a:bodyPr>
          <a:lstStyle/>
          <a:p>
            <a:r>
              <a:rPr lang="en-US" dirty="0"/>
              <a:t>Overview of VC funds in the U.S. and Silicon Valley</a:t>
            </a:r>
          </a:p>
          <a:p>
            <a:r>
              <a:rPr lang="en-US" dirty="0"/>
              <a:t>Why does a startup try to get VC funds</a:t>
            </a:r>
          </a:p>
          <a:p>
            <a:r>
              <a:rPr lang="en-US" dirty="0"/>
              <a:t>Stages in VC investing</a:t>
            </a:r>
          </a:p>
          <a:p>
            <a:r>
              <a:rPr lang="en-US" dirty="0"/>
              <a:t>What steps you take to get VC capital</a:t>
            </a:r>
          </a:p>
          <a:p>
            <a:r>
              <a:rPr lang="en-US" dirty="0"/>
              <a:t>How to write a financial section of a Business Plan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64F5B9-FB88-4755-AF84-D7019AC4FAB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4645025" y="1143000"/>
            <a:ext cx="3346450" cy="297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78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D623-7795-450E-ADEC-16E0D4CC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5072380"/>
            <a:ext cx="6512511" cy="1143000"/>
          </a:xfrm>
        </p:spPr>
        <p:txBody>
          <a:bodyPr/>
          <a:lstStyle/>
          <a:p>
            <a:r>
              <a:rPr lang="en-US" sz="3600" dirty="0"/>
              <a:t>Cap Table Exercise</a:t>
            </a:r>
            <a:br>
              <a:rPr lang="en-US" sz="3600" dirty="0"/>
            </a:br>
            <a:r>
              <a:rPr lang="en-US" sz="3600" dirty="0"/>
              <a:t>Seed Round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4217B8-C6C4-4A64-8759-544EA76F74E4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1219200" y="1214120"/>
          <a:ext cx="6629400" cy="274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880">
                  <a:extLst>
                    <a:ext uri="{9D8B030D-6E8A-4147-A177-3AD203B41FA5}">
                      <a16:colId xmlns:a16="http://schemas.microsoft.com/office/drawing/2014/main" val="4242511865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142123017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505044473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1571199111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1721170278"/>
                    </a:ext>
                  </a:extLst>
                </a:gridCol>
              </a:tblGrid>
              <a:tr h="705261">
                <a:tc>
                  <a:txBody>
                    <a:bodyPr/>
                    <a:lstStyle/>
                    <a:p>
                      <a:r>
                        <a:rPr lang="en-US" dirty="0"/>
                        <a:t>Owners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Ownership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945327"/>
                  </a:ext>
                </a:extLst>
              </a:tr>
              <a:tr h="408604">
                <a:tc>
                  <a:txBody>
                    <a:bodyPr/>
                    <a:lstStyle/>
                    <a:p>
                      <a:r>
                        <a:rPr lang="en-US" dirty="0"/>
                        <a:t>Founder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$8.3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933219"/>
                  </a:ext>
                </a:extLst>
              </a:tr>
              <a:tr h="408604">
                <a:tc>
                  <a:txBody>
                    <a:bodyPr/>
                    <a:lstStyle/>
                    <a:p>
                      <a:r>
                        <a:rPr lang="en-US" dirty="0"/>
                        <a:t>Founder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$8.3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823273"/>
                  </a:ext>
                </a:extLst>
              </a:tr>
              <a:tr h="408604">
                <a:tc>
                  <a:txBody>
                    <a:bodyPr/>
                    <a:lstStyle/>
                    <a:p>
                      <a:r>
                        <a:rPr lang="en-US" dirty="0"/>
                        <a:t>Employees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$182K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871582"/>
                  </a:ext>
                </a:extLst>
              </a:tr>
              <a:tr h="408604">
                <a:tc>
                  <a:txBody>
                    <a:bodyPr/>
                    <a:lstStyle/>
                    <a:p>
                      <a:r>
                        <a:rPr lang="en-US" dirty="0"/>
                        <a:t>Seed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$8,333.33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75387"/>
                  </a:ext>
                </a:extLst>
              </a:tr>
              <a:tr h="408604">
                <a:tc>
                  <a:txBody>
                    <a:bodyPr/>
                    <a:lstStyle/>
                    <a:p>
                      <a:r>
                        <a:rPr lang="en-US" dirty="0"/>
                        <a:t>VC Series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06018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9D87DAC-EE4A-47EA-A4A1-09A72303E82F}"/>
              </a:ext>
            </a:extLst>
          </p:cNvPr>
          <p:cNvSpPr txBox="1"/>
          <p:nvPr/>
        </p:nvSpPr>
        <p:spPr>
          <a:xfrm>
            <a:off x="990600" y="419422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$10 million dollar valuation and they want to invest $1 M in early 2018</a:t>
            </a:r>
          </a:p>
        </p:txBody>
      </p:sp>
    </p:spTree>
    <p:extLst>
      <p:ext uri="{BB962C8B-B14F-4D97-AF65-F5344CB8AC3E}">
        <p14:creationId xmlns:p14="http://schemas.microsoft.com/office/powerpoint/2010/main" val="184582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D623-7795-450E-ADEC-16E0D4CC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876798"/>
            <a:ext cx="6512511" cy="1143000"/>
          </a:xfrm>
        </p:spPr>
        <p:txBody>
          <a:bodyPr/>
          <a:lstStyle/>
          <a:p>
            <a:r>
              <a:rPr lang="en-US" sz="3600" dirty="0"/>
              <a:t>Cap Table Exercise</a:t>
            </a:r>
            <a:br>
              <a:rPr lang="en-US" sz="3600" dirty="0"/>
            </a:br>
            <a:r>
              <a:rPr lang="en-US" sz="3600" dirty="0"/>
              <a:t>Series A - VC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4217B8-C6C4-4A64-8759-544EA76F74E4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1219200" y="1214120"/>
          <a:ext cx="6629400" cy="274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880">
                  <a:extLst>
                    <a:ext uri="{9D8B030D-6E8A-4147-A177-3AD203B41FA5}">
                      <a16:colId xmlns:a16="http://schemas.microsoft.com/office/drawing/2014/main" val="4242511865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142123017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505044473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1571199111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1721170278"/>
                    </a:ext>
                  </a:extLst>
                </a:gridCol>
              </a:tblGrid>
              <a:tr h="705261">
                <a:tc>
                  <a:txBody>
                    <a:bodyPr/>
                    <a:lstStyle/>
                    <a:p>
                      <a:r>
                        <a:rPr lang="en-US" dirty="0"/>
                        <a:t>Owners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Ownership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945327"/>
                  </a:ext>
                </a:extLst>
              </a:tr>
              <a:tr h="408604">
                <a:tc>
                  <a:txBody>
                    <a:bodyPr/>
                    <a:lstStyle/>
                    <a:p>
                      <a:r>
                        <a:rPr lang="en-US" dirty="0"/>
                        <a:t>Founder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$21.54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933219"/>
                  </a:ext>
                </a:extLst>
              </a:tr>
              <a:tr h="408604">
                <a:tc>
                  <a:txBody>
                    <a:bodyPr/>
                    <a:lstStyle/>
                    <a:p>
                      <a:r>
                        <a:rPr lang="en-US" dirty="0"/>
                        <a:t>Founder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$21.55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823273"/>
                  </a:ext>
                </a:extLst>
              </a:tr>
              <a:tr h="408604">
                <a:tc>
                  <a:txBody>
                    <a:bodyPr/>
                    <a:lstStyle/>
                    <a:p>
                      <a:r>
                        <a:rPr lang="en-US" dirty="0"/>
                        <a:t>Employees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$ 4.3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871582"/>
                  </a:ext>
                </a:extLst>
              </a:tr>
              <a:tr h="408604">
                <a:tc>
                  <a:txBody>
                    <a:bodyPr/>
                    <a:lstStyle/>
                    <a:p>
                      <a:r>
                        <a:rPr lang="en-US" dirty="0"/>
                        <a:t>Seed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$8,333.33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$ 2.58M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75387"/>
                  </a:ext>
                </a:extLst>
              </a:tr>
              <a:tr h="408604">
                <a:tc>
                  <a:txBody>
                    <a:bodyPr/>
                    <a:lstStyle/>
                    <a:p>
                      <a:r>
                        <a:rPr lang="en-US" dirty="0"/>
                        <a:t>VC Series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$21,551.72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$45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06018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9D87DAC-EE4A-47EA-A4A1-09A72303E82F}"/>
              </a:ext>
            </a:extLst>
          </p:cNvPr>
          <p:cNvSpPr txBox="1"/>
          <p:nvPr/>
        </p:nvSpPr>
        <p:spPr>
          <a:xfrm>
            <a:off x="1219200" y="44958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$50 million dollar valuation and they want to invest $45 million in 2019</a:t>
            </a:r>
          </a:p>
        </p:txBody>
      </p:sp>
    </p:spTree>
    <p:extLst>
      <p:ext uri="{BB962C8B-B14F-4D97-AF65-F5344CB8AC3E}">
        <p14:creationId xmlns:p14="http://schemas.microsoft.com/office/powerpoint/2010/main" val="3046106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D623-7795-450E-ADEC-16E0D4CC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5246856"/>
            <a:ext cx="6512511" cy="1143000"/>
          </a:xfrm>
        </p:spPr>
        <p:txBody>
          <a:bodyPr/>
          <a:lstStyle/>
          <a:p>
            <a:r>
              <a:rPr lang="en-US" sz="3600" dirty="0"/>
              <a:t>Cap Table Exercise</a:t>
            </a:r>
            <a:br>
              <a:rPr lang="en-US" sz="3600" dirty="0"/>
            </a:br>
            <a:r>
              <a:rPr lang="en-US" sz="3600" dirty="0"/>
              <a:t>Series B - VC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4217B8-C6C4-4A64-8759-544EA76F74E4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1219200" y="1214120"/>
          <a:ext cx="6629400" cy="3156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880">
                  <a:extLst>
                    <a:ext uri="{9D8B030D-6E8A-4147-A177-3AD203B41FA5}">
                      <a16:colId xmlns:a16="http://schemas.microsoft.com/office/drawing/2014/main" val="4242511865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142123017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505044473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1571199111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1721170278"/>
                    </a:ext>
                  </a:extLst>
                </a:gridCol>
              </a:tblGrid>
              <a:tr h="705261">
                <a:tc>
                  <a:txBody>
                    <a:bodyPr/>
                    <a:lstStyle/>
                    <a:p>
                      <a:r>
                        <a:rPr lang="en-US" dirty="0"/>
                        <a:t>Owners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Ownership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945327"/>
                  </a:ext>
                </a:extLst>
              </a:tr>
              <a:tr h="408604">
                <a:tc>
                  <a:txBody>
                    <a:bodyPr/>
                    <a:lstStyle/>
                    <a:p>
                      <a:r>
                        <a:rPr lang="en-US" dirty="0"/>
                        <a:t>Founder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$34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933219"/>
                  </a:ext>
                </a:extLst>
              </a:tr>
              <a:tr h="408604">
                <a:tc>
                  <a:txBody>
                    <a:bodyPr/>
                    <a:lstStyle/>
                    <a:p>
                      <a:r>
                        <a:rPr lang="en-US" dirty="0"/>
                        <a:t>Founder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$34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823273"/>
                  </a:ext>
                </a:extLst>
              </a:tr>
              <a:tr h="408604">
                <a:tc>
                  <a:txBody>
                    <a:bodyPr/>
                    <a:lstStyle/>
                    <a:p>
                      <a:r>
                        <a:rPr lang="en-US" dirty="0"/>
                        <a:t>Employees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$ 6.8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871582"/>
                  </a:ext>
                </a:extLst>
              </a:tr>
              <a:tr h="408604">
                <a:tc>
                  <a:txBody>
                    <a:bodyPr/>
                    <a:lstStyle/>
                    <a:p>
                      <a:r>
                        <a:rPr lang="en-US" dirty="0"/>
                        <a:t>Seed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$8,333.33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$4.3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75387"/>
                  </a:ext>
                </a:extLst>
              </a:tr>
              <a:tr h="408604">
                <a:tc>
                  <a:txBody>
                    <a:bodyPr/>
                    <a:lstStyle/>
                    <a:p>
                      <a:r>
                        <a:rPr lang="en-US" dirty="0"/>
                        <a:t>VC Series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$21,551.72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$71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060180"/>
                  </a:ext>
                </a:extLst>
              </a:tr>
              <a:tr h="408604">
                <a:tc>
                  <a:txBody>
                    <a:bodyPr/>
                    <a:lstStyle/>
                    <a:p>
                      <a:r>
                        <a:rPr lang="en-US" dirty="0"/>
                        <a:t>Series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$34,029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$65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893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9D87DAC-EE4A-47EA-A4A1-09A72303E82F}"/>
              </a:ext>
            </a:extLst>
          </p:cNvPr>
          <p:cNvSpPr txBox="1"/>
          <p:nvPr/>
        </p:nvSpPr>
        <p:spPr>
          <a:xfrm>
            <a:off x="990600" y="46482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$150 million dollar valuation and they want to invest $65 million in July 2021</a:t>
            </a:r>
          </a:p>
        </p:txBody>
      </p:sp>
    </p:spTree>
    <p:extLst>
      <p:ext uri="{BB962C8B-B14F-4D97-AF65-F5344CB8AC3E}">
        <p14:creationId xmlns:p14="http://schemas.microsoft.com/office/powerpoint/2010/main" val="3604915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D623-7795-450E-ADEC-16E0D4CC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5334000"/>
            <a:ext cx="6512511" cy="1143000"/>
          </a:xfrm>
        </p:spPr>
        <p:txBody>
          <a:bodyPr/>
          <a:lstStyle/>
          <a:p>
            <a:r>
              <a:rPr lang="en-US" sz="3600" dirty="0"/>
              <a:t>Cap Table Exercise</a:t>
            </a:r>
            <a:br>
              <a:rPr lang="en-US" sz="3600" dirty="0"/>
            </a:br>
            <a:r>
              <a:rPr lang="en-US" sz="3600" dirty="0"/>
              <a:t>Series C - VC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4217B8-C6C4-4A64-8759-544EA76F74E4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1219200" y="1214120"/>
          <a:ext cx="6629400" cy="3565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880">
                  <a:extLst>
                    <a:ext uri="{9D8B030D-6E8A-4147-A177-3AD203B41FA5}">
                      <a16:colId xmlns:a16="http://schemas.microsoft.com/office/drawing/2014/main" val="4242511865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142123017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505044473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1571199111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1721170278"/>
                    </a:ext>
                  </a:extLst>
                </a:gridCol>
              </a:tblGrid>
              <a:tr h="705261">
                <a:tc>
                  <a:txBody>
                    <a:bodyPr/>
                    <a:lstStyle/>
                    <a:p>
                      <a:r>
                        <a:rPr lang="en-US" dirty="0"/>
                        <a:t>Owners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Ownership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945327"/>
                  </a:ext>
                </a:extLst>
              </a:tr>
              <a:tr h="408604">
                <a:tc>
                  <a:txBody>
                    <a:bodyPr/>
                    <a:lstStyle/>
                    <a:p>
                      <a:r>
                        <a:rPr lang="en-US" dirty="0"/>
                        <a:t>Founder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$186.7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933219"/>
                  </a:ext>
                </a:extLst>
              </a:tr>
              <a:tr h="408604">
                <a:tc>
                  <a:txBody>
                    <a:bodyPr/>
                    <a:lstStyle/>
                    <a:p>
                      <a:r>
                        <a:rPr lang="en-US" dirty="0"/>
                        <a:t>Founder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$186,7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823273"/>
                  </a:ext>
                </a:extLst>
              </a:tr>
              <a:tr h="408604">
                <a:tc>
                  <a:txBody>
                    <a:bodyPr/>
                    <a:lstStyle/>
                    <a:p>
                      <a:r>
                        <a:rPr lang="en-US" dirty="0"/>
                        <a:t>Employees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$ 37.2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871582"/>
                  </a:ext>
                </a:extLst>
              </a:tr>
              <a:tr h="408604">
                <a:tc>
                  <a:txBody>
                    <a:bodyPr/>
                    <a:lstStyle/>
                    <a:p>
                      <a:r>
                        <a:rPr lang="en-US" dirty="0"/>
                        <a:t>Seed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$8,333.33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$22.4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75387"/>
                  </a:ext>
                </a:extLst>
              </a:tr>
              <a:tr h="408604">
                <a:tc>
                  <a:txBody>
                    <a:bodyPr/>
                    <a:lstStyle/>
                    <a:p>
                      <a:r>
                        <a:rPr lang="en-US" dirty="0"/>
                        <a:t>VC Series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$21,551.72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$389.9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060180"/>
                  </a:ext>
                </a:extLst>
              </a:tr>
              <a:tr h="408604">
                <a:tc>
                  <a:txBody>
                    <a:bodyPr/>
                    <a:lstStyle/>
                    <a:p>
                      <a:r>
                        <a:rPr lang="en-US" dirty="0"/>
                        <a:t>Series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$34,029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$356.7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89354"/>
                  </a:ext>
                </a:extLst>
              </a:tr>
              <a:tr h="408604">
                <a:tc>
                  <a:txBody>
                    <a:bodyPr/>
                    <a:lstStyle/>
                    <a:p>
                      <a:r>
                        <a:rPr lang="en-US" dirty="0"/>
                        <a:t>Series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$186,767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$150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5335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9D87DAC-EE4A-47EA-A4A1-09A72303E82F}"/>
              </a:ext>
            </a:extLst>
          </p:cNvPr>
          <p:cNvSpPr txBox="1"/>
          <p:nvPr/>
        </p:nvSpPr>
        <p:spPr>
          <a:xfrm>
            <a:off x="574089" y="4779610"/>
            <a:ext cx="5750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$1.18 Billion dollar valuation and they want to invest $150 million in November 2021. (Just 5 months)</a:t>
            </a:r>
          </a:p>
        </p:txBody>
      </p:sp>
    </p:spTree>
    <p:extLst>
      <p:ext uri="{BB962C8B-B14F-4D97-AF65-F5344CB8AC3E}">
        <p14:creationId xmlns:p14="http://schemas.microsoft.com/office/powerpoint/2010/main" val="1377212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B89728-0FBE-4B7C-9259-3B1594D79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181600"/>
            <a:ext cx="7162800" cy="1143000"/>
          </a:xfrm>
        </p:spPr>
        <p:txBody>
          <a:bodyPr/>
          <a:lstStyle/>
          <a:p>
            <a:r>
              <a:rPr lang="en-US" dirty="0"/>
              <a:t>Dream Big and Change the World</a:t>
            </a:r>
          </a:p>
        </p:txBody>
      </p:sp>
      <p:pic>
        <p:nvPicPr>
          <p:cNvPr id="4098" name="Picture 2" descr="Image result for change the world images">
            <a:extLst>
              <a:ext uri="{FF2B5EF4-FFF2-40B4-BE49-F238E27FC236}">
                <a16:creationId xmlns:a16="http://schemas.microsoft.com/office/drawing/2014/main" id="{654EE48C-CD71-4936-81FA-C76BB48DB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418" y="1371600"/>
            <a:ext cx="589453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01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5455920"/>
            <a:ext cx="6512511" cy="1173480"/>
          </a:xfrm>
        </p:spPr>
        <p:txBody>
          <a:bodyPr/>
          <a:lstStyle/>
          <a:p>
            <a:r>
              <a:rPr lang="en-US" sz="3600" dirty="0"/>
              <a:t>Qualifications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7818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/>
              <a:t>Experience </a:t>
            </a:r>
          </a:p>
          <a:p>
            <a:pPr lvl="1"/>
            <a:r>
              <a:rPr lang="en-US" sz="1900" b="1" dirty="0"/>
              <a:t>Raised over $40 million dollars over my career</a:t>
            </a:r>
            <a:r>
              <a:rPr lang="en-US" sz="1900" dirty="0"/>
              <a:t>	</a:t>
            </a:r>
          </a:p>
          <a:p>
            <a:pPr lvl="2"/>
            <a:r>
              <a:rPr lang="en-US" sz="1900" b="1" dirty="0"/>
              <a:t>Mitsubishi</a:t>
            </a:r>
            <a:r>
              <a:rPr lang="en-US" sz="1900" dirty="0"/>
              <a:t> Electric – Real Time Visualization (RTVIZ) – Corporate Funding – Pioneered real time volumetric rendering and visualization</a:t>
            </a:r>
          </a:p>
          <a:p>
            <a:pPr lvl="2"/>
            <a:r>
              <a:rPr lang="en-US" sz="1900" b="1" dirty="0" err="1"/>
              <a:t>InnoPath</a:t>
            </a:r>
            <a:r>
              <a:rPr lang="en-US" sz="1900" dirty="0"/>
              <a:t> -  Angel and Traditional Venture – Pioneered Mobile Device Management</a:t>
            </a:r>
          </a:p>
          <a:p>
            <a:pPr lvl="2"/>
            <a:r>
              <a:rPr lang="en-US" sz="1900" b="1" dirty="0"/>
              <a:t> </a:t>
            </a:r>
            <a:r>
              <a:rPr lang="en-US" sz="1900" b="1" dirty="0" err="1"/>
              <a:t>ephone</a:t>
            </a:r>
            <a:r>
              <a:rPr lang="en-US" sz="1900" b="1" dirty="0"/>
              <a:t> </a:t>
            </a:r>
            <a:r>
              <a:rPr lang="en-US" sz="1900" dirty="0"/>
              <a:t>– Angel – Pioneered text data services and mobile search</a:t>
            </a:r>
          </a:p>
          <a:p>
            <a:pPr lvl="2"/>
            <a:r>
              <a:rPr lang="en-US" sz="1900" b="1" dirty="0" err="1"/>
              <a:t>WirelessWerx</a:t>
            </a:r>
            <a:r>
              <a:rPr lang="en-US" sz="1900" dirty="0"/>
              <a:t> – Angel and Traditional Venture – Pioneered mobile indoor location and services</a:t>
            </a:r>
          </a:p>
          <a:p>
            <a:pPr lvl="2"/>
            <a:r>
              <a:rPr lang="en-US" sz="1900" b="1" dirty="0" err="1"/>
              <a:t>FeverCoach</a:t>
            </a:r>
            <a:r>
              <a:rPr lang="en-US" sz="1900" b="1" dirty="0"/>
              <a:t> Inc </a:t>
            </a:r>
            <a:r>
              <a:rPr lang="en-US" sz="1900" dirty="0"/>
              <a:t>– Angel – Pioneer in mobile App FLU and </a:t>
            </a:r>
            <a:r>
              <a:rPr lang="en-US" sz="1900" dirty="0" err="1"/>
              <a:t>Covid</a:t>
            </a:r>
            <a:r>
              <a:rPr lang="en-US" sz="1900" dirty="0"/>
              <a:t> diagnosis</a:t>
            </a:r>
          </a:p>
          <a:p>
            <a:pPr lvl="2"/>
            <a:r>
              <a:rPr lang="en-US" sz="1900" dirty="0"/>
              <a:t>I have pitched 100’s of VC’s from Silicon Valley, Tokyo, Paris and London</a:t>
            </a:r>
          </a:p>
          <a:p>
            <a:pPr marL="914400" lvl="3" indent="0">
              <a:buNone/>
            </a:pPr>
            <a:endParaRPr lang="en-US" sz="1900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7830A-1A48-4A58-A851-18C882BC0CE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3000" y="1524000"/>
            <a:ext cx="6400800" cy="3474720"/>
          </a:xfrm>
        </p:spPr>
        <p:txBody>
          <a:bodyPr/>
          <a:lstStyle/>
          <a:p>
            <a:r>
              <a:rPr lang="en-US" b="1" dirty="0"/>
              <a:t>Venture capital</a:t>
            </a:r>
            <a:r>
              <a:rPr lang="en-US" dirty="0"/>
              <a:t> (</a:t>
            </a:r>
            <a:r>
              <a:rPr lang="en-US" b="1" dirty="0"/>
              <a:t>VC</a:t>
            </a:r>
            <a:r>
              <a:rPr lang="en-US" dirty="0"/>
              <a:t>) is a type of private equity a form of financing that is provided by firms or funds to </a:t>
            </a:r>
            <a:r>
              <a:rPr lang="en-US" b="1" dirty="0"/>
              <a:t>small, early-stage, emerging firms </a:t>
            </a:r>
            <a:r>
              <a:rPr lang="en-US" dirty="0"/>
              <a:t>that are deemed to have </a:t>
            </a:r>
            <a:r>
              <a:rPr lang="en-US" b="1" dirty="0"/>
              <a:t>high growth potential</a:t>
            </a:r>
            <a:r>
              <a:rPr lang="en-US" dirty="0"/>
              <a:t>, or which have demonstrated high growth</a:t>
            </a:r>
          </a:p>
          <a:p>
            <a:pPr marL="45720" indent="0">
              <a:buNone/>
            </a:pPr>
            <a:r>
              <a:rPr lang="en-US" dirty="0"/>
              <a:t> </a:t>
            </a:r>
          </a:p>
          <a:p>
            <a:pPr marL="45720" indent="0">
              <a:buNone/>
            </a:pPr>
            <a:r>
              <a:rPr lang="en-US" dirty="0"/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234852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C8EC-A5FE-4531-A323-323E17347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724400"/>
            <a:ext cx="6858000" cy="1143000"/>
          </a:xfrm>
        </p:spPr>
        <p:txBody>
          <a:bodyPr/>
          <a:lstStyle/>
          <a:p>
            <a:r>
              <a:rPr lang="en-US" dirty="0"/>
              <a:t>Venture Capital Resets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A0DF6-358A-491A-94FB-1693475CD6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629400" cy="37642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Museo sans"/>
              </a:rPr>
              <a:t>-34% Quarter over Quarter drop in all Funding to $74B</a:t>
            </a:r>
            <a:endParaRPr lang="en-US" b="0" i="0" dirty="0">
              <a:solidFill>
                <a:srgbClr val="000000"/>
              </a:solidFill>
              <a:effectLst/>
              <a:latin typeface="Museo sans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Deal activity hit </a:t>
            </a:r>
            <a:r>
              <a:rPr lang="en-US" b="1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7,936 deals total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, marking a 9.5% quarterly drop and a 7-quarter low.</a:t>
            </a:r>
            <a:endParaRPr lang="en-US" b="0" i="0" dirty="0">
              <a:solidFill>
                <a:srgbClr val="37465A"/>
              </a:solidFill>
              <a:effectLst/>
              <a:latin typeface="Roboto" panose="020B0604020202020204" pitchFamily="2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Q3’22 saw </a:t>
            </a: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only 25 new unicorns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(private companies valued at $1B+)—the lowest unicorn birth count since Q1’20.</a:t>
            </a:r>
            <a:endParaRPr lang="en-US" b="0" i="0" dirty="0">
              <a:solidFill>
                <a:srgbClr val="37465A"/>
              </a:solidFill>
              <a:effectLst/>
              <a:latin typeface="Roboto" panose="02000000000000000000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PTSerif"/>
              </a:rPr>
              <a:t>US stock markets are down 40% for the year and zero options for IPO and exits</a:t>
            </a:r>
          </a:p>
          <a:p>
            <a:endParaRPr lang="en-US" b="0" i="0" dirty="0">
              <a:solidFill>
                <a:schemeClr val="tx1"/>
              </a:solidFill>
              <a:effectLst/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232015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F10C5-8E84-4C05-B1B8-BF40D2A98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5616373"/>
            <a:ext cx="6512511" cy="1143000"/>
          </a:xfrm>
        </p:spPr>
        <p:txBody>
          <a:bodyPr/>
          <a:lstStyle/>
          <a:p>
            <a:r>
              <a:rPr lang="en-US" dirty="0"/>
              <a:t>2022 Numbers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1EBA14-20D0-B8D3-2A7C-A1E5730A9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219200"/>
            <a:ext cx="7315834" cy="3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50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C1F29-FF3B-4E6B-AA64-2C05C76D4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523066"/>
            <a:ext cx="7848600" cy="1143000"/>
          </a:xfrm>
        </p:spPr>
        <p:txBody>
          <a:bodyPr/>
          <a:lstStyle/>
          <a:p>
            <a:r>
              <a:rPr lang="en-US" dirty="0"/>
              <a:t>All Stages of Funding Drop </a:t>
            </a:r>
          </a:p>
        </p:txBody>
      </p:sp>
      <p:pic>
        <p:nvPicPr>
          <p:cNvPr id="2050" name="Picture 2" descr="The VC Reset: May 2022 Funding Falls Again, But Not At Every Stage">
            <a:extLst>
              <a:ext uri="{FF2B5EF4-FFF2-40B4-BE49-F238E27FC236}">
                <a16:creationId xmlns:a16="http://schemas.microsoft.com/office/drawing/2014/main" id="{5680F3E2-80DA-5CF9-F98A-3446B8690AB1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89701"/>
            <a:ext cx="7717178" cy="410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537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C8EC-A5FE-4531-A323-323E17347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95800"/>
            <a:ext cx="8001000" cy="1143000"/>
          </a:xfrm>
        </p:spPr>
        <p:txBody>
          <a:bodyPr/>
          <a:lstStyle/>
          <a:p>
            <a:r>
              <a:rPr lang="en-US" dirty="0"/>
              <a:t>2023 will be a rough ride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A0DF6-358A-491A-94FB-1693475CD6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76428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Whitney SSm"/>
              </a:rPr>
              <a:t>There remains a high level of “Dry </a:t>
            </a:r>
            <a:r>
              <a:rPr lang="en-US" dirty="0">
                <a:solidFill>
                  <a:srgbClr val="000000"/>
                </a:solidFill>
                <a:latin typeface="Whitney SSm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Whitney SSm"/>
              </a:rPr>
              <a:t>owder” after years of record fundraising by VC’s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Whitney SSm"/>
              </a:rPr>
              <a:t>This capital will help support seed and early-stage investment, but it is not likely to come to the rescue of highly valued, late-stage companies</a:t>
            </a:r>
            <a:endParaRPr lang="en-US" dirty="0">
              <a:solidFill>
                <a:srgbClr val="2D2D2D"/>
              </a:solidFill>
              <a:latin typeface="Muli"/>
            </a:endParaRPr>
          </a:p>
          <a:p>
            <a:r>
              <a:rPr lang="en-US" dirty="0">
                <a:solidFill>
                  <a:srgbClr val="2D2D2D"/>
                </a:solidFill>
                <a:latin typeface="Muli"/>
              </a:rPr>
              <a:t>Late-stage companies have seen a enormous decline on available capital and are experiencing a huge decline in stock values</a:t>
            </a:r>
          </a:p>
          <a:p>
            <a:r>
              <a:rPr lang="en-US" b="0" i="0" dirty="0">
                <a:solidFill>
                  <a:srgbClr val="2D2D2D"/>
                </a:solidFill>
                <a:effectLst/>
                <a:latin typeface="Muli"/>
              </a:rPr>
              <a:t>I am predicting a “Dinosaur</a:t>
            </a:r>
            <a:r>
              <a:rPr lang="en-US" dirty="0">
                <a:solidFill>
                  <a:srgbClr val="2D2D2D"/>
                </a:solidFill>
                <a:latin typeface="Muli"/>
              </a:rPr>
              <a:t> Extinction Event”  just like in 1999 DOT. Com  Bubble burst</a:t>
            </a:r>
            <a:endParaRPr lang="en-US" b="0" i="0" dirty="0">
              <a:solidFill>
                <a:srgbClr val="2D2D2D"/>
              </a:solidFill>
              <a:effectLst/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10138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C8EC-A5FE-4531-A323-323E17347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5105400"/>
            <a:ext cx="6858000" cy="1143000"/>
          </a:xfrm>
        </p:spPr>
        <p:txBody>
          <a:bodyPr/>
          <a:lstStyle/>
          <a:p>
            <a:r>
              <a:rPr lang="en-US" dirty="0"/>
              <a:t>Hot Areas in 2023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A0DF6-358A-491A-94FB-1693475CD6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22148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Whitney A"/>
              </a:rPr>
              <a:t>Cybersecurity – Everyone working from home has caused a problem area to get worse</a:t>
            </a:r>
          </a:p>
          <a:p>
            <a:r>
              <a:rPr lang="en-US" dirty="0">
                <a:solidFill>
                  <a:srgbClr val="333333"/>
                </a:solidFill>
                <a:latin typeface="Whitney A"/>
              </a:rPr>
              <a:t>Supply Chain Logistics and Globalization – Supply chains are shifting from a dependance on China and transportation platforms are getting smarter</a:t>
            </a:r>
          </a:p>
          <a:p>
            <a:r>
              <a:rPr lang="en-US" b="0" i="0" dirty="0" err="1">
                <a:solidFill>
                  <a:srgbClr val="333333"/>
                </a:solidFill>
                <a:effectLst/>
                <a:latin typeface="Whitney A"/>
              </a:rPr>
              <a:t>Clean</a:t>
            </a:r>
            <a:r>
              <a:rPr lang="en-US" dirty="0" err="1">
                <a:solidFill>
                  <a:srgbClr val="333333"/>
                </a:solidFill>
                <a:latin typeface="Whitney A"/>
              </a:rPr>
              <a:t>Tech</a:t>
            </a:r>
            <a:r>
              <a:rPr lang="en-US" dirty="0">
                <a:solidFill>
                  <a:srgbClr val="333333"/>
                </a:solidFill>
                <a:latin typeface="Whitney A"/>
              </a:rPr>
              <a:t> and Green Sustainability – Government will likely incentivize and regulate change to clean energy solutions</a:t>
            </a:r>
          </a:p>
          <a:p>
            <a:r>
              <a:rPr lang="en-US" dirty="0">
                <a:solidFill>
                  <a:srgbClr val="333333"/>
                </a:solidFill>
                <a:latin typeface="Whitney A"/>
              </a:rPr>
              <a:t>Productivity and Collaboration – Teams are going back to the office but are now spread all over the world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Whitney A"/>
            </a:endParaRPr>
          </a:p>
        </p:txBody>
      </p:sp>
    </p:spTree>
    <p:extLst>
      <p:ext uri="{BB962C8B-B14F-4D97-AF65-F5344CB8AC3E}">
        <p14:creationId xmlns:p14="http://schemas.microsoft.com/office/powerpoint/2010/main" val="143783785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66433</TotalTime>
  <Words>2053</Words>
  <Application>Microsoft Macintosh PowerPoint</Application>
  <PresentationFormat>화면 슬라이드 쇼(4:3)</PresentationFormat>
  <Paragraphs>401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5" baseType="lpstr">
      <vt:lpstr>Muli</vt:lpstr>
      <vt:lpstr>Museo sans</vt:lpstr>
      <vt:lpstr>Whitney A</vt:lpstr>
      <vt:lpstr>Whitney SSm</vt:lpstr>
      <vt:lpstr>Arial</vt:lpstr>
      <vt:lpstr>Calibri</vt:lpstr>
      <vt:lpstr>Georgia</vt:lpstr>
      <vt:lpstr>PTSerif</vt:lpstr>
      <vt:lpstr>Roboto</vt:lpstr>
      <vt:lpstr>Trebuchet MS</vt:lpstr>
      <vt:lpstr>Slipstream</vt:lpstr>
      <vt:lpstr>Starting a Venture Company &amp; Startup Financial Planning</vt:lpstr>
      <vt:lpstr>Covered Material</vt:lpstr>
      <vt:lpstr>Qualifications </vt:lpstr>
      <vt:lpstr>PowerPoint 프레젠테이션</vt:lpstr>
      <vt:lpstr>Venture Capital Resets </vt:lpstr>
      <vt:lpstr>2022 Numbers </vt:lpstr>
      <vt:lpstr>All Stages of Funding Drop </vt:lpstr>
      <vt:lpstr>2023 will be a rough ride </vt:lpstr>
      <vt:lpstr>Hot Areas in 2023 </vt:lpstr>
      <vt:lpstr>PowerPoint 프레젠테이션</vt:lpstr>
      <vt:lpstr>PowerPoint 프레젠테이션</vt:lpstr>
      <vt:lpstr>Investment Stages Rules of Thumb</vt:lpstr>
      <vt:lpstr>Business Needs Capital</vt:lpstr>
      <vt:lpstr>VC Firms</vt:lpstr>
      <vt:lpstr>The Process</vt:lpstr>
      <vt:lpstr>Terms to Watch For</vt:lpstr>
      <vt:lpstr>Financial Files Needed</vt:lpstr>
      <vt:lpstr>Cap Table Exercise Founding </vt:lpstr>
      <vt:lpstr>Cap Table Exercise Employees</vt:lpstr>
      <vt:lpstr>Cap Table Exercise Seed Round</vt:lpstr>
      <vt:lpstr>Cap Table Exercise Series A - VC</vt:lpstr>
      <vt:lpstr>Cap Table Exercise Series B - VC</vt:lpstr>
      <vt:lpstr>Cap Table Exercise Series C - VC</vt:lpstr>
      <vt:lpstr>Dream Big and Change the World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Entrapraneurship</dc:title>
  <dc:creator>Steve</dc:creator>
  <cp:lastModifiedBy>정혜인 정혜인</cp:lastModifiedBy>
  <cp:revision>124</cp:revision>
  <cp:lastPrinted>2021-01-14T21:48:28Z</cp:lastPrinted>
  <dcterms:created xsi:type="dcterms:W3CDTF">2015-10-29T18:17:30Z</dcterms:created>
  <dcterms:modified xsi:type="dcterms:W3CDTF">2023-01-12T19:46:14Z</dcterms:modified>
</cp:coreProperties>
</file>