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57" r:id="rId4"/>
    <p:sldId id="273" r:id="rId5"/>
    <p:sldId id="275" r:id="rId6"/>
    <p:sldId id="271" r:id="rId7"/>
    <p:sldId id="274" r:id="rId8"/>
    <p:sldId id="278" r:id="rId9"/>
    <p:sldId id="277" r:id="rId10"/>
    <p:sldId id="281" r:id="rId11"/>
    <p:sldId id="282" r:id="rId12"/>
    <p:sldId id="268" r:id="rId13"/>
    <p:sldId id="263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주현" initials="이주" lastIdx="1" clrIdx="0">
    <p:extLst>
      <p:ext uri="{19B8F6BF-5375-455C-9EA6-DF929625EA0E}">
        <p15:presenceInfo xmlns:p15="http://schemas.microsoft.com/office/powerpoint/2012/main" userId="f59edea7fb1bfe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282"/>
    <a:srgbClr val="403726"/>
    <a:srgbClr val="548235"/>
    <a:srgbClr val="EFEEEB"/>
    <a:srgbClr val="81BB59"/>
    <a:srgbClr val="455B7B"/>
    <a:srgbClr val="556C44"/>
    <a:srgbClr val="BF1E2E"/>
    <a:srgbClr val="8497B0"/>
    <a:srgbClr val="DDE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317" autoAdjust="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>
        <p:guide orient="horz" pos="2183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C4233-E253-4715-990C-E546A8AAD7A9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D5872-5D90-4882-951C-B33FAEED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1</a:t>
            </a:r>
            <a:r>
              <a:rPr lang="ko-KR" altLang="en-US" dirty="0"/>
              <a:t>조 조장을 </a:t>
            </a:r>
            <a:r>
              <a:rPr lang="ko-KR" altLang="en-US" dirty="0" err="1"/>
              <a:t>맡고있는</a:t>
            </a:r>
            <a:r>
              <a:rPr lang="ko-KR" altLang="en-US" dirty="0"/>
              <a:t> 이주은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저희조</a:t>
            </a:r>
            <a:r>
              <a:rPr lang="ko-KR" altLang="en-US" dirty="0"/>
              <a:t> 프로젝트 이름은 주간커피 이구요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주제는 </a:t>
            </a:r>
            <a:r>
              <a:rPr lang="en-US" altLang="ko-KR" dirty="0"/>
              <a:t>MSA </a:t>
            </a:r>
            <a:r>
              <a:rPr lang="ko-KR" altLang="en-US" dirty="0" err="1"/>
              <a:t>아키텍쳐</a:t>
            </a:r>
            <a:r>
              <a:rPr lang="ko-KR" altLang="en-US" dirty="0"/>
              <a:t> 기반의 커피구독 서비스 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8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어떤 언어와 기술을 쓰는지도 궁금해서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개발자 채용공고를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참고했습니다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주문 접수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주문 서비스 모두 저희가 사용하게 될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기능이구요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배민은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이러한 언어를 사용하는 것을 알 수 있었습니다 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73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결제는 </a:t>
            </a:r>
            <a:r>
              <a:rPr lang="ko-KR" altLang="en-US" dirty="0" err="1"/>
              <a:t>어드민에하고</a:t>
            </a:r>
            <a:r>
              <a:rPr lang="ko-KR" altLang="en-US" dirty="0"/>
              <a:t> 파트너에</a:t>
            </a:r>
            <a:r>
              <a:rPr lang="en-US" altLang="ko-KR" dirty="0"/>
              <a:t> </a:t>
            </a:r>
            <a:r>
              <a:rPr lang="ko-KR" altLang="en-US" dirty="0"/>
              <a:t>배치 서비스 별도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통합제품관리 역할 </a:t>
            </a:r>
            <a:r>
              <a:rPr lang="en-US" altLang="ko-KR" dirty="0"/>
              <a:t>– </a:t>
            </a:r>
            <a:r>
              <a:rPr lang="ko-KR" altLang="en-US" dirty="0"/>
              <a:t>데이터 정렬</a:t>
            </a:r>
            <a:r>
              <a:rPr lang="en-US" altLang="ko-KR" dirty="0"/>
              <a:t>(</a:t>
            </a:r>
            <a:r>
              <a:rPr lang="ko-KR" altLang="en-US" dirty="0"/>
              <a:t>제품 상위 노출</a:t>
            </a:r>
            <a:r>
              <a:rPr lang="en-US" altLang="ko-KR" dirty="0"/>
              <a:t>)</a:t>
            </a:r>
            <a:r>
              <a:rPr lang="ko-KR" altLang="en-US" dirty="0" err="1"/>
              <a:t>이라던지</a:t>
            </a:r>
            <a:r>
              <a:rPr lang="en-US" altLang="ko-KR" dirty="0"/>
              <a:t>, </a:t>
            </a:r>
            <a:r>
              <a:rPr lang="ko-KR" altLang="en-US" dirty="0"/>
              <a:t>파트너 </a:t>
            </a:r>
            <a:r>
              <a:rPr lang="ko-KR" altLang="en-US" dirty="0" err="1"/>
              <a:t>등급이라던지</a:t>
            </a:r>
            <a:r>
              <a:rPr lang="ko-KR" altLang="en-US" dirty="0"/>
              <a:t> 등등</a:t>
            </a:r>
            <a:endParaRPr lang="en-US" altLang="ko-KR" dirty="0"/>
          </a:p>
          <a:p>
            <a:r>
              <a:rPr lang="en-US" altLang="ko-KR" dirty="0"/>
              <a:t>===========================</a:t>
            </a:r>
          </a:p>
          <a:p>
            <a:r>
              <a:rPr lang="ko-KR" altLang="en-US" dirty="0"/>
              <a:t>저희 조의 프로세스 흐름도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크게 세파트로 나눌 수 </a:t>
            </a:r>
            <a:r>
              <a:rPr lang="ko-KR" altLang="en-US" dirty="0" err="1"/>
              <a:t>있구요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한사람이 한 </a:t>
            </a:r>
            <a:r>
              <a:rPr lang="ko-KR" altLang="en-US" dirty="0" err="1"/>
              <a:t>파트씩</a:t>
            </a:r>
            <a:r>
              <a:rPr lang="ko-KR" altLang="en-US" dirty="0"/>
              <a:t> 담당합니다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-----------------------------------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파트너 서비스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파트너 관리</a:t>
            </a:r>
            <a:r>
              <a:rPr lang="en-US" altLang="ko-KR" dirty="0"/>
              <a:t>]&lt;---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en-US" altLang="ko-KR" dirty="0"/>
              <a:t>&gt;[</a:t>
            </a:r>
            <a:r>
              <a:rPr lang="ko-KR" altLang="en-US" dirty="0"/>
              <a:t>파트너쉽 신청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파트너쉽 신청을 위해 양식에 맞춰 데이터 전송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유효성검사를</a:t>
            </a:r>
            <a:r>
              <a:rPr lang="ko-KR" altLang="en-US" dirty="0"/>
              <a:t> 통해 승인여부를 판단하여 파트너에게 전달합니다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[</a:t>
            </a:r>
            <a:r>
              <a:rPr lang="ko-KR" altLang="en-US" dirty="0"/>
              <a:t>판매제품 관리</a:t>
            </a:r>
            <a:r>
              <a:rPr lang="en-US" altLang="ko-KR" dirty="0"/>
              <a:t>]--------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[</a:t>
            </a:r>
            <a:r>
              <a:rPr lang="ko-KR" altLang="en-US" dirty="0"/>
              <a:t>통합제품 관리</a:t>
            </a:r>
            <a:r>
              <a:rPr lang="en-US" altLang="ko-KR" dirty="0"/>
              <a:t>]---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en-US" altLang="ko-KR" dirty="0"/>
              <a:t>&gt;[</a:t>
            </a:r>
            <a:r>
              <a:rPr lang="ko-KR" altLang="en-US" dirty="0"/>
              <a:t>제품목록</a:t>
            </a:r>
            <a:r>
              <a:rPr lang="en-US" altLang="ko-KR" dirty="0"/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판매자가 판매할 제품을 동록</a:t>
            </a:r>
            <a:r>
              <a:rPr lang="en-US" altLang="ko-KR" dirty="0"/>
              <a:t>  (</a:t>
            </a:r>
            <a:r>
              <a:rPr lang="ko-KR" altLang="en-US" dirty="0"/>
              <a:t>관리자 </a:t>
            </a:r>
            <a:r>
              <a:rPr lang="en-US" altLang="ko-KR" dirty="0"/>
              <a:t>DB </a:t>
            </a:r>
            <a:r>
              <a:rPr lang="ko-KR" altLang="en-US" dirty="0"/>
              <a:t>에 등록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관리자는 자신의 </a:t>
            </a:r>
            <a:r>
              <a:rPr lang="en-US" altLang="ko-KR" dirty="0"/>
              <a:t>DB </a:t>
            </a:r>
            <a:r>
              <a:rPr lang="ko-KR" altLang="en-US" dirty="0"/>
              <a:t>안에 있는 판매자 정보와 제품정보를 합쳐서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고객의 제품목록으로 보내줌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고객은 고객</a:t>
            </a:r>
            <a:r>
              <a:rPr lang="en-US" altLang="ko-KR" dirty="0"/>
              <a:t>DB</a:t>
            </a:r>
            <a:r>
              <a:rPr lang="ko-KR" altLang="en-US" dirty="0"/>
              <a:t>에 등록 </a:t>
            </a:r>
            <a:r>
              <a:rPr lang="en-US" altLang="ko-KR" dirty="0"/>
              <a:t> {</a:t>
            </a:r>
            <a:r>
              <a:rPr lang="ko-KR" altLang="en-US" dirty="0"/>
              <a:t>제품</a:t>
            </a:r>
            <a:r>
              <a:rPr lang="en-US" altLang="ko-KR" dirty="0"/>
              <a:t>+</a:t>
            </a:r>
            <a:r>
              <a:rPr lang="ko-KR" altLang="en-US" dirty="0"/>
              <a:t>판매자</a:t>
            </a:r>
            <a:r>
              <a:rPr lang="en-US" altLang="ko-KR" dirty="0"/>
              <a:t>}</a:t>
            </a:r>
            <a:r>
              <a:rPr lang="ko-KR" altLang="en-US" dirty="0"/>
              <a:t>  </a:t>
            </a:r>
            <a:r>
              <a:rPr lang="ko-KR" altLang="en-US" dirty="0" err="1"/>
              <a:t>한묶음으로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 err="1"/>
              <a:t>제품상세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제품 상세에서 해당 제품의 주문정보를 구독으로 넘김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구독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ko-KR" altLang="en-US" dirty="0"/>
              <a:t>소비자 카드정보 </a:t>
            </a:r>
            <a:r>
              <a:rPr lang="en-US" altLang="ko-KR" dirty="0"/>
              <a:t>+ </a:t>
            </a:r>
            <a:r>
              <a:rPr lang="ko-KR" altLang="en-US" dirty="0"/>
              <a:t>주문정보 </a:t>
            </a:r>
            <a:r>
              <a:rPr lang="en-US" altLang="ko-KR" dirty="0"/>
              <a:t> =&gt; [</a:t>
            </a:r>
            <a:r>
              <a:rPr lang="ko-KR" altLang="en-US" dirty="0"/>
              <a:t>결제처리</a:t>
            </a:r>
            <a:r>
              <a:rPr lang="en-US" altLang="ko-KR" dirty="0"/>
              <a:t>] </a:t>
            </a:r>
            <a:r>
              <a:rPr lang="ko-KR" altLang="en-US" dirty="0"/>
              <a:t>컴포넌트로 보냄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결제처리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en-US" altLang="ko-KR" dirty="0"/>
              <a:t> * </a:t>
            </a:r>
            <a:r>
              <a:rPr lang="ko-KR" altLang="en-US" dirty="0"/>
              <a:t>결제처리 프로세스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카드정보 </a:t>
            </a:r>
            <a:r>
              <a:rPr lang="en-US" altLang="ko-KR" dirty="0"/>
              <a:t>+ </a:t>
            </a:r>
            <a:r>
              <a:rPr lang="ko-KR" altLang="en-US" dirty="0"/>
              <a:t>주문정보를 받으면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결제처리 컴포넌트에서 </a:t>
            </a:r>
            <a:r>
              <a:rPr lang="en-US" altLang="ko-KR" dirty="0"/>
              <a:t>toss SDK</a:t>
            </a:r>
            <a:r>
              <a:rPr lang="ko-KR" altLang="en-US" dirty="0"/>
              <a:t>가 </a:t>
            </a:r>
            <a:r>
              <a:rPr lang="en-US" altLang="ko-KR" dirty="0"/>
              <a:t>toss payment server</a:t>
            </a:r>
            <a:r>
              <a:rPr lang="ko-KR" altLang="en-US" dirty="0"/>
              <a:t>에 연결요청을 보낸다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두번</a:t>
            </a:r>
            <a:r>
              <a:rPr lang="ko-KR" altLang="en-US" dirty="0"/>
              <a:t> </a:t>
            </a:r>
            <a:r>
              <a:rPr lang="ko-KR" altLang="en-US" dirty="0" err="1"/>
              <a:t>돌음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연결요청 </a:t>
            </a:r>
            <a:r>
              <a:rPr lang="en-US" altLang="ko-KR" dirty="0"/>
              <a:t>=&gt; </a:t>
            </a:r>
            <a:r>
              <a:rPr lang="ko-KR" altLang="en-US" dirty="0"/>
              <a:t>연결 승인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결제요청 </a:t>
            </a:r>
            <a:r>
              <a:rPr lang="en-US" altLang="ko-KR" dirty="0"/>
              <a:t>=&gt;  </a:t>
            </a:r>
            <a:r>
              <a:rPr lang="ko-KR" altLang="en-US" dirty="0"/>
              <a:t>결제 승인 </a:t>
            </a:r>
            <a:r>
              <a:rPr lang="en-US" altLang="ko-KR" dirty="0"/>
              <a:t>or </a:t>
            </a:r>
            <a:r>
              <a:rPr lang="ko-KR" altLang="en-US" dirty="0"/>
              <a:t>결제 실패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카드정보 </a:t>
            </a:r>
            <a:r>
              <a:rPr lang="en-US" altLang="ko-KR" dirty="0"/>
              <a:t>+ </a:t>
            </a:r>
            <a:r>
              <a:rPr lang="ko-KR" altLang="en-US" dirty="0"/>
              <a:t>주문정보 </a:t>
            </a:r>
            <a:r>
              <a:rPr lang="en-US" altLang="ko-KR" dirty="0"/>
              <a:t>=&gt; </a:t>
            </a:r>
            <a:r>
              <a:rPr lang="ko-KR" altLang="en-US" dirty="0" err="1"/>
              <a:t>결제요청할</a:t>
            </a:r>
            <a:r>
              <a:rPr lang="ko-KR" altLang="en-US" dirty="0"/>
              <a:t> 때 보냄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결제처리</a:t>
            </a:r>
            <a:r>
              <a:rPr lang="en-US" altLang="ko-KR" dirty="0"/>
              <a:t>] -&gt; [</a:t>
            </a:r>
            <a:r>
              <a:rPr lang="ko-KR" altLang="en-US" dirty="0"/>
              <a:t>구독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결제 요청에 대한 응답을 구독으로 보냄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구독에서 결제 승인이 되면</a:t>
            </a:r>
            <a:r>
              <a:rPr lang="en-US" altLang="ko-KR" dirty="0"/>
              <a:t>, </a:t>
            </a:r>
            <a:r>
              <a:rPr lang="ko-KR" altLang="en-US" dirty="0"/>
              <a:t>소비자 </a:t>
            </a:r>
            <a:r>
              <a:rPr lang="en-US" altLang="ko-KR" dirty="0"/>
              <a:t>DB</a:t>
            </a:r>
            <a:r>
              <a:rPr lang="ko-KR" altLang="en-US" dirty="0"/>
              <a:t>에 결제정보 저장 </a:t>
            </a:r>
            <a:r>
              <a:rPr lang="en-US" altLang="ko-KR" dirty="0"/>
              <a:t>/ </a:t>
            </a:r>
            <a:r>
              <a:rPr lang="ko-KR" altLang="en-US" dirty="0"/>
              <a:t>결제 실패된 데이터는 </a:t>
            </a:r>
            <a:r>
              <a:rPr lang="en-US" altLang="ko-KR" dirty="0"/>
              <a:t>DB</a:t>
            </a:r>
            <a:r>
              <a:rPr lang="ko-KR" altLang="en-US" dirty="0"/>
              <a:t>에 저장하지 않음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[</a:t>
            </a:r>
            <a:r>
              <a:rPr lang="ko-KR" altLang="en-US" dirty="0"/>
              <a:t>결제 내역 관리</a:t>
            </a:r>
            <a:r>
              <a:rPr lang="en-US" altLang="ko-KR" dirty="0"/>
              <a:t>] </a:t>
            </a:r>
            <a:r>
              <a:rPr lang="ko-KR" altLang="en-US" dirty="0"/>
              <a:t>로 결제 내역 전송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+ </a:t>
            </a:r>
            <a:r>
              <a:rPr lang="ko-KR" altLang="en-US" dirty="0"/>
              <a:t>부가 </a:t>
            </a:r>
            <a:r>
              <a:rPr lang="en-US" altLang="ko-KR" dirty="0"/>
              <a:t>[</a:t>
            </a:r>
            <a:r>
              <a:rPr lang="ko-KR" altLang="en-US" dirty="0"/>
              <a:t>마이페이지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결제가 승인된 데이터를 </a:t>
            </a:r>
            <a:r>
              <a:rPr lang="en-US" altLang="ko-KR" dirty="0"/>
              <a:t>DB</a:t>
            </a:r>
            <a:r>
              <a:rPr lang="ko-KR" altLang="en-US" dirty="0"/>
              <a:t>에서 꺼내서 보여줌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네 </a:t>
            </a:r>
            <a:r>
              <a:rPr lang="ko-KR" altLang="en-US" dirty="0" err="1"/>
              <a:t>여기까지가</a:t>
            </a:r>
            <a:r>
              <a:rPr lang="ko-KR" altLang="en-US" dirty="0"/>
              <a:t> 저희 팀의 프로세스 흐름도 </a:t>
            </a:r>
            <a:r>
              <a:rPr lang="ko-KR" altLang="en-US" dirty="0" err="1"/>
              <a:t>설명이였구요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다음으로 넘어가겠습니다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</a:t>
            </a:r>
          </a:p>
          <a:p>
            <a:pPr marL="0" indent="0">
              <a:buNone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-------------</a:t>
            </a:r>
            <a:r>
              <a:rPr lang="ko-KR" altLang="en-US" dirty="0"/>
              <a:t>질문</a:t>
            </a:r>
            <a:r>
              <a:rPr lang="en-US" altLang="ko-KR" dirty="0"/>
              <a:t>&amp;</a:t>
            </a:r>
            <a:r>
              <a:rPr lang="ko-KR" altLang="en-US" dirty="0"/>
              <a:t>답변</a:t>
            </a:r>
            <a:r>
              <a:rPr lang="en-US" altLang="ko-KR" dirty="0"/>
              <a:t>-----------------------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왜 통합제품관리로 제품정보를 보내는가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소비자가 잘못된 정보를 받는 것을 방지하기 위해</a:t>
            </a:r>
            <a:endParaRPr lang="en-US" altLang="ko-KR" dirty="0"/>
          </a:p>
          <a:p>
            <a:r>
              <a:rPr lang="ko-KR" altLang="en-US" dirty="0"/>
              <a:t>       </a:t>
            </a:r>
            <a:r>
              <a:rPr lang="ko-KR" altLang="en-US" dirty="0" err="1"/>
              <a:t>어드민에서</a:t>
            </a:r>
            <a:r>
              <a:rPr lang="ko-KR" altLang="en-US" dirty="0"/>
              <a:t> 유효성 검사를 통해</a:t>
            </a:r>
            <a:endParaRPr lang="en-US" altLang="ko-KR" dirty="0"/>
          </a:p>
          <a:p>
            <a:pPr marL="685800" lvl="1" indent="-228600">
              <a:buAutoNum type="arabicParenR"/>
            </a:pPr>
            <a:r>
              <a:rPr lang="ko-KR" altLang="en-US" dirty="0"/>
              <a:t>같은 상품 데이터 중복 방지</a:t>
            </a:r>
            <a:endParaRPr lang="en-US" altLang="ko-KR" dirty="0"/>
          </a:p>
          <a:p>
            <a:pPr marL="685800" lvl="1" indent="-228600">
              <a:buAutoNum type="arabicParenR"/>
            </a:pPr>
            <a:r>
              <a:rPr lang="ko-KR" altLang="en-US" dirty="0"/>
              <a:t>잘못된 데이터 방지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구독 프로세스</a:t>
            </a:r>
            <a:r>
              <a:rPr lang="en-US" altLang="ko-KR" dirty="0"/>
              <a:t>(</a:t>
            </a:r>
            <a:r>
              <a:rPr lang="ko-KR" altLang="en-US" dirty="0"/>
              <a:t>비동기</a:t>
            </a:r>
            <a:r>
              <a:rPr lang="en-US" altLang="ko-KR" dirty="0"/>
              <a:t>)</a:t>
            </a:r>
            <a:r>
              <a:rPr lang="ko-KR" altLang="en-US" dirty="0"/>
              <a:t>를 어떻게 순차적으로 </a:t>
            </a:r>
            <a:r>
              <a:rPr lang="ko-KR" altLang="en-US" dirty="0" err="1"/>
              <a:t>처리할것인가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비동기의 직렬화 전략</a:t>
            </a:r>
            <a:endParaRPr lang="en-US" altLang="ko-KR" dirty="0"/>
          </a:p>
          <a:p>
            <a:r>
              <a:rPr lang="ko-KR" altLang="en-US" dirty="0"/>
              <a:t>결제 승인이 오기 전까지 결제 상태를 </a:t>
            </a:r>
            <a:r>
              <a:rPr lang="en-US" altLang="ko-KR" dirty="0"/>
              <a:t>false </a:t>
            </a:r>
            <a:r>
              <a:rPr lang="ko-KR" altLang="en-US" dirty="0"/>
              <a:t>로 두고 </a:t>
            </a:r>
            <a:endParaRPr lang="en-US" altLang="ko-KR" dirty="0"/>
          </a:p>
          <a:p>
            <a:r>
              <a:rPr lang="ko-KR" altLang="en-US" dirty="0"/>
              <a:t>결제가 승인되면 구독상태를 </a:t>
            </a:r>
            <a:r>
              <a:rPr lang="en-US" altLang="ko-KR" dirty="0"/>
              <a:t>true </a:t>
            </a:r>
            <a:r>
              <a:rPr lang="ko-KR" altLang="en-US" dirty="0"/>
              <a:t>로 바꿔서 </a:t>
            </a:r>
            <a:endParaRPr lang="en-US" altLang="ko-KR" dirty="0"/>
          </a:p>
          <a:p>
            <a:r>
              <a:rPr lang="ko-KR" altLang="en-US" dirty="0"/>
              <a:t>결제내역 관리로 이벤트 메시지를 보낼 수 있게 </a:t>
            </a:r>
            <a:r>
              <a:rPr lang="ko-KR" altLang="en-US" dirty="0" err="1"/>
              <a:t>하려고합니다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SDK </a:t>
            </a:r>
            <a:r>
              <a:rPr lang="ko-KR" altLang="en-US" dirty="0"/>
              <a:t>가 뭔가</a:t>
            </a:r>
            <a:endParaRPr lang="en-US" altLang="ko-KR" dirty="0"/>
          </a:p>
          <a:p>
            <a:r>
              <a:rPr lang="en-US" altLang="ko-KR" dirty="0" err="1"/>
              <a:t>Sdk</a:t>
            </a:r>
            <a:r>
              <a:rPr lang="en-US" altLang="ko-KR" dirty="0"/>
              <a:t> (software</a:t>
            </a:r>
            <a:r>
              <a:rPr lang="ko-KR" altLang="en-US" dirty="0"/>
              <a:t> </a:t>
            </a:r>
            <a:r>
              <a:rPr lang="en-US" altLang="ko-KR" dirty="0"/>
              <a:t>development kit) </a:t>
            </a:r>
            <a:r>
              <a:rPr lang="ko-KR" altLang="en-US" dirty="0"/>
              <a:t>약자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개발자가 개발을 하기 편하게 도와주는 개발 도구의 집합 </a:t>
            </a:r>
            <a:r>
              <a:rPr lang="en-US" altLang="ko-KR" dirty="0"/>
              <a:t>– </a:t>
            </a:r>
            <a:r>
              <a:rPr lang="ko-KR" altLang="en-US" dirty="0"/>
              <a:t>개발 키트 </a:t>
            </a:r>
            <a:r>
              <a:rPr lang="en-US" altLang="ko-KR" dirty="0"/>
              <a:t>(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프레임워크</a:t>
            </a:r>
            <a:r>
              <a:rPr lang="en-US" altLang="ko-KR" dirty="0"/>
              <a:t>, API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대표적인 </a:t>
            </a:r>
            <a:r>
              <a:rPr lang="en-US" altLang="ko-KR" dirty="0"/>
              <a:t>SDK</a:t>
            </a:r>
            <a:r>
              <a:rPr lang="ko-KR" altLang="en-US" dirty="0"/>
              <a:t>는 </a:t>
            </a:r>
            <a:r>
              <a:rPr lang="en-US" altLang="ko-KR" dirty="0"/>
              <a:t>java </a:t>
            </a:r>
            <a:r>
              <a:rPr lang="ko-KR" altLang="en-US" dirty="0"/>
              <a:t>의 </a:t>
            </a:r>
            <a:r>
              <a:rPr lang="en-US" altLang="ko-KR" dirty="0"/>
              <a:t>JDK</a:t>
            </a:r>
            <a:r>
              <a:rPr lang="ko-KR" altLang="en-US" dirty="0"/>
              <a:t>가 있습니다</a:t>
            </a:r>
            <a:r>
              <a:rPr lang="en-US" altLang="ko-KR" dirty="0"/>
              <a:t>. – </a:t>
            </a:r>
            <a:r>
              <a:rPr lang="ko-KR" altLang="en-US" dirty="0"/>
              <a:t>만들어 놓은 것을 가져다 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SDK(</a:t>
            </a:r>
            <a:r>
              <a:rPr lang="ko-KR" altLang="en-US" dirty="0"/>
              <a:t>소프트웨어 개발 키트</a:t>
            </a:r>
            <a:r>
              <a:rPr lang="en-US" altLang="ko-KR" dirty="0"/>
              <a:t>, Software Development Kit)</a:t>
            </a:r>
            <a:r>
              <a:rPr lang="ko-KR" altLang="en-US" dirty="0"/>
              <a:t>는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일반적으로 소프트웨어 기술자가 사용하여 특정한 소프트웨어 꾸러미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소프트웨어 프레임워크</a:t>
            </a:r>
            <a:r>
              <a:rPr lang="en-US" altLang="ko-KR" dirty="0"/>
              <a:t>, </a:t>
            </a:r>
            <a:r>
              <a:rPr lang="ko-KR" altLang="en-US" dirty="0"/>
              <a:t>하드웨어 플랫폼</a:t>
            </a:r>
            <a:r>
              <a:rPr lang="en-US" altLang="ko-KR" dirty="0"/>
              <a:t>, </a:t>
            </a:r>
            <a:r>
              <a:rPr lang="ko-KR" altLang="en-US" dirty="0"/>
              <a:t>컴퓨터 시스템</a:t>
            </a:r>
            <a:r>
              <a:rPr lang="en-US" altLang="ko-KR" dirty="0"/>
              <a:t>, </a:t>
            </a:r>
            <a:r>
              <a:rPr lang="ko-KR" altLang="en-US" dirty="0"/>
              <a:t>게임기</a:t>
            </a:r>
            <a:r>
              <a:rPr lang="en-US" altLang="ko-KR" dirty="0"/>
              <a:t>, </a:t>
            </a:r>
            <a:r>
              <a:rPr lang="ko-KR" altLang="en-US" dirty="0"/>
              <a:t>운영 체제 등을 위한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응용 프로그램 등을 만들 수 있게 해주는 개발 도구의 집합입니다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4. SDK API</a:t>
            </a:r>
            <a:r>
              <a:rPr lang="ko-KR" altLang="en-US" dirty="0"/>
              <a:t>차이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SDK </a:t>
            </a:r>
            <a:r>
              <a:rPr lang="ko-KR" altLang="en-US" dirty="0"/>
              <a:t>는 </a:t>
            </a:r>
            <a:r>
              <a:rPr lang="en-US" altLang="ko-KR" dirty="0"/>
              <a:t>API </a:t>
            </a:r>
            <a:r>
              <a:rPr lang="ko-KR" altLang="en-US" dirty="0"/>
              <a:t>보다 더 넓은 범위의 용어 </a:t>
            </a:r>
            <a:r>
              <a:rPr lang="en-US" altLang="ko-KR" dirty="0"/>
              <a:t>(</a:t>
            </a:r>
            <a:r>
              <a:rPr lang="ko-KR" altLang="en-US" dirty="0"/>
              <a:t>실제로 비교 </a:t>
            </a:r>
            <a:r>
              <a:rPr lang="ko-KR" altLang="en-US" dirty="0" err="1"/>
              <a:t>많이함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------------------------------------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73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프로젝트 일정인데요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지금 </a:t>
            </a:r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/ </a:t>
            </a:r>
            <a:r>
              <a:rPr lang="ko-KR" altLang="en-US" dirty="0"/>
              <a:t>기획단계를 </a:t>
            </a:r>
            <a:r>
              <a:rPr lang="ko-KR" altLang="en-US" dirty="0" err="1"/>
              <a:t>완성하였구요</a:t>
            </a:r>
            <a:endParaRPr lang="en-US" altLang="ko-KR" dirty="0"/>
          </a:p>
          <a:p>
            <a:r>
              <a:rPr lang="ko-KR" altLang="en-US" dirty="0"/>
              <a:t>이번주부터 </a:t>
            </a:r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/ </a:t>
            </a:r>
            <a:r>
              <a:rPr lang="ko-KR" altLang="en-US" dirty="0"/>
              <a:t>분석 및 설계 단계에 들어갈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646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팀원소개를 하고 마치도록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유저서비스를 담담하구요</a:t>
            </a:r>
            <a:endParaRPr lang="en-US" altLang="ko-KR" dirty="0"/>
          </a:p>
          <a:p>
            <a:r>
              <a:rPr lang="ko-KR" altLang="en-US" dirty="0"/>
              <a:t>재윤님은 비즈니스 서비스</a:t>
            </a:r>
            <a:endParaRPr lang="en-US" altLang="ko-KR" dirty="0"/>
          </a:p>
          <a:p>
            <a:r>
              <a:rPr lang="ko-KR" altLang="en-US" dirty="0"/>
              <a:t>준호님은 </a:t>
            </a:r>
            <a:r>
              <a:rPr lang="ko-KR" altLang="en-US" dirty="0" err="1"/>
              <a:t>어드민</a:t>
            </a:r>
            <a:r>
              <a:rPr lang="ko-KR" altLang="en-US" dirty="0"/>
              <a:t> 서비스를 담당하기로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나머지는 </a:t>
            </a:r>
            <a:r>
              <a:rPr lang="ko-KR" altLang="en-US" dirty="0" err="1"/>
              <a:t>그외에</a:t>
            </a:r>
            <a:r>
              <a:rPr lang="ko-KR" altLang="en-US" dirty="0"/>
              <a:t> 업무 </a:t>
            </a:r>
            <a:r>
              <a:rPr lang="ko-KR" altLang="en-US" dirty="0" err="1"/>
              <a:t>분담이구요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 조의 프로젝트 발표는 여기까지 입니다</a:t>
            </a:r>
            <a:endParaRPr lang="en-US" altLang="ko-KR" dirty="0"/>
          </a:p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36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사용기술이 앞에 </a:t>
            </a:r>
            <a:r>
              <a:rPr lang="ko-KR" altLang="en-US" dirty="0" err="1"/>
              <a:t>나와야함</a:t>
            </a:r>
            <a:endParaRPr lang="en-US" altLang="ko-KR" dirty="0"/>
          </a:p>
          <a:p>
            <a:r>
              <a:rPr lang="ko-KR" altLang="en-US" dirty="0"/>
              <a:t>부트스트랩 </a:t>
            </a:r>
            <a:r>
              <a:rPr lang="en-US" altLang="ko-KR" dirty="0"/>
              <a:t>5 </a:t>
            </a:r>
            <a:r>
              <a:rPr lang="ko-KR" altLang="en-US" dirty="0"/>
              <a:t>로 쓰기</a:t>
            </a:r>
            <a:endParaRPr lang="en-US" altLang="ko-KR" dirty="0"/>
          </a:p>
          <a:p>
            <a:r>
              <a:rPr lang="ko-KR" altLang="en-US" dirty="0" err="1"/>
              <a:t>리덕스</a:t>
            </a:r>
            <a:r>
              <a:rPr lang="ko-KR" altLang="en-US" dirty="0"/>
              <a:t> 사가 </a:t>
            </a:r>
            <a:r>
              <a:rPr lang="en-US" altLang="ko-KR" dirty="0"/>
              <a:t>- &gt; </a:t>
            </a:r>
            <a:r>
              <a:rPr lang="ko-KR" altLang="en-US" dirty="0"/>
              <a:t>사이드 이펙트</a:t>
            </a:r>
            <a:endParaRPr lang="en-US" altLang="ko-KR" dirty="0"/>
          </a:p>
          <a:p>
            <a:r>
              <a:rPr lang="en-US" altLang="ko-KR" dirty="0"/>
              <a:t>========================</a:t>
            </a:r>
          </a:p>
          <a:p>
            <a:r>
              <a:rPr lang="ko-KR" altLang="en-US" dirty="0"/>
              <a:t>저희가 사용할 기술은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프론트 엔드 </a:t>
            </a:r>
            <a:r>
              <a:rPr lang="en-US" altLang="ko-KR" dirty="0"/>
              <a:t>-&gt; </a:t>
            </a:r>
            <a:r>
              <a:rPr lang="ko-KR" altLang="en-US" dirty="0" err="1"/>
              <a:t>리액트</a:t>
            </a:r>
            <a:r>
              <a:rPr lang="ko-KR" altLang="en-US" dirty="0"/>
              <a:t> 프레임워크 위주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상태관리 </a:t>
            </a:r>
            <a:r>
              <a:rPr lang="en-US" altLang="ko-KR" dirty="0"/>
              <a:t>-&gt; </a:t>
            </a:r>
            <a:r>
              <a:rPr lang="ko-KR" altLang="en-US" dirty="0" err="1"/>
              <a:t>리덕스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연동 </a:t>
            </a:r>
            <a:r>
              <a:rPr lang="en-US" altLang="ko-KR" dirty="0"/>
              <a:t>-&gt;  </a:t>
            </a:r>
            <a:r>
              <a:rPr lang="ko-KR" altLang="en-US" dirty="0" err="1"/>
              <a:t>리덕스</a:t>
            </a:r>
            <a:r>
              <a:rPr lang="ko-KR" altLang="en-US" dirty="0"/>
              <a:t> 사가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시각적 효과 </a:t>
            </a:r>
            <a:r>
              <a:rPr lang="en-US" altLang="ko-KR" dirty="0"/>
              <a:t>-&gt; </a:t>
            </a:r>
            <a:r>
              <a:rPr lang="ko-KR" altLang="en-US" dirty="0"/>
              <a:t>부트스트랩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----------------------------</a:t>
            </a:r>
          </a:p>
          <a:p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스프링 프레임워크</a:t>
            </a:r>
            <a:r>
              <a:rPr lang="en-US" altLang="ko-KR" dirty="0"/>
              <a:t>, </a:t>
            </a:r>
            <a:r>
              <a:rPr lang="ko-KR" altLang="en-US" dirty="0"/>
              <a:t>스프링 부트로 서버환경 구성</a:t>
            </a:r>
            <a:endParaRPr lang="en-US" altLang="ko-KR" dirty="0"/>
          </a:p>
          <a:p>
            <a:r>
              <a:rPr lang="ko-KR" altLang="en-US" dirty="0"/>
              <a:t>롬복 라이브러리를 이용 </a:t>
            </a:r>
            <a:r>
              <a:rPr lang="en-US" altLang="ko-KR" dirty="0"/>
              <a:t>-&gt; </a:t>
            </a:r>
            <a:r>
              <a:rPr lang="ko-KR" altLang="en-US" dirty="0"/>
              <a:t>서버 구현의 편의성 더함</a:t>
            </a:r>
            <a:endParaRPr lang="en-US" altLang="ko-KR" dirty="0"/>
          </a:p>
          <a:p>
            <a:r>
              <a:rPr lang="en-US" altLang="ko-KR" dirty="0"/>
              <a:t>JPA </a:t>
            </a:r>
            <a:r>
              <a:rPr lang="ko-KR" altLang="en-US" dirty="0"/>
              <a:t>사용하여</a:t>
            </a:r>
            <a:r>
              <a:rPr lang="en-US" altLang="ko-KR" dirty="0"/>
              <a:t> </a:t>
            </a:r>
            <a:r>
              <a:rPr lang="en-US" altLang="ko-KR" dirty="0" err="1"/>
              <a:t>postgreSQL</a:t>
            </a:r>
            <a:r>
              <a:rPr lang="ko-KR" altLang="en-US" dirty="0"/>
              <a:t>로 데이터를 영속화 하여 저장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데이터 베이스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postgre</a:t>
            </a:r>
            <a:r>
              <a:rPr lang="en-US" altLang="ko-KR" dirty="0"/>
              <a:t> SQL DB : </a:t>
            </a:r>
            <a:r>
              <a:rPr lang="ko-KR" altLang="en-US" dirty="0"/>
              <a:t>데이터 영속화 저장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영속화 </a:t>
            </a:r>
            <a:r>
              <a:rPr lang="en-US" altLang="ko-KR" dirty="0"/>
              <a:t>: </a:t>
            </a:r>
            <a:r>
              <a:rPr lang="ko-KR" altLang="en-US" dirty="0"/>
              <a:t>메모리에 들어있는 데이터를 하드디스크에 옮겨서 데이터가 휘발되지 않도록 저장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redis</a:t>
            </a:r>
            <a:r>
              <a:rPr lang="en-US" altLang="ko-KR" dirty="0"/>
              <a:t> DB : </a:t>
            </a:r>
            <a:r>
              <a:rPr lang="ko-KR" altLang="en-US" dirty="0"/>
              <a:t>캐시데이터 저장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클라우드 서버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RDS </a:t>
            </a:r>
            <a:r>
              <a:rPr lang="ko-KR" altLang="en-US" dirty="0"/>
              <a:t>클라우드 서버에 데이터베이스를 등록</a:t>
            </a:r>
            <a:endParaRPr lang="en-US" altLang="ko-KR" dirty="0"/>
          </a:p>
          <a:p>
            <a:r>
              <a:rPr lang="en-US" altLang="ko-KR" dirty="0"/>
              <a:t>EC2 </a:t>
            </a:r>
            <a:r>
              <a:rPr lang="ko-KR" altLang="en-US" dirty="0"/>
              <a:t>서버에 각서비스를 등록 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레빗엠큐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EC2</a:t>
            </a:r>
            <a:r>
              <a:rPr lang="ko-KR" altLang="en-US" dirty="0"/>
              <a:t>서버에 원활한 데이터 전달을 위해 </a:t>
            </a:r>
            <a:r>
              <a:rPr lang="en-US" altLang="ko-KR" dirty="0"/>
              <a:t>/ </a:t>
            </a:r>
            <a:r>
              <a:rPr lang="ko-KR" altLang="en-US" dirty="0" err="1"/>
              <a:t>메시지큐</a:t>
            </a:r>
            <a:r>
              <a:rPr lang="ko-KR" altLang="en-US" dirty="0"/>
              <a:t> 라는 데이터 전송방식 사용했는데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메시지 큐를 </a:t>
            </a:r>
            <a:r>
              <a:rPr lang="en-US" altLang="ko-KR" dirty="0"/>
              <a:t>RabbitMQ</a:t>
            </a:r>
            <a:r>
              <a:rPr lang="ko-KR" altLang="en-US" dirty="0"/>
              <a:t>라는 미들웨어로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엔진</a:t>
            </a:r>
            <a:r>
              <a:rPr lang="en-US" altLang="ko-KR" dirty="0"/>
              <a:t>X =&gt;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64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공포의 </a:t>
            </a:r>
            <a:r>
              <a:rPr lang="ko-KR" altLang="en-US" dirty="0" err="1"/>
              <a:t>달고나</a:t>
            </a:r>
            <a:r>
              <a:rPr lang="ko-KR" altLang="en-US" dirty="0"/>
              <a:t> 커피를 기억하시나요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코로나 이후 집에서 시간을 </a:t>
            </a:r>
            <a:r>
              <a:rPr lang="ko-KR" altLang="en-US" dirty="0" err="1"/>
              <a:t>보내기시작하면서</a:t>
            </a:r>
            <a:r>
              <a:rPr lang="ko-KR" altLang="en-US" dirty="0"/>
              <a:t> 엄청난 유행을 했죠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달고나</a:t>
            </a:r>
            <a:r>
              <a:rPr lang="ko-KR" altLang="en-US" dirty="0"/>
              <a:t> 커피 </a:t>
            </a:r>
            <a:r>
              <a:rPr lang="en-US" altLang="ko-KR" dirty="0"/>
              <a:t>, </a:t>
            </a:r>
            <a:r>
              <a:rPr lang="ko-KR" altLang="en-US" dirty="0"/>
              <a:t>한번쯤 </a:t>
            </a:r>
            <a:r>
              <a:rPr lang="ko-KR" altLang="en-US" dirty="0" err="1"/>
              <a:t>만들어보신</a:t>
            </a:r>
            <a:r>
              <a:rPr lang="ko-KR" altLang="en-US" dirty="0"/>
              <a:t> 분들은 모두 </a:t>
            </a:r>
            <a:r>
              <a:rPr lang="ko-KR" altLang="en-US" dirty="0" err="1"/>
              <a:t>공감하실거</a:t>
            </a:r>
            <a:r>
              <a:rPr lang="ko-KR" altLang="en-US" dirty="0"/>
              <a:t> 같습니다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89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본론으로 들어가서 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첫번째 주제선정 이유는 홈카페의 수요가 증가했기 때문입니다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indent="0" algn="l" hangingPunct="1"/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요즘은 집에서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커피를 직접 만들고 즐기는 것이 유행인데요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indent="0" algn="l" hangingPunct="1"/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‘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홈카페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’ 전성시대라고 해도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될만큼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열풍입니다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indent="0" algn="l" hangingPunct="1"/>
            <a:endParaRPr lang="en-US" altLang="ko-KR" dirty="0"/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이것을 ‘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홈코노미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현상’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이라고 하는데요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집의 역할이 이미 여러가지로 확장 되었기 때문에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홈카페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트렌드 역시 지속될 전망입니다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60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두번째 이유는 소상공인 상생 방안 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홈카페가 유행하는 동안 실제 카페 매출은 굉장히 감소했는데요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코로나가 심각했을 때는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50%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이상 감소했다고 합니다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예전에는 거리에 사람들이 이렇게 가득했다면</a:t>
            </a:r>
            <a:endParaRPr lang="en-US" altLang="ko-KR" dirty="0"/>
          </a:p>
          <a:p>
            <a:r>
              <a:rPr lang="ko-KR" altLang="en-US" dirty="0"/>
              <a:t>지금은 거리두기를 </a:t>
            </a:r>
            <a:r>
              <a:rPr lang="ko-KR" altLang="en-US" dirty="0" err="1"/>
              <a:t>하고있죠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이 두가지 현상의 해결책으로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atin typeface="나눔고딕" charset="0"/>
                <a:ea typeface="나눔고딕" charset="0"/>
              </a:rPr>
              <a:t>구독경제 활성화가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이목을 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끌고있습니다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이제는 정부 차원에서 지원을 하고 있는데요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많은 제품들이 서비스를 구독하는 형태로 바뀌고 있습니다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미디어 콘텐츠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소프트웨어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게임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의류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농수산물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식품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음악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그림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자동차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 주거 까지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그 영역을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빠르게 넓혀가고 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있구요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구독경제는 </a:t>
            </a:r>
            <a:r>
              <a:rPr lang="ko-KR" altLang="en-US" sz="1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소비자와 판매자가 상생하는 비즈니스 모델이라고 할 수 있습니다</a:t>
            </a:r>
            <a:r>
              <a:rPr lang="en-US" altLang="ko-KR" sz="1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.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0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사례 분석은 비즈니스 모델과 서비스 모델</a:t>
            </a:r>
            <a:endParaRPr lang="en-US" altLang="ko-KR" dirty="0"/>
          </a:p>
          <a:p>
            <a:r>
              <a:rPr lang="ko-KR" altLang="en-US" dirty="0"/>
              <a:t>두가지 방면으로 분석을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비즈니스는 </a:t>
            </a:r>
            <a:r>
              <a:rPr lang="ko-KR" altLang="en-US" dirty="0" err="1"/>
              <a:t>프릿츠라는</a:t>
            </a:r>
            <a:r>
              <a:rPr lang="ko-KR" altLang="en-US" dirty="0"/>
              <a:t> 커피 브랜드를 분석했는데요</a:t>
            </a:r>
            <a:endParaRPr lang="en-US" altLang="ko-KR" dirty="0"/>
          </a:p>
          <a:p>
            <a:r>
              <a:rPr lang="ko-KR" altLang="en-US" dirty="0"/>
              <a:t>이 브랜드는 실제 카페 매장과 </a:t>
            </a:r>
            <a:endParaRPr lang="en-US" altLang="ko-KR" dirty="0"/>
          </a:p>
          <a:p>
            <a:r>
              <a:rPr lang="ko-KR" altLang="en-US" dirty="0"/>
              <a:t>원두를 생산하는 </a:t>
            </a:r>
            <a:r>
              <a:rPr lang="ko-KR" altLang="en-US" dirty="0" err="1"/>
              <a:t>로스터리</a:t>
            </a:r>
            <a:endParaRPr lang="en-US" altLang="ko-KR" dirty="0"/>
          </a:p>
          <a:p>
            <a:r>
              <a:rPr lang="ko-KR" altLang="en-US" dirty="0"/>
              <a:t>구독이 가능한 온라인 서비스 제공하고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페이지는 원두 구독 상세페이지구요</a:t>
            </a:r>
            <a:r>
              <a:rPr lang="en-US" altLang="ko-KR" dirty="0"/>
              <a:t>, </a:t>
            </a:r>
            <a:r>
              <a:rPr lang="ko-KR" altLang="en-US" dirty="0"/>
              <a:t>옆에 결제 옵션 창이 함께 보여집니다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저희도 상세 페이지 안에 이렇게 주문 옵션을 구현할 </a:t>
            </a:r>
            <a:r>
              <a:rPr lang="ko-KR" altLang="en-US" dirty="0" err="1"/>
              <a:t>생각이구요</a:t>
            </a:r>
            <a:endParaRPr lang="en-US" altLang="ko-KR" dirty="0"/>
          </a:p>
          <a:p>
            <a:r>
              <a:rPr lang="ko-KR" altLang="en-US" dirty="0"/>
              <a:t>여기서 주문 정보를 다음 프로세스로 전달 할 생각입니다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7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SWOT </a:t>
            </a:r>
            <a:r>
              <a:rPr lang="ko-KR" altLang="en-US" dirty="0"/>
              <a:t>분석도 해봤는데요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이 사업의 강점은 </a:t>
            </a:r>
            <a:r>
              <a:rPr lang="en-US" altLang="ko-KR" dirty="0"/>
              <a:t>~~ 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ko-KR" altLang="en-US" dirty="0"/>
              <a:t>외부적인 기회는 </a:t>
            </a:r>
            <a:r>
              <a:rPr lang="en-US" altLang="ko-KR" dirty="0"/>
              <a:t>~~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내부적인 약점은 </a:t>
            </a:r>
            <a:r>
              <a:rPr lang="en-US" altLang="ko-KR" dirty="0"/>
              <a:t>~~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외부적인 위험 요소는 </a:t>
            </a:r>
            <a:r>
              <a:rPr lang="en-US" altLang="ko-KR" dirty="0"/>
              <a:t>~~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48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이것은 배민 판매자를 위한 매출 관리 페이지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인데요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업주가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업장의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상태를 한눈에 보기 좋게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대쉬보드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형태로 구현 했습니다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2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F41D1-1042-463D-A854-84A81F5E5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BD6DC-42AD-4F0D-9D32-D9087407A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FF5C9-358F-4F3D-89AC-70611567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6CFF8-CB27-4ACF-801E-D6C96742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2AF20-B860-46E9-83BB-1F247E4A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6DF97-CA36-444E-A3D5-F42F10E7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F14C1-B564-45D0-B615-1608E94C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0C29E-F105-4BAF-A7C8-800F9D60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5D104-B156-4350-9BCB-6A320FE1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94447-B9CE-4CF6-821E-FD0FF757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288B1B-4C4A-49A6-92CA-0E60684A8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60A9E7-FF44-488D-9026-8B8C8C273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F4F00-F665-4F12-944B-7FCC45D1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E460E-FB9C-4E92-9F03-BD7CBC63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CE716-DAB5-4B9A-A51E-99E03488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CEB0C-425F-4C22-90A1-7828E71A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7C324-A7C8-4EE2-A596-1E8A25A14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E2EF7-D094-436B-BE6D-762CC60C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38792-CEDD-4390-8E4D-170328AE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C49B2-DBC5-4613-9DD1-000F4C23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3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0557A-D08D-4FAD-B90F-58237CAA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F1CAC9-974D-44DB-8FF1-1F8539D6A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BF3C3-B56A-440E-BFC6-D874191D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27E70-423B-486A-8E38-077C793F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CF354-F788-4870-96E7-016D0FAA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6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04AFF-97FA-417B-8525-7487565B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0DF4A-4FDC-443D-94F3-DD19F9FFE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70316-52F6-4342-9F8E-DC42332B1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00C0E-2EE4-4457-8D52-5505EEF2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18F4D-4E6D-4D0C-BF5D-3B277CC1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BAD1A-DF31-47F1-BEAF-5BDBF15A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6BA96-C025-4123-BD9A-217529DB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D607C-950D-4DB9-8002-6A0B2267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1706D-697C-43EF-A03F-737790B19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EA3B3-FB69-4658-9E0F-F7B3CC58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646E6B-6264-452F-BD8F-D7CD8FE21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4E629E-4FC5-4667-B9FA-A053E97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2AF3EC-4F9F-4EBD-B4A3-FD9B66A8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F9E34E-9AE4-4131-BEF2-EA3969D7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0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AD714-88AF-4EBF-A755-9E38B6F5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73F89-11C1-42E7-B515-FC0D09BA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8E2568-0F60-4634-8DB1-3A0C8C6A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FF2816-870F-472F-A3E2-FB69C009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4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A1BF4F-4AF8-475D-8EEC-A681FD46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79EF3C-859B-49A5-8495-119DF41C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360E4A-931C-40F2-8E36-1DBF7BC6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5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3C0CA-A59F-4DBD-9DB2-7008F1A9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AA97F-A4E2-49AA-9A8C-2C284FB7F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A7C647-7258-4961-AB08-66F5DAA10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B1CAA-09CA-4798-8E1C-1E3E5FB9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83FF3-9011-4FCA-A932-9C71600C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49FA0-D54D-414F-A3CD-B0FF376F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6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97484-5150-4B94-B0E4-ACB6B072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96F0B-B341-4D08-BDA0-430A9EAAD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97AA3-BEB3-40F1-B342-E1E6ABD1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DB1A7-48D1-4D49-941D-DADD3662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3229CB-F30F-48F5-B1B6-9F4ADAC3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2390E-6E85-4A8F-BEE4-6BF11264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2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8CEBC3-5524-4604-AE8B-F717BC27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5478-E572-46BC-94BE-F9B19C20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64B34-2EEA-4CD5-8120-791C61896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BE35F-5DB0-4705-BDD8-6E14DE5380AF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DAE79-7C5C-481A-B00C-45F4AF457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BA401-3594-4538-8C75-22BE0BD04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30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9.pn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jpg"/><Relationship Id="rId4" Type="http://schemas.openxmlformats.org/officeDocument/2006/relationships/image" Target="../media/image30.png"/><Relationship Id="rId9" Type="http://schemas.openxmlformats.org/officeDocument/2006/relationships/image" Target="../media/image3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배지 46">
            <a:extLst>
              <a:ext uri="{FF2B5EF4-FFF2-40B4-BE49-F238E27FC236}">
                <a16:creationId xmlns:a16="http://schemas.microsoft.com/office/drawing/2014/main" id="{1F5BDF7C-4595-455A-A53C-364D9C50180F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14C5E0-8BF0-4ECB-9D42-2FE750513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524" y="2452434"/>
            <a:ext cx="4604604" cy="1109915"/>
          </a:xfrm>
        </p:spPr>
        <p:txBody>
          <a:bodyPr>
            <a:normAutofit fontScale="90000"/>
          </a:bodyPr>
          <a:lstStyle/>
          <a:p>
            <a:r>
              <a:rPr lang="ko-KR" altLang="en-US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주간 커</a:t>
            </a:r>
            <a:r>
              <a:rPr lang="en-US" altLang="ko-KR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ko-KR" altLang="en-US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피</a:t>
            </a:r>
          </a:p>
        </p:txBody>
      </p:sp>
      <p:pic>
        <p:nvPicPr>
          <p:cNvPr id="11" name="그래픽 10" descr="커피 콩 단색으로 채워진">
            <a:extLst>
              <a:ext uri="{FF2B5EF4-FFF2-40B4-BE49-F238E27FC236}">
                <a16:creationId xmlns:a16="http://schemas.microsoft.com/office/drawing/2014/main" id="{E10217F7-3631-4D1D-AD10-D07FE80C6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90968707-1E37-4A95-84E0-CAD4C7B8D29E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EEAA6D1-A120-4884-A3B8-C157D78EECC1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025FB6D-3300-400A-85F9-B4B1405A94E1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672D39A4-9EBD-4912-B225-D2C5B4B5B66B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26BB23D-278D-4F57-A247-6F49BD40E3AD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1B4A2AD-7021-49F9-A2A9-6A9C8667B8B3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B377F8D-B93B-4F0E-A8CD-D5B505A2CE47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E9B587C-79E2-4BF5-83EE-30958A454FA2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8328333-D56E-4857-8CB4-64E245C6E24A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C4CC3774-C812-4981-ACF6-F1ACEF168210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5C25E11-BE98-4A98-9276-82294069F6D2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B76AC63-4392-4C5D-94C9-206009AC4CF2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10DA4F4-F023-4958-AFFA-3832447713D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3032434-CCFC-42E5-8627-F75646B2AB26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55BFFFE-509B-4633-88C6-55B7F7E2CF40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C05606B4-29AC-485D-BB70-F593425E8256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FC4BD17E-A0BE-4749-AF6B-4CE1B1D414B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42B2B69-9482-4CB2-A0E3-6720C8A5007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1FCFCB4-533E-4984-9172-79231667B172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19BA8B84-75C1-4806-964E-117530C15A1C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078FC27-4BCB-4693-B87F-CDD8A969E97C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EE365071-7B55-4843-9B84-8A7E9D042F6B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EB9ABC08-2D1D-4333-BE8B-267FBBC54973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D5054B35-20DE-4179-8678-6E14035CC1C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2C98B6AD-59C6-43BA-ABE1-C5796AACC675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9F230955-A829-49BC-BF86-08AE0E57515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99DBEA80-8105-4AC8-9193-D306D7BC3646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0311016F-DB68-4DDF-AD6C-DFC69CC3379C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38D5CE3A-D948-47B5-8C36-CBDCA78BEAF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5895EF7F-FE62-4B5F-87CC-E73BAADCE006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5B2D020F-0A0E-41FC-9563-C833046B04B8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B3BFFC2A-F928-43D6-AE36-BA931EDB930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AFEB633-48D0-41CC-881C-AAE1C4AFE995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FCE817B-FA48-4C7D-8F0C-6BF28C3A862E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ADF4BBE2-B949-4350-AC50-DB43BAF654CC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51DAAB-435F-4C7B-A7DB-3D38345A231C}"/>
              </a:ext>
            </a:extLst>
          </p:cNvPr>
          <p:cNvSpPr txBox="1"/>
          <p:nvPr/>
        </p:nvSpPr>
        <p:spPr>
          <a:xfrm>
            <a:off x="2585862" y="4157280"/>
            <a:ext cx="7247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{  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클라우드 서비스 아키텍처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기반 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X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커피 구독 써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ko-KR" altLang="en-US" sz="2400" dirty="0" err="1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비쓰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 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}</a:t>
            </a:r>
            <a:endParaRPr lang="ko-KR" altLang="en-US" sz="24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3085BE-25B5-4FE3-A161-6A5DEF212F2E}"/>
              </a:ext>
            </a:extLst>
          </p:cNvPr>
          <p:cNvCxnSpPr>
            <a:cxnSpLocks/>
          </p:cNvCxnSpPr>
          <p:nvPr/>
        </p:nvCxnSpPr>
        <p:spPr>
          <a:xfrm>
            <a:off x="-903550" y="4340583"/>
            <a:ext cx="3647817" cy="0"/>
          </a:xfrm>
          <a:prstGeom prst="line">
            <a:avLst/>
          </a:prstGeom>
          <a:ln w="66675" cap="flat" cmpd="dbl">
            <a:solidFill>
              <a:srgbClr val="403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43888E1-D558-4F6F-8E66-357DD283566E}"/>
              </a:ext>
            </a:extLst>
          </p:cNvPr>
          <p:cNvCxnSpPr>
            <a:cxnSpLocks/>
          </p:cNvCxnSpPr>
          <p:nvPr/>
        </p:nvCxnSpPr>
        <p:spPr>
          <a:xfrm>
            <a:off x="9539022" y="4335921"/>
            <a:ext cx="3647817" cy="0"/>
          </a:xfrm>
          <a:prstGeom prst="line">
            <a:avLst/>
          </a:prstGeom>
          <a:ln w="66675" cap="flat" cmpd="dbl">
            <a:solidFill>
              <a:srgbClr val="403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16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1EBFDAE-355B-4B4E-B3AE-4194F057C6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서비스 모델  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배달의 민족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D6270CC-41AD-4A12-9CD2-F91B8F659BE5}"/>
              </a:ext>
            </a:extLst>
          </p:cNvPr>
          <p:cNvGrpSpPr/>
          <p:nvPr/>
        </p:nvGrpSpPr>
        <p:grpSpPr>
          <a:xfrm>
            <a:off x="67120" y="1225575"/>
            <a:ext cx="6594071" cy="4640335"/>
            <a:chOff x="67121" y="1225576"/>
            <a:chExt cx="6206678" cy="419839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5321F07-348C-49EE-A894-EED5D44C57AD}"/>
                </a:ext>
              </a:extLst>
            </p:cNvPr>
            <p:cNvGrpSpPr/>
            <p:nvPr/>
          </p:nvGrpSpPr>
          <p:grpSpPr>
            <a:xfrm>
              <a:off x="67121" y="1225576"/>
              <a:ext cx="6206678" cy="4198394"/>
              <a:chOff x="698313" y="1517676"/>
              <a:chExt cx="6206678" cy="4198394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E027F49-6732-4398-8095-E3968451E1A5}"/>
                  </a:ext>
                </a:extLst>
              </p:cNvPr>
              <p:cNvSpPr/>
              <p:nvPr/>
            </p:nvSpPr>
            <p:spPr>
              <a:xfrm>
                <a:off x="698313" y="1517676"/>
                <a:ext cx="6206678" cy="41983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C3CD3B8C-845E-473F-B6F3-D8B04A4BB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578" y="1581170"/>
                <a:ext cx="5169085" cy="553831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6C3C26AB-4E00-41A4-93EE-490617DCF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315" y="2130422"/>
                <a:ext cx="4377332" cy="672707"/>
              </a:xfrm>
              <a:prstGeom prst="rect">
                <a:avLst/>
              </a:prstGeom>
            </p:spPr>
          </p:pic>
          <p:pic>
            <p:nvPicPr>
              <p:cNvPr id="7" name="그림 6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55C377BE-712D-49F4-A693-91EBA2E751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314" y="2803128"/>
                <a:ext cx="6206677" cy="2899171"/>
              </a:xfrm>
              <a:prstGeom prst="rect">
                <a:avLst/>
              </a:prstGeom>
            </p:spPr>
          </p:pic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DB1580-13EB-4D1F-9566-30A2E67B9AD8}"/>
                </a:ext>
              </a:extLst>
            </p:cNvPr>
            <p:cNvSpPr/>
            <p:nvPr/>
          </p:nvSpPr>
          <p:spPr>
            <a:xfrm>
              <a:off x="232538" y="3006736"/>
              <a:ext cx="2937922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A73A1A4-FDBE-475A-90A5-CD729EB5F32D}"/>
                </a:ext>
              </a:extLst>
            </p:cNvPr>
            <p:cNvSpPr/>
            <p:nvPr/>
          </p:nvSpPr>
          <p:spPr>
            <a:xfrm>
              <a:off x="831850" y="3236364"/>
              <a:ext cx="1043210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0425EEE-4223-48C1-8A57-CF0B883C5293}"/>
                </a:ext>
              </a:extLst>
            </p:cNvPr>
            <p:cNvSpPr/>
            <p:nvPr/>
          </p:nvSpPr>
          <p:spPr>
            <a:xfrm>
              <a:off x="174677" y="4363395"/>
              <a:ext cx="1468961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0D0BB20-8860-4C3D-B0BF-DAA3143DD3FA}"/>
                </a:ext>
              </a:extLst>
            </p:cNvPr>
            <p:cNvSpPr/>
            <p:nvPr/>
          </p:nvSpPr>
          <p:spPr>
            <a:xfrm>
              <a:off x="174677" y="4633259"/>
              <a:ext cx="930223" cy="19965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292F060-8D16-4558-A989-6E8FC5F5FF56}"/>
                </a:ext>
              </a:extLst>
            </p:cNvPr>
            <p:cNvSpPr/>
            <p:nvPr/>
          </p:nvSpPr>
          <p:spPr>
            <a:xfrm>
              <a:off x="182836" y="4832916"/>
              <a:ext cx="2357164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D257377-EC84-47C3-BC35-FF32AC712047}"/>
              </a:ext>
            </a:extLst>
          </p:cNvPr>
          <p:cNvGrpSpPr/>
          <p:nvPr/>
        </p:nvGrpSpPr>
        <p:grpSpPr>
          <a:xfrm>
            <a:off x="5412026" y="1714500"/>
            <a:ext cx="6712851" cy="4826324"/>
            <a:chOff x="5194301" y="1238270"/>
            <a:chExt cx="6383618" cy="470250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E60310F-0C38-4176-A769-0BFD4959A5E2}"/>
                </a:ext>
              </a:extLst>
            </p:cNvPr>
            <p:cNvGrpSpPr/>
            <p:nvPr/>
          </p:nvGrpSpPr>
          <p:grpSpPr>
            <a:xfrm>
              <a:off x="5194301" y="1238270"/>
              <a:ext cx="6383618" cy="4702502"/>
              <a:chOff x="6531185" y="1229286"/>
              <a:chExt cx="4941749" cy="3545914"/>
            </a:xfrm>
          </p:grpSpPr>
          <p:pic>
            <p:nvPicPr>
              <p:cNvPr id="16" name="그림 15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178C6E9E-ACFF-4BC8-9BB2-7D0EB57CF3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185" y="1229286"/>
                <a:ext cx="4941749" cy="565292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E8BCBC70-756F-4483-8CCA-6F0C087C7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185" y="1805984"/>
                <a:ext cx="4941749" cy="644576"/>
              </a:xfrm>
              <a:prstGeom prst="rect">
                <a:avLst/>
              </a:prstGeom>
            </p:spPr>
          </p:pic>
          <p:pic>
            <p:nvPicPr>
              <p:cNvPr id="20" name="그림 19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A9D7AC71-4E7E-45E7-8782-BE72B3E86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185" y="2450560"/>
                <a:ext cx="4941748" cy="2324640"/>
              </a:xfrm>
              <a:prstGeom prst="rect">
                <a:avLst/>
              </a:prstGeom>
            </p:spPr>
          </p:pic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1433F9-DCFC-42F4-9B34-91E316BB001F}"/>
                </a:ext>
              </a:extLst>
            </p:cNvPr>
            <p:cNvSpPr/>
            <p:nvPr/>
          </p:nvSpPr>
          <p:spPr>
            <a:xfrm>
              <a:off x="5353050" y="3570471"/>
              <a:ext cx="1809750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D87F21B-4B52-4AC1-93B5-3E4A70BEC561}"/>
                </a:ext>
              </a:extLst>
            </p:cNvPr>
            <p:cNvSpPr/>
            <p:nvPr/>
          </p:nvSpPr>
          <p:spPr>
            <a:xfrm>
              <a:off x="5353049" y="3856221"/>
              <a:ext cx="1968500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28E8725-0AF4-4B69-9642-7A7C6715B3B6}"/>
                </a:ext>
              </a:extLst>
            </p:cNvPr>
            <p:cNvSpPr/>
            <p:nvPr/>
          </p:nvSpPr>
          <p:spPr>
            <a:xfrm>
              <a:off x="5353049" y="4711674"/>
              <a:ext cx="1339851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1EFE312-2C91-49DE-847D-F6056C27E232}"/>
                </a:ext>
              </a:extLst>
            </p:cNvPr>
            <p:cNvSpPr/>
            <p:nvPr/>
          </p:nvSpPr>
          <p:spPr>
            <a:xfrm>
              <a:off x="5353049" y="4997424"/>
              <a:ext cx="914401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2E2E358-1CB5-4FBF-A937-511BF62B2D53}"/>
                </a:ext>
              </a:extLst>
            </p:cNvPr>
            <p:cNvSpPr/>
            <p:nvPr/>
          </p:nvSpPr>
          <p:spPr>
            <a:xfrm>
              <a:off x="5353049" y="5283174"/>
              <a:ext cx="1441451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89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제목 1">
            <a:extLst>
              <a:ext uri="{FF2B5EF4-FFF2-40B4-BE49-F238E27FC236}">
                <a16:creationId xmlns:a16="http://schemas.microsoft.com/office/drawing/2014/main" id="{B19D4B55-BB5F-4399-8A1C-36FF6F49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3" y="102906"/>
            <a:ext cx="4336330" cy="88730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프로세스 흐름도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C62FDC9-22EB-475A-BB78-4FB29F61EB4E}"/>
              </a:ext>
            </a:extLst>
          </p:cNvPr>
          <p:cNvGrpSpPr/>
          <p:nvPr/>
        </p:nvGrpSpPr>
        <p:grpSpPr>
          <a:xfrm>
            <a:off x="574839" y="204734"/>
            <a:ext cx="11451547" cy="6448531"/>
            <a:chOff x="506746" y="166935"/>
            <a:chExt cx="11451547" cy="6448531"/>
          </a:xfrm>
        </p:grpSpPr>
        <p:sp>
          <p:nvSpPr>
            <p:cNvPr id="4" name="사각형: 둥근 모서리 3"/>
            <p:cNvSpPr>
              <a:spLocks/>
            </p:cNvSpPr>
            <p:nvPr/>
          </p:nvSpPr>
          <p:spPr>
            <a:xfrm>
              <a:off x="506746" y="1948216"/>
              <a:ext cx="3347720" cy="466725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18DD0389-CB4E-4360-946B-6380FB640BB4}"/>
                </a:ext>
              </a:extLst>
            </p:cNvPr>
            <p:cNvSpPr>
              <a:spLocks/>
            </p:cNvSpPr>
            <p:nvPr/>
          </p:nvSpPr>
          <p:spPr>
            <a:xfrm>
              <a:off x="643286" y="3940527"/>
              <a:ext cx="1396365" cy="89027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6" name="사각형: 둥근 모서리 5"/>
            <p:cNvSpPr>
              <a:spLocks/>
            </p:cNvSpPr>
            <p:nvPr/>
          </p:nvSpPr>
          <p:spPr>
            <a:xfrm>
              <a:off x="8603631" y="1934881"/>
              <a:ext cx="3063240" cy="389001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50" name="사각형: 둥근 모서리 49"/>
            <p:cNvSpPr>
              <a:spLocks/>
            </p:cNvSpPr>
            <p:nvPr/>
          </p:nvSpPr>
          <p:spPr>
            <a:xfrm>
              <a:off x="8850646" y="2993426"/>
              <a:ext cx="1260475" cy="72326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51" name="사각형: 둥근 모서리 50"/>
            <p:cNvSpPr>
              <a:spLocks/>
            </p:cNvSpPr>
            <p:nvPr/>
          </p:nvSpPr>
          <p:spPr>
            <a:xfrm>
              <a:off x="8890016" y="3857661"/>
              <a:ext cx="2449195" cy="72326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52" name="사각형: 둥근 모서리 51"/>
            <p:cNvSpPr>
              <a:spLocks/>
            </p:cNvSpPr>
            <p:nvPr/>
          </p:nvSpPr>
          <p:spPr>
            <a:xfrm>
              <a:off x="8892556" y="4777776"/>
              <a:ext cx="2449195" cy="80327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cxnSp>
          <p:nvCxnSpPr>
            <p:cNvPr id="149" name="직선 화살표 연결선 148"/>
            <p:cNvCxnSpPr>
              <a:cxnSpLocks/>
            </p:cNvCxnSpPr>
            <p:nvPr/>
          </p:nvCxnSpPr>
          <p:spPr>
            <a:xfrm>
              <a:off x="10945511" y="2348266"/>
              <a:ext cx="635" cy="2430145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/>
            <p:cNvCxnSpPr>
              <a:cxnSpLocks/>
            </p:cNvCxnSpPr>
            <p:nvPr/>
          </p:nvCxnSpPr>
          <p:spPr>
            <a:xfrm>
              <a:off x="10657856" y="2404781"/>
              <a:ext cx="635" cy="1558290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사각형: 둥근 모서리 4"/>
            <p:cNvSpPr>
              <a:spLocks/>
            </p:cNvSpPr>
            <p:nvPr/>
          </p:nvSpPr>
          <p:spPr>
            <a:xfrm>
              <a:off x="4471686" y="990213"/>
              <a:ext cx="3348355" cy="562525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7" name="TextBox 6"/>
            <p:cNvSpPr txBox="1">
              <a:spLocks/>
            </p:cNvSpPr>
            <p:nvPr/>
          </p:nvSpPr>
          <p:spPr>
            <a:xfrm>
              <a:off x="1163970" y="1565946"/>
              <a:ext cx="2868295" cy="3689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dirty="0">
                  <a:latin typeface="양진체 " charset="0"/>
                  <a:ea typeface="양진체 " charset="0"/>
                </a:rPr>
                <a:t>S</a:t>
              </a:r>
              <a:r>
                <a:rPr lang="en-US" altLang="ko-KR" b="0" i="0" dirty="0">
                  <a:latin typeface="양진체 " charset="0"/>
                  <a:ea typeface="양진체 " charset="0"/>
                </a:rPr>
                <a:t>ubscribe</a:t>
              </a:r>
              <a:r>
                <a:rPr lang="en-US" altLang="ko-KR" dirty="0">
                  <a:latin typeface="양진체 " charset="0"/>
                  <a:ea typeface="양진체 " charset="0"/>
                </a:rPr>
                <a:t> service</a:t>
              </a:r>
              <a:endParaRPr lang="ko-KR" altLang="en-US" dirty="0">
                <a:latin typeface="양진체 " charset="0"/>
                <a:ea typeface="양진체 " charset="0"/>
              </a:endParaRPr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>
              <a:off x="5120656" y="425781"/>
              <a:ext cx="1656080" cy="36893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dirty="0">
                  <a:latin typeface="양진체 " charset="0"/>
                  <a:ea typeface="양진체 " charset="0"/>
                </a:rPr>
                <a:t>Admin service</a:t>
              </a:r>
              <a:endParaRPr lang="ko-KR" altLang="en-US" dirty="0">
                <a:latin typeface="양진체 " charset="0"/>
                <a:ea typeface="양진체 " charset="0"/>
              </a:endParaRPr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>
              <a:off x="9217676" y="1531021"/>
              <a:ext cx="2693670" cy="3689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dirty="0">
                  <a:latin typeface="양진체 " charset="0"/>
                  <a:ea typeface="양진체 " charset="0"/>
                </a:rPr>
                <a:t>Partner service</a:t>
              </a:r>
              <a:endParaRPr lang="ko-KR" altLang="en-US" dirty="0">
                <a:latin typeface="양진체 " charset="0"/>
                <a:ea typeface="양진체 " charset="0"/>
              </a:endParaRPr>
            </a:p>
          </p:txBody>
        </p:sp>
        <p:sp>
          <p:nvSpPr>
            <p:cNvPr id="11" name="사각형: 둥근 모서리 10"/>
            <p:cNvSpPr>
              <a:spLocks/>
            </p:cNvSpPr>
            <p:nvPr/>
          </p:nvSpPr>
          <p:spPr>
            <a:xfrm>
              <a:off x="1060466" y="2143161"/>
              <a:ext cx="2338705" cy="44577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Bean Store</a:t>
              </a:r>
              <a:endParaRPr lang="ko-KR" altLang="en-US"/>
            </a:p>
          </p:txBody>
        </p:sp>
        <p:sp>
          <p:nvSpPr>
            <p:cNvPr id="15" name="사각형: 둥근 모서리 14"/>
            <p:cNvSpPr>
              <a:spLocks/>
            </p:cNvSpPr>
            <p:nvPr/>
          </p:nvSpPr>
          <p:spPr>
            <a:xfrm>
              <a:off x="2130105" y="2814991"/>
              <a:ext cx="1395730" cy="262763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2" name="사각형: 둥근 모서리 31"/>
            <p:cNvSpPr>
              <a:spLocks/>
            </p:cNvSpPr>
            <p:nvPr/>
          </p:nvSpPr>
          <p:spPr>
            <a:xfrm>
              <a:off x="2252025" y="2995966"/>
              <a:ext cx="1153795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제품목록</a:t>
              </a:r>
            </a:p>
          </p:txBody>
        </p:sp>
        <p:sp>
          <p:nvSpPr>
            <p:cNvPr id="40" name="사각형: 둥근 모서리 39"/>
            <p:cNvSpPr>
              <a:spLocks/>
            </p:cNvSpPr>
            <p:nvPr/>
          </p:nvSpPr>
          <p:spPr>
            <a:xfrm>
              <a:off x="2242500" y="3829721"/>
              <a:ext cx="1153795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제품상세</a:t>
              </a:r>
            </a:p>
          </p:txBody>
        </p:sp>
        <p:cxnSp>
          <p:nvCxnSpPr>
            <p:cNvPr id="42" name="직선 화살표 연결선 41"/>
            <p:cNvCxnSpPr>
              <a:cxnSpLocks/>
            </p:cNvCxnSpPr>
            <p:nvPr/>
          </p:nvCxnSpPr>
          <p:spPr>
            <a:xfrm flipH="1">
              <a:off x="2819080" y="3564926"/>
              <a:ext cx="9525" cy="265430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>
              <a:off x="2827970" y="2615601"/>
              <a:ext cx="2540" cy="386080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사각형: 둥근 모서리 47"/>
            <p:cNvSpPr>
              <a:spLocks/>
            </p:cNvSpPr>
            <p:nvPr/>
          </p:nvSpPr>
          <p:spPr>
            <a:xfrm>
              <a:off x="4719638" y="1280177"/>
              <a:ext cx="2825750" cy="46355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Admin DashBoard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6097732-BCB0-4737-973B-DCCA9F3F11C4}"/>
                </a:ext>
              </a:extLst>
            </p:cNvPr>
            <p:cNvSpPr/>
            <p:nvPr/>
          </p:nvSpPr>
          <p:spPr>
            <a:xfrm>
              <a:off x="9210691" y="3957356"/>
              <a:ext cx="1833245" cy="51816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제품 관리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사각형: 둥근 모서리 56"/>
            <p:cNvSpPr>
              <a:spLocks/>
            </p:cNvSpPr>
            <p:nvPr/>
          </p:nvSpPr>
          <p:spPr>
            <a:xfrm>
              <a:off x="4923171" y="2931196"/>
              <a:ext cx="2392680" cy="84836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84" name="사각형: 둥근 모서리 83"/>
            <p:cNvSpPr>
              <a:spLocks/>
            </p:cNvSpPr>
            <p:nvPr/>
          </p:nvSpPr>
          <p:spPr>
            <a:xfrm>
              <a:off x="2231705" y="4798096"/>
              <a:ext cx="1153795" cy="45085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200" b="1" dirty="0" err="1">
                  <a:solidFill>
                    <a:schemeClr val="tx1"/>
                  </a:solidFill>
                </a:rPr>
                <a:t>구독주문상세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144" name="직선 화살표 연결선 143"/>
            <p:cNvCxnSpPr>
              <a:cxnSpLocks/>
            </p:cNvCxnSpPr>
            <p:nvPr/>
          </p:nvCxnSpPr>
          <p:spPr>
            <a:xfrm>
              <a:off x="9301496" y="2487966"/>
              <a:ext cx="635" cy="513080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사각형: 둥근 모서리 200"/>
            <p:cNvSpPr>
              <a:spLocks/>
            </p:cNvSpPr>
            <p:nvPr/>
          </p:nvSpPr>
          <p:spPr>
            <a:xfrm>
              <a:off x="4946666" y="4136426"/>
              <a:ext cx="2392045" cy="84772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02" name="사각형: 둥근 모서리 201"/>
            <p:cNvSpPr>
              <a:spLocks/>
            </p:cNvSpPr>
            <p:nvPr/>
          </p:nvSpPr>
          <p:spPr>
            <a:xfrm>
              <a:off x="5272421" y="4294541"/>
              <a:ext cx="1789430" cy="55308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원두 선호도 통계</a:t>
              </a:r>
            </a:p>
          </p:txBody>
        </p:sp>
        <p:cxnSp>
          <p:nvCxnSpPr>
            <p:cNvPr id="87" name="직선 화살표 연결선 86"/>
            <p:cNvCxnSpPr>
              <a:stCxn id="40" idx="2"/>
              <a:endCxn id="84" idx="0"/>
            </p:cNvCxnSpPr>
            <p:nvPr/>
          </p:nvCxnSpPr>
          <p:spPr>
            <a:xfrm flipH="1">
              <a:off x="2808285" y="4398681"/>
              <a:ext cx="11430" cy="400050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473E21F-8F6D-4E9B-A49B-C05E2CCB71C3}"/>
                </a:ext>
              </a:extLst>
            </p:cNvPr>
            <p:cNvSpPr/>
            <p:nvPr/>
          </p:nvSpPr>
          <p:spPr>
            <a:xfrm>
              <a:off x="8890016" y="2141891"/>
              <a:ext cx="2449195" cy="511175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Manegement</a:t>
              </a:r>
            </a:p>
          </p:txBody>
        </p:sp>
        <p:cxnSp>
          <p:nvCxnSpPr>
            <p:cNvPr id="100" name="직선 화살표 연결선 99"/>
            <p:cNvCxnSpPr>
              <a:cxnSpLocks/>
            </p:cNvCxnSpPr>
            <p:nvPr/>
          </p:nvCxnSpPr>
          <p:spPr>
            <a:xfrm flipH="1" flipV="1">
              <a:off x="7073281" y="3233456"/>
              <a:ext cx="1702435" cy="1905"/>
            </a:xfrm>
            <a:prstGeom prst="straightConnector1">
              <a:avLst/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21">
              <a:extLst>
                <a:ext uri="{FF2B5EF4-FFF2-40B4-BE49-F238E27FC236}">
                  <a16:creationId xmlns:a16="http://schemas.microsoft.com/office/drawing/2014/main" id="{FAB2327B-C59D-45EF-9993-E7DE25C7DB0B}"/>
                </a:ext>
              </a:extLst>
            </p:cNvPr>
            <p:cNvSpPr>
              <a:spLocks/>
            </p:cNvSpPr>
            <p:nvPr/>
          </p:nvSpPr>
          <p:spPr>
            <a:xfrm>
              <a:off x="7922276" y="3172496"/>
              <a:ext cx="445135" cy="124460"/>
            </a:xfrm>
            <a:prstGeom prst="rect">
              <a:avLst/>
            </a:prstGeom>
            <a:solidFill>
              <a:srgbClr val="DFD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58" name="사각형: 둥근 모서리 57"/>
            <p:cNvSpPr>
              <a:spLocks/>
            </p:cNvSpPr>
            <p:nvPr/>
          </p:nvSpPr>
          <p:spPr>
            <a:xfrm>
              <a:off x="5240036" y="3080421"/>
              <a:ext cx="1833880" cy="55308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파트너쉽 관리</a:t>
              </a:r>
            </a:p>
          </p:txBody>
        </p:sp>
        <p:cxnSp>
          <p:nvCxnSpPr>
            <p:cNvPr id="67" name="직선 화살표 연결선 66"/>
            <p:cNvCxnSpPr>
              <a:cxnSpLocks/>
            </p:cNvCxnSpPr>
            <p:nvPr/>
          </p:nvCxnSpPr>
          <p:spPr>
            <a:xfrm>
              <a:off x="7061851" y="3452531"/>
              <a:ext cx="1754505" cy="2540"/>
            </a:xfrm>
            <a:prstGeom prst="straightConnector1">
              <a:avLst/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21"/>
            <p:cNvSpPr>
              <a:spLocks/>
            </p:cNvSpPr>
            <p:nvPr/>
          </p:nvSpPr>
          <p:spPr>
            <a:xfrm flipH="1">
              <a:off x="7917196" y="3391570"/>
              <a:ext cx="445770" cy="125095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cxnSp>
          <p:nvCxnSpPr>
            <p:cNvPr id="85" name="연결선: 꺾임 84"/>
            <p:cNvCxnSpPr>
              <a:cxnSpLocks/>
            </p:cNvCxnSpPr>
            <p:nvPr/>
          </p:nvCxnSpPr>
          <p:spPr>
            <a:xfrm rot="10800000">
              <a:off x="3405820" y="3251581"/>
              <a:ext cx="5782646" cy="758191"/>
            </a:xfrm>
            <a:prstGeom prst="bentConnector3">
              <a:avLst>
                <a:gd name="adj1" fmla="val 86336"/>
              </a:avLst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21"/>
            <p:cNvSpPr>
              <a:spLocks/>
            </p:cNvSpPr>
            <p:nvPr/>
          </p:nvSpPr>
          <p:spPr>
            <a:xfrm>
              <a:off x="7625096" y="3926083"/>
              <a:ext cx="1013460" cy="132080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285" name="Rounded Rectangle 29"/>
            <p:cNvSpPr>
              <a:spLocks/>
            </p:cNvSpPr>
            <p:nvPr/>
          </p:nvSpPr>
          <p:spPr>
            <a:xfrm>
              <a:off x="4953016" y="5407696"/>
              <a:ext cx="2392045" cy="84772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22" name="사각형: 둥근 모서리 221"/>
            <p:cNvSpPr>
              <a:spLocks/>
            </p:cNvSpPr>
            <p:nvPr/>
          </p:nvSpPr>
          <p:spPr>
            <a:xfrm>
              <a:off x="5234321" y="5544856"/>
              <a:ext cx="1850390" cy="5187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매출 정산 관리</a:t>
              </a:r>
            </a:p>
          </p:txBody>
        </p:sp>
        <p:cxnSp>
          <p:nvCxnSpPr>
            <p:cNvPr id="294" name="Elbow Double Arrow Connector 43"/>
            <p:cNvCxnSpPr>
              <a:endCxn id="49" idx="3"/>
            </p:cNvCxnSpPr>
            <p:nvPr/>
          </p:nvCxnSpPr>
          <p:spPr>
            <a:xfrm flipV="1">
              <a:off x="7365381" y="2397160"/>
              <a:ext cx="3973830" cy="3517900"/>
            </a:xfrm>
            <a:prstGeom prst="bentConnector3">
              <a:avLst>
                <a:gd name="adj1" fmla="val 106389"/>
              </a:avLst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Rectangle 44"/>
            <p:cNvSpPr>
              <a:spLocks/>
            </p:cNvSpPr>
            <p:nvPr/>
          </p:nvSpPr>
          <p:spPr>
            <a:xfrm>
              <a:off x="7886716" y="5849656"/>
              <a:ext cx="617220" cy="142240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296" name="Rounded Rectangle 45"/>
            <p:cNvSpPr>
              <a:spLocks/>
            </p:cNvSpPr>
            <p:nvPr/>
          </p:nvSpPr>
          <p:spPr>
            <a:xfrm>
              <a:off x="8971296" y="3068356"/>
              <a:ext cx="1009650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400" b="1">
                  <a:solidFill>
                    <a:schemeClr val="tx1"/>
                  </a:solidFill>
                </a:rPr>
                <a:t>파트너신청</a:t>
              </a:r>
            </a:p>
          </p:txBody>
        </p:sp>
        <p:sp>
          <p:nvSpPr>
            <p:cNvPr id="297" name="Rounded Rectangle 46"/>
            <p:cNvSpPr>
              <a:spLocks/>
            </p:cNvSpPr>
            <p:nvPr/>
          </p:nvSpPr>
          <p:spPr>
            <a:xfrm>
              <a:off x="10201291" y="2992156"/>
              <a:ext cx="1242060" cy="72326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98" name="Rounded Rectangle 47"/>
            <p:cNvSpPr>
              <a:spLocks/>
            </p:cNvSpPr>
            <p:nvPr/>
          </p:nvSpPr>
          <p:spPr>
            <a:xfrm>
              <a:off x="10321941" y="3067086"/>
              <a:ext cx="995045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400" b="1">
                  <a:solidFill>
                    <a:schemeClr val="tx1"/>
                  </a:solidFill>
                </a:rPr>
                <a:t>제품등록</a:t>
              </a:r>
            </a:p>
          </p:txBody>
        </p:sp>
        <p:cxnSp>
          <p:nvCxnSpPr>
            <p:cNvPr id="299" name="Double Arrow 48"/>
            <p:cNvCxnSpPr/>
            <p:nvPr/>
          </p:nvCxnSpPr>
          <p:spPr>
            <a:xfrm>
              <a:off x="10396236" y="2656241"/>
              <a:ext cx="8890" cy="351155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Rounded Rectangle 51"/>
            <p:cNvSpPr>
              <a:spLocks/>
            </p:cNvSpPr>
            <p:nvPr/>
          </p:nvSpPr>
          <p:spPr>
            <a:xfrm>
              <a:off x="9195451" y="4904141"/>
              <a:ext cx="1836420" cy="5187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주문 관리</a:t>
              </a:r>
            </a:p>
          </p:txBody>
        </p:sp>
        <p:cxnSp>
          <p:nvCxnSpPr>
            <p:cNvPr id="303" name="Elbow Double Arrow Connector 53"/>
            <p:cNvCxnSpPr>
              <a:cxnSpLocks/>
            </p:cNvCxnSpPr>
            <p:nvPr/>
          </p:nvCxnSpPr>
          <p:spPr>
            <a:xfrm>
              <a:off x="3427303" y="5025107"/>
              <a:ext cx="5393690" cy="200025"/>
            </a:xfrm>
            <a:prstGeom prst="bentConnector3">
              <a:avLst>
                <a:gd name="adj1" fmla="val 13028"/>
              </a:avLst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Elbow Double Arrow Connector 57"/>
            <p:cNvCxnSpPr>
              <a:cxnSpLocks/>
              <a:stCxn id="84" idx="2"/>
              <a:endCxn id="285" idx="1"/>
            </p:cNvCxnSpPr>
            <p:nvPr/>
          </p:nvCxnSpPr>
          <p:spPr>
            <a:xfrm rot="16200000" flipH="1">
              <a:off x="3589503" y="4468045"/>
              <a:ext cx="582613" cy="2144413"/>
            </a:xfrm>
            <a:prstGeom prst="bentConnector2">
              <a:avLst/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Rectangle 40"/>
            <p:cNvSpPr>
              <a:spLocks/>
            </p:cNvSpPr>
            <p:nvPr/>
          </p:nvSpPr>
          <p:spPr>
            <a:xfrm>
              <a:off x="3323288" y="5769011"/>
              <a:ext cx="1062355" cy="144780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cxnSp>
          <p:nvCxnSpPr>
            <p:cNvPr id="306" name="Double Arrow 63"/>
            <p:cNvCxnSpPr>
              <a:cxnSpLocks/>
            </p:cNvCxnSpPr>
            <p:nvPr/>
          </p:nvCxnSpPr>
          <p:spPr>
            <a:xfrm flipV="1">
              <a:off x="3562212" y="4223973"/>
              <a:ext cx="1367790" cy="1904"/>
            </a:xfrm>
            <a:prstGeom prst="straightConnector1">
              <a:avLst/>
            </a:prstGeom>
            <a:solidFill>
              <a:srgbClr val="DDE4D8"/>
            </a:solidFill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Double Arrow 63">
              <a:extLst>
                <a:ext uri="{FF2B5EF4-FFF2-40B4-BE49-F238E27FC236}">
                  <a16:creationId xmlns:a16="http://schemas.microsoft.com/office/drawing/2014/main" id="{3825AD9A-501E-4181-8192-979AAEA0F6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5991" y="4385981"/>
              <a:ext cx="1597025" cy="0"/>
            </a:xfrm>
            <a:prstGeom prst="straightConnector1">
              <a:avLst/>
            </a:prstGeom>
            <a:solidFill>
              <a:srgbClr val="DDE4D8"/>
            </a:solidFill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250C1CA0-59C6-4E5F-B086-4A777ECCEE34}"/>
                </a:ext>
              </a:extLst>
            </p:cNvPr>
            <p:cNvSpPr>
              <a:spLocks/>
            </p:cNvSpPr>
            <p:nvPr/>
          </p:nvSpPr>
          <p:spPr>
            <a:xfrm flipH="1">
              <a:off x="3959961" y="4172938"/>
              <a:ext cx="445770" cy="125095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39" name="사각형: 둥근 모서리 38"/>
            <p:cNvSpPr>
              <a:spLocks/>
            </p:cNvSpPr>
            <p:nvPr/>
          </p:nvSpPr>
          <p:spPr>
            <a:xfrm>
              <a:off x="655034" y="2821094"/>
              <a:ext cx="1396365" cy="89027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/>
            </a:p>
          </p:txBody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E2CEA498-51C5-4255-A578-37B59E2C28E7}"/>
                </a:ext>
              </a:extLst>
            </p:cNvPr>
            <p:cNvSpPr>
              <a:spLocks/>
            </p:cNvSpPr>
            <p:nvPr/>
          </p:nvSpPr>
          <p:spPr>
            <a:xfrm flipH="1">
              <a:off x="3959961" y="4323115"/>
              <a:ext cx="445770" cy="125095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6B4F261-5247-41E1-939B-E481750FC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79255" y="2588931"/>
              <a:ext cx="0" cy="1509946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68C88A7-914D-4361-A3E3-3DAF1869DC1B}"/>
                </a:ext>
              </a:extLst>
            </p:cNvPr>
            <p:cNvGrpSpPr/>
            <p:nvPr/>
          </p:nvGrpSpPr>
          <p:grpSpPr>
            <a:xfrm>
              <a:off x="8754083" y="166935"/>
              <a:ext cx="3204210" cy="1276456"/>
              <a:chOff x="8689340" y="4675505"/>
              <a:chExt cx="3204210" cy="1402868"/>
            </a:xfrm>
          </p:grpSpPr>
          <p:sp>
            <p:nvSpPr>
              <p:cNvPr id="178" name="사각형: 둥근 모서리 177"/>
              <p:cNvSpPr>
                <a:spLocks/>
              </p:cNvSpPr>
              <p:nvPr/>
            </p:nvSpPr>
            <p:spPr>
              <a:xfrm>
                <a:off x="8689340" y="4675505"/>
                <a:ext cx="3204210" cy="1282833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9050" cap="flat" cmpd="sng">
                <a:solidFill>
                  <a:srgbClr val="66330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/>
              </a:p>
            </p:txBody>
          </p:sp>
          <p:cxnSp>
            <p:nvCxnSpPr>
              <p:cNvPr id="173" name="직선 화살표 연결선 172"/>
              <p:cNvCxnSpPr>
                <a:cxnSpLocks/>
              </p:cNvCxnSpPr>
              <p:nvPr/>
            </p:nvCxnSpPr>
            <p:spPr>
              <a:xfrm>
                <a:off x="10155555" y="5318125"/>
                <a:ext cx="1475740" cy="1905"/>
              </a:xfrm>
              <a:prstGeom prst="straightConnector1">
                <a:avLst/>
              </a:prstGeom>
              <a:solidFill>
                <a:srgbClr val="DDE4D8"/>
              </a:solidFill>
              <a:ln w="38100" cap="flat" cmpd="sng">
                <a:prstDash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화살표 연결선 174"/>
              <p:cNvCxnSpPr>
                <a:cxnSpLocks/>
              </p:cNvCxnSpPr>
              <p:nvPr/>
            </p:nvCxnSpPr>
            <p:spPr>
              <a:xfrm>
                <a:off x="10155555" y="5699125"/>
                <a:ext cx="1475740" cy="1905"/>
              </a:xfrm>
              <a:prstGeom prst="straightConnector1">
                <a:avLst/>
              </a:prstGeom>
              <a:solidFill>
                <a:srgbClr val="DDE4D8"/>
              </a:solidFill>
              <a:ln w="38100" cap="flat" cmpd="sng">
                <a:solidFill>
                  <a:schemeClr val="accent2">
                    <a:lumMod val="75000"/>
                    <a:alpha val="100000"/>
                  </a:schemeClr>
                </a:solidFill>
                <a:prstDash val="dash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Box 176"/>
              <p:cNvSpPr txBox="1">
                <a:spLocks/>
              </p:cNvSpPr>
              <p:nvPr/>
            </p:nvSpPr>
            <p:spPr>
              <a:xfrm>
                <a:off x="8770663" y="4734992"/>
                <a:ext cx="1145540" cy="134338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latinLnBrk="0">
                  <a:lnSpc>
                    <a:spcPct val="150000"/>
                  </a:lnSpc>
                  <a:buFontTx/>
                  <a:buNone/>
                </a:pPr>
                <a:r>
                  <a:rPr lang="ko-KR" altLang="en-US" sz="1400" dirty="0"/>
                  <a:t>메시지 큐</a:t>
                </a:r>
                <a:endParaRPr lang="en-US" altLang="ko-KR" sz="1400" dirty="0"/>
              </a:p>
              <a:p>
                <a:pPr marL="0" indent="0" latinLnBrk="0">
                  <a:lnSpc>
                    <a:spcPct val="150000"/>
                  </a:lnSpc>
                  <a:buFontTx/>
                  <a:buNone/>
                </a:pPr>
                <a:r>
                  <a:rPr lang="ko-KR" altLang="en-US" sz="1400" dirty="0"/>
                  <a:t>화면 이동</a:t>
                </a:r>
              </a:p>
              <a:p>
                <a:pPr marL="0" indent="0" latinLnBrk="0">
                  <a:lnSpc>
                    <a:spcPct val="150000"/>
                  </a:lnSpc>
                  <a:buFontTx/>
                  <a:buNone/>
                </a:pPr>
                <a:r>
                  <a:rPr lang="ko-KR" altLang="en-US" sz="1400" dirty="0"/>
                  <a:t>데이터 이동</a:t>
                </a:r>
              </a:p>
              <a:p>
                <a:pPr marL="0" indent="0" latinLnBrk="0">
                  <a:lnSpc>
                    <a:spcPct val="150000"/>
                  </a:lnSpc>
                  <a:buFontTx/>
                  <a:buNone/>
                </a:pPr>
                <a:endParaRPr lang="ko-KR" altLang="en-US" sz="1400" dirty="0"/>
              </a:p>
            </p:txBody>
          </p:sp>
          <p:sp>
            <p:nvSpPr>
              <p:cNvPr id="281" name="Rectangle 25"/>
              <p:cNvSpPr>
                <a:spLocks/>
              </p:cNvSpPr>
              <p:nvPr/>
            </p:nvSpPr>
            <p:spPr>
              <a:xfrm>
                <a:off x="10163810" y="4887595"/>
                <a:ext cx="1290955" cy="144780"/>
              </a:xfrm>
              <a:prstGeom prst="rect">
                <a:avLst/>
              </a:prstGeom>
              <a:solidFill>
                <a:srgbClr val="DFD855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나눔고딕" charset="0"/>
                  <a:ea typeface="나눔고딕" charset="0"/>
                </a:endParaRPr>
              </a:p>
            </p:txBody>
          </p:sp>
        </p:grpSp>
        <p:sp>
          <p:nvSpPr>
            <p:cNvPr id="70" name="Rectangle 40">
              <a:extLst>
                <a:ext uri="{FF2B5EF4-FFF2-40B4-BE49-F238E27FC236}">
                  <a16:creationId xmlns:a16="http://schemas.microsoft.com/office/drawing/2014/main" id="{1119E18A-A3DA-4BEA-BE7C-FB51FCF39B33}"/>
                </a:ext>
              </a:extLst>
            </p:cNvPr>
            <p:cNvSpPr>
              <a:spLocks/>
            </p:cNvSpPr>
            <p:nvPr/>
          </p:nvSpPr>
          <p:spPr>
            <a:xfrm>
              <a:off x="4706068" y="5171741"/>
              <a:ext cx="1062355" cy="144780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52594774-6E25-4A4F-9437-9A30FC136F1D}"/>
                </a:ext>
              </a:extLst>
            </p:cNvPr>
            <p:cNvSpPr>
              <a:spLocks/>
            </p:cNvSpPr>
            <p:nvPr/>
          </p:nvSpPr>
          <p:spPr>
            <a:xfrm>
              <a:off x="751871" y="4108167"/>
              <a:ext cx="1195354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1500" b="1" dirty="0">
                  <a:solidFill>
                    <a:schemeClr val="tx1"/>
                  </a:solidFill>
                </a:rPr>
                <a:t>Contact us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>
              <a:off x="1332579" y="2602019"/>
              <a:ext cx="8890" cy="393065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사각형: 둥근 모서리 43"/>
            <p:cNvSpPr>
              <a:spLocks/>
            </p:cNvSpPr>
            <p:nvPr/>
          </p:nvSpPr>
          <p:spPr>
            <a:xfrm>
              <a:off x="767269" y="3014859"/>
              <a:ext cx="1144905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5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25805C6E-D546-4B55-BA3F-587D5AA42E5A}"/>
                </a:ext>
              </a:extLst>
            </p:cNvPr>
            <p:cNvSpPr>
              <a:spLocks/>
            </p:cNvSpPr>
            <p:nvPr/>
          </p:nvSpPr>
          <p:spPr>
            <a:xfrm>
              <a:off x="4914487" y="1896762"/>
              <a:ext cx="2392680" cy="84836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cxnSp>
          <p:nvCxnSpPr>
            <p:cNvPr id="86" name="Elbow Double Arrow Connector 43">
              <a:extLst>
                <a:ext uri="{FF2B5EF4-FFF2-40B4-BE49-F238E27FC236}">
                  <a16:creationId xmlns:a16="http://schemas.microsoft.com/office/drawing/2014/main" id="{B8A36672-1AD2-4F37-BEB5-26506E10083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43862" y="1381724"/>
              <a:ext cx="3231255" cy="2943639"/>
            </a:xfrm>
            <a:prstGeom prst="bentConnector3">
              <a:avLst>
                <a:gd name="adj1" fmla="val 116833"/>
              </a:avLst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8C9723AE-DE9E-432C-A14A-4476423ADEB1}"/>
                </a:ext>
              </a:extLst>
            </p:cNvPr>
            <p:cNvCxnSpPr>
              <a:cxnSpLocks/>
            </p:cNvCxnSpPr>
            <p:nvPr/>
          </p:nvCxnSpPr>
          <p:spPr>
            <a:xfrm>
              <a:off x="4062729" y="1385403"/>
              <a:ext cx="1271391" cy="940806"/>
            </a:xfrm>
            <a:prstGeom prst="bentConnector3">
              <a:avLst>
                <a:gd name="adj1" fmla="val 23986"/>
              </a:avLst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D5258BAC-00AE-453F-9125-9750BA61F779}"/>
                </a:ext>
              </a:extLst>
            </p:cNvPr>
            <p:cNvSpPr>
              <a:spLocks/>
            </p:cNvSpPr>
            <p:nvPr/>
          </p:nvSpPr>
          <p:spPr>
            <a:xfrm>
              <a:off x="5231352" y="2045987"/>
              <a:ext cx="1833880" cy="55308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b="1" dirty="0">
                  <a:solidFill>
                    <a:schemeClr val="tx1"/>
                  </a:solidFill>
                </a:rPr>
                <a:t>Notice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40">
              <a:extLst>
                <a:ext uri="{FF2B5EF4-FFF2-40B4-BE49-F238E27FC236}">
                  <a16:creationId xmlns:a16="http://schemas.microsoft.com/office/drawing/2014/main" id="{E955636B-92DA-4756-A397-4AF94CBAA0AA}"/>
                </a:ext>
              </a:extLst>
            </p:cNvPr>
            <p:cNvSpPr>
              <a:spLocks/>
            </p:cNvSpPr>
            <p:nvPr/>
          </p:nvSpPr>
          <p:spPr>
            <a:xfrm>
              <a:off x="2180606" y="1301650"/>
              <a:ext cx="1062355" cy="144780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74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프로젝트 일정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2594E7B-6142-4FFA-8689-9EAF8D268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291992"/>
              </p:ext>
            </p:extLst>
          </p:nvPr>
        </p:nvGraphicFramePr>
        <p:xfrm>
          <a:off x="390512" y="1525510"/>
          <a:ext cx="11484002" cy="449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5306">
                  <a:extLst>
                    <a:ext uri="{9D8B030D-6E8A-4147-A177-3AD203B41FA5}">
                      <a16:colId xmlns:a16="http://schemas.microsoft.com/office/drawing/2014/main" val="2979510184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615943982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408453320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3793627180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132766772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1257572896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653821785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495683744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899619975"/>
                    </a:ext>
                  </a:extLst>
                </a:gridCol>
              </a:tblGrid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프로젝트 일정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2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3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4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5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6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7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8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547021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기획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843595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분석 및 설계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53034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단위 서비스 구현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027769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단위 테스트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743659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통합 테스트 및 배포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043327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산출물 정리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01637"/>
                  </a:ext>
                </a:extLst>
              </a:tr>
            </a:tbl>
          </a:graphicData>
        </a:graphic>
      </p:graphicFrame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277E5BA-E815-49DB-9088-8682299BD070}"/>
              </a:ext>
            </a:extLst>
          </p:cNvPr>
          <p:cNvSpPr/>
          <p:nvPr/>
        </p:nvSpPr>
        <p:spPr>
          <a:xfrm>
            <a:off x="2718486" y="2261285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F185EA2C-1209-4F19-9227-B69AD320A5C6}"/>
              </a:ext>
            </a:extLst>
          </p:cNvPr>
          <p:cNvSpPr/>
          <p:nvPr/>
        </p:nvSpPr>
        <p:spPr>
          <a:xfrm>
            <a:off x="3869265" y="2900178"/>
            <a:ext cx="1717588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5D341A3-ACF4-4B75-95B3-E2E35F1925DB}"/>
              </a:ext>
            </a:extLst>
          </p:cNvPr>
          <p:cNvSpPr/>
          <p:nvPr/>
        </p:nvSpPr>
        <p:spPr>
          <a:xfrm>
            <a:off x="7895966" y="4825861"/>
            <a:ext cx="2854412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BBF4EEC4-93E9-4820-8695-F3F82644ADCF}"/>
              </a:ext>
            </a:extLst>
          </p:cNvPr>
          <p:cNvSpPr/>
          <p:nvPr/>
        </p:nvSpPr>
        <p:spPr>
          <a:xfrm>
            <a:off x="5609968" y="3551427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1A45CDD6-A5A8-4EE3-B506-42A9E07DFAB6}"/>
              </a:ext>
            </a:extLst>
          </p:cNvPr>
          <p:cNvSpPr/>
          <p:nvPr/>
        </p:nvSpPr>
        <p:spPr>
          <a:xfrm>
            <a:off x="6771505" y="4199324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F1481BD1-B660-490D-AD3E-F24EEE92DB99}"/>
              </a:ext>
            </a:extLst>
          </p:cNvPr>
          <p:cNvSpPr/>
          <p:nvPr/>
        </p:nvSpPr>
        <p:spPr>
          <a:xfrm>
            <a:off x="10725334" y="5468193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0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SONO9438-3">
            <a:extLst>
              <a:ext uri="{FF2B5EF4-FFF2-40B4-BE49-F238E27FC236}">
                <a16:creationId xmlns:a16="http://schemas.microsoft.com/office/drawing/2014/main" id="{9BFF0ED9-860B-4C51-81C8-068D4D966DA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" b="22703"/>
          <a:stretch/>
        </p:blipFill>
        <p:spPr>
          <a:xfrm>
            <a:off x="1012838" y="1270397"/>
            <a:ext cx="2340000" cy="2340000"/>
          </a:xfrm>
          <a:prstGeom prst="ellipse">
            <a:avLst/>
          </a:prstGeom>
        </p:spPr>
      </p:pic>
      <p:pic>
        <p:nvPicPr>
          <p:cNvPr id="10" name="그림 9" descr="KakaoTalk_20211018_161357124">
            <a:extLst>
              <a:ext uri="{FF2B5EF4-FFF2-40B4-BE49-F238E27FC236}">
                <a16:creationId xmlns:a16="http://schemas.microsoft.com/office/drawing/2014/main" id="{0EEB2BE8-24E0-4A36-9BEC-885CD4AC99C0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4" t="33053" r="20505" b="12476"/>
          <a:stretch/>
        </p:blipFill>
        <p:spPr>
          <a:xfrm>
            <a:off x="4830273" y="1270397"/>
            <a:ext cx="2340000" cy="2340000"/>
          </a:xfrm>
          <a:prstGeom prst="ellipse">
            <a:avLst/>
          </a:prstGeom>
        </p:spPr>
      </p:pic>
      <p:pic>
        <p:nvPicPr>
          <p:cNvPr id="11" name="그림 10" descr="KakaoTalk_20211018_161427970">
            <a:extLst>
              <a:ext uri="{FF2B5EF4-FFF2-40B4-BE49-F238E27FC236}">
                <a16:creationId xmlns:a16="http://schemas.microsoft.com/office/drawing/2014/main" id="{079A40AF-E981-40CC-84D6-6FDF130D524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 t="6419" r="-60" b="15803"/>
          <a:stretch/>
        </p:blipFill>
        <p:spPr>
          <a:xfrm>
            <a:off x="8730634" y="1270397"/>
            <a:ext cx="2340000" cy="2340000"/>
          </a:xfrm>
          <a:prstGeom prst="ellipse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D2F10B-90B6-4BA6-B4F8-467F51FB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403726"/>
                </a:solidFill>
              </a:rPr>
              <a:t>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팀원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CF44C-9E42-454F-B0B7-6A62C6AB9ED3}"/>
              </a:ext>
            </a:extLst>
          </p:cNvPr>
          <p:cNvSpPr txBox="1"/>
          <p:nvPr/>
        </p:nvSpPr>
        <p:spPr>
          <a:xfrm>
            <a:off x="1098563" y="3933758"/>
            <a:ext cx="24769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Project</a:t>
            </a:r>
            <a:r>
              <a:rPr lang="ko-KR" altLang="en-US" b="1" dirty="0">
                <a:solidFill>
                  <a:srgbClr val="403726"/>
                </a:solidFill>
              </a:rPr>
              <a:t> </a:t>
            </a:r>
            <a:r>
              <a:rPr lang="en-US" altLang="ko-KR" b="1" dirty="0">
                <a:solidFill>
                  <a:srgbClr val="403726"/>
                </a:solidFill>
              </a:rPr>
              <a:t>leader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이주은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구독자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총책임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>
                <a:solidFill>
                  <a:srgbClr val="403726"/>
                </a:solidFill>
              </a:rPr>
              <a:t>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en-US" altLang="ko-KR" b="1" dirty="0">
                <a:solidFill>
                  <a:srgbClr val="403726"/>
                </a:solidFill>
              </a:rPr>
              <a:t>UI </a:t>
            </a:r>
            <a:r>
              <a:rPr lang="ko-KR" altLang="en-US" b="1" dirty="0">
                <a:solidFill>
                  <a:srgbClr val="403726"/>
                </a:solidFill>
              </a:rPr>
              <a:t>디자인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4FF2E-406A-4F01-8E41-9F05FA561636}"/>
              </a:ext>
            </a:extLst>
          </p:cNvPr>
          <p:cNvSpPr txBox="1"/>
          <p:nvPr/>
        </p:nvSpPr>
        <p:spPr>
          <a:xfrm>
            <a:off x="4924145" y="3933758"/>
            <a:ext cx="22461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Lead Engineer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명재윤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파트너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설계</a:t>
            </a:r>
            <a:r>
              <a:rPr lang="en-US" altLang="ko-KR" b="1" dirty="0">
                <a:solidFill>
                  <a:srgbClr val="403726"/>
                </a:solidFill>
              </a:rPr>
              <a:t>,</a:t>
            </a:r>
            <a:r>
              <a:rPr lang="ko-KR" altLang="en-US" b="1" dirty="0">
                <a:solidFill>
                  <a:srgbClr val="403726"/>
                </a:solidFill>
              </a:rPr>
              <a:t> 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소스코드 형상관리</a:t>
            </a:r>
            <a:endParaRPr lang="en-US" altLang="ko-KR" b="1" dirty="0">
              <a:solidFill>
                <a:srgbClr val="4037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B6983-1B7E-40A0-AF2E-5B01DB4A6FFD}"/>
              </a:ext>
            </a:extLst>
          </p:cNvPr>
          <p:cNvSpPr txBox="1"/>
          <p:nvPr/>
        </p:nvSpPr>
        <p:spPr>
          <a:xfrm>
            <a:off x="8749727" y="3933758"/>
            <a:ext cx="22461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Developer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김준호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어드민</a:t>
            </a:r>
            <a:r>
              <a:rPr lang="ko-KR" altLang="en-US" b="1" dirty="0">
                <a:solidFill>
                  <a:srgbClr val="403726"/>
                </a:solidFill>
              </a:rPr>
              <a:t>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기획</a:t>
            </a:r>
            <a:r>
              <a:rPr lang="en-US" altLang="ko-KR" b="1" dirty="0">
                <a:solidFill>
                  <a:srgbClr val="403726"/>
                </a:solidFill>
              </a:rPr>
              <a:t>,</a:t>
            </a:r>
            <a:r>
              <a:rPr lang="ko-KR" altLang="en-US" b="1" dirty="0">
                <a:solidFill>
                  <a:srgbClr val="403726"/>
                </a:solidFill>
              </a:rPr>
              <a:t> 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ko-KR" altLang="en-US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산출물 정리</a:t>
            </a:r>
          </a:p>
        </p:txBody>
      </p:sp>
    </p:spTree>
    <p:extLst>
      <p:ext uri="{BB962C8B-B14F-4D97-AF65-F5344CB8AC3E}">
        <p14:creationId xmlns:p14="http://schemas.microsoft.com/office/powerpoint/2010/main" val="40896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배지 10">
            <a:extLst>
              <a:ext uri="{FF2B5EF4-FFF2-40B4-BE49-F238E27FC236}">
                <a16:creationId xmlns:a16="http://schemas.microsoft.com/office/drawing/2014/main" id="{D501FDFA-6FAF-4757-AD4D-4C68A96EC5E4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7840A0-4DD9-4ACD-BA30-26BA89E63AB8}"/>
              </a:ext>
            </a:extLst>
          </p:cNvPr>
          <p:cNvSpPr txBox="1">
            <a:spLocks/>
          </p:cNvSpPr>
          <p:nvPr/>
        </p:nvSpPr>
        <p:spPr>
          <a:xfrm>
            <a:off x="4097766" y="2430399"/>
            <a:ext cx="4095612" cy="1109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감사합니다</a:t>
            </a:r>
          </a:p>
        </p:txBody>
      </p:sp>
      <p:pic>
        <p:nvPicPr>
          <p:cNvPr id="13" name="그래픽 12" descr="커피 콩 단색으로 채워진">
            <a:extLst>
              <a:ext uri="{FF2B5EF4-FFF2-40B4-BE49-F238E27FC236}">
                <a16:creationId xmlns:a16="http://schemas.microsoft.com/office/drawing/2014/main" id="{C6BD22B4-91ED-456F-A891-26845E3E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1E89E5-43AD-4AC0-B999-F7E35719A05B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9FFC445-A08C-4452-87BC-4EE186243E77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66CFBD7-DCCB-4FC9-A05B-B73A58E3677E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6765A0C-B79A-4F68-B6E6-ECBC58C9D16D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F6E91BF-D51F-4E72-A013-8BB30DECCC7B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1EA0C24-7299-43E4-9320-8214711E736C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60263DE-D1B4-4BBC-AA6C-8B961EFE9A4F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5E649E4-9AD6-41A2-825F-658B5AAC36A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7788DAE-22D0-4D04-B260-A00D1B8089F0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DC86193-E184-4708-84E4-AF62524531CF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3F3C2DC-BE0F-4FC1-8B03-FD05C26931C9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75C5A34-3864-4651-8B75-A248EC2E2B95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7F7E327-938E-4C07-9D05-0477CF9478B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8346DF4-D2E5-422B-8EFE-F33D28869B2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FCD1B67-0D0E-4828-B1AA-2203AECFDD32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B9345A2-6D0E-4BCC-8791-E367B06B37F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DB144D8-8202-41B0-99D3-56D14C5FB9F4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7A4426E-97D7-47EB-A717-779E4CB3AC5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B75E20-ADE8-4CE6-857F-60E15FBE539D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6ED8276-12D7-4E95-A228-97A01691A488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336AF0BA-85FD-48BC-9677-84AE9CCDFAC4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EA67721-1735-4A1C-8D72-1ED8F637E4F2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D9273E0D-332E-451A-AB93-EE1573794747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09F78BE-F43B-4A23-98F5-C14490C7D46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5C29825-40AA-4212-860A-F16F89BD4476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F433C13-BF0B-4DF8-83C2-0DAE6C12B47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B29C6E4-20A7-429A-B650-0AD99902FE7F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8E58ECB-9F49-46A0-AE28-7DD36CB0AB75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AF02C3E-2FEE-4DC6-B212-1D0B159D9A7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DF9038E1-E507-4588-B1C9-FC9C75D5025D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0F96BB96-8F7A-4447-903D-25B9BFDCDB5C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2780F7E6-C9B0-46FF-AAE1-500471ACBDF2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476F76C-E5A0-4FBC-93D3-AC9C614F1FB7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12AD273-DDDC-4290-B996-2A06599BAC8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86549B2-7495-4C75-8C77-B7D1DFA209D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63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/>
          </p:cNvSpPr>
          <p:nvPr/>
        </p:nvSpPr>
        <p:spPr>
          <a:xfrm>
            <a:off x="574967" y="1239453"/>
            <a:ext cx="3456000" cy="218344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800" dirty="0">
                <a:latin typeface="나눔고딕" charset="0"/>
                <a:ea typeface="나눔고딕" charset="0"/>
              </a:rPr>
              <a:t> 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4353449" y="44919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800" dirty="0">
                <a:latin typeface="나눔고딕" charset="0"/>
                <a:ea typeface="나눔고딕" charset="0"/>
              </a:rPr>
              <a:t>    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8131931" y="377094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8131931" y="44919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30" name="Rectangle 44"/>
          <p:cNvSpPr>
            <a:spLocks/>
          </p:cNvSpPr>
          <p:nvPr/>
        </p:nvSpPr>
        <p:spPr>
          <a:xfrm>
            <a:off x="4353449" y="3770946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5" name="Rectangle 50"/>
          <p:cNvSpPr>
            <a:spLocks/>
          </p:cNvSpPr>
          <p:nvPr/>
        </p:nvSpPr>
        <p:spPr>
          <a:xfrm>
            <a:off x="574967" y="377094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ABF29C54-E74C-4674-93D1-3CEB889A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8981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사용기술</a:t>
            </a:r>
          </a:p>
        </p:txBody>
      </p:sp>
      <p:sp>
        <p:nvSpPr>
          <p:cNvPr id="48" name="Rectangle 69">
            <a:extLst>
              <a:ext uri="{FF2B5EF4-FFF2-40B4-BE49-F238E27FC236}">
                <a16:creationId xmlns:a16="http://schemas.microsoft.com/office/drawing/2014/main" id="{C8DEB473-91C4-4FE7-A407-EDBEEA25FBD8}"/>
              </a:ext>
            </a:extLst>
          </p:cNvPr>
          <p:cNvSpPr>
            <a:spLocks/>
          </p:cNvSpPr>
          <p:nvPr/>
        </p:nvSpPr>
        <p:spPr>
          <a:xfrm>
            <a:off x="1222967" y="969453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600" b="1" dirty="0" err="1">
                <a:solidFill>
                  <a:schemeClr val="tx1"/>
                </a:solidFill>
                <a:latin typeface="+mj-ea"/>
                <a:ea typeface="+mj-ea"/>
              </a:rPr>
              <a:t>통신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9" name="Rectangle 69">
            <a:extLst>
              <a:ext uri="{FF2B5EF4-FFF2-40B4-BE49-F238E27FC236}">
                <a16:creationId xmlns:a16="http://schemas.microsoft.com/office/drawing/2014/main" id="{67743640-DCAF-496C-BBEA-DDBCFB6F2747}"/>
              </a:ext>
            </a:extLst>
          </p:cNvPr>
          <p:cNvSpPr>
            <a:spLocks/>
          </p:cNvSpPr>
          <p:nvPr/>
        </p:nvSpPr>
        <p:spPr>
          <a:xfrm>
            <a:off x="1222967" y="3500945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클라우드 서버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0" name="Rectangle 69">
            <a:extLst>
              <a:ext uri="{FF2B5EF4-FFF2-40B4-BE49-F238E27FC236}">
                <a16:creationId xmlns:a16="http://schemas.microsoft.com/office/drawing/2014/main" id="{0D56CE84-6223-4D1F-BBB9-30833CC59CE7}"/>
              </a:ext>
            </a:extLst>
          </p:cNvPr>
          <p:cNvSpPr>
            <a:spLocks/>
          </p:cNvSpPr>
          <p:nvPr/>
        </p:nvSpPr>
        <p:spPr>
          <a:xfrm>
            <a:off x="4891272" y="179195"/>
            <a:ext cx="2482482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프론트엔드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프레임워크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algn="ctr" hangingPunct="1"/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/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라이브러리</a:t>
            </a:r>
          </a:p>
        </p:txBody>
      </p:sp>
      <p:sp>
        <p:nvSpPr>
          <p:cNvPr id="51" name="Rectangle 69">
            <a:extLst>
              <a:ext uri="{FF2B5EF4-FFF2-40B4-BE49-F238E27FC236}">
                <a16:creationId xmlns:a16="http://schemas.microsoft.com/office/drawing/2014/main" id="{88B5BA8E-F25F-4ECC-BE63-40B2065EB4DB}"/>
              </a:ext>
            </a:extLst>
          </p:cNvPr>
          <p:cNvSpPr>
            <a:spLocks/>
          </p:cNvSpPr>
          <p:nvPr/>
        </p:nvSpPr>
        <p:spPr>
          <a:xfrm>
            <a:off x="5001449" y="3533296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사용 언어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Rectangle 69">
            <a:extLst>
              <a:ext uri="{FF2B5EF4-FFF2-40B4-BE49-F238E27FC236}">
                <a16:creationId xmlns:a16="http://schemas.microsoft.com/office/drawing/2014/main" id="{A1B998CC-928D-4383-9093-C4FB8B9ACA39}"/>
              </a:ext>
            </a:extLst>
          </p:cNvPr>
          <p:cNvSpPr>
            <a:spLocks/>
          </p:cNvSpPr>
          <p:nvPr/>
        </p:nvSpPr>
        <p:spPr>
          <a:xfrm>
            <a:off x="8779931" y="186808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백엔드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프레임워크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algn="ctr" hangingPunct="1"/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라이브러리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Rectangle 69">
            <a:extLst>
              <a:ext uri="{FF2B5EF4-FFF2-40B4-BE49-F238E27FC236}">
                <a16:creationId xmlns:a16="http://schemas.microsoft.com/office/drawing/2014/main" id="{2A2B1B7F-E773-4768-B5BE-975CC067F849}"/>
              </a:ext>
            </a:extLst>
          </p:cNvPr>
          <p:cNvSpPr>
            <a:spLocks/>
          </p:cNvSpPr>
          <p:nvPr/>
        </p:nvSpPr>
        <p:spPr>
          <a:xfrm>
            <a:off x="8779931" y="3509081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데이터베이스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4" name="그림 45" descr="/Users/myeongjaeyun/Library/Group Containers/L48J367XN4.com.infraware.PolarisOffice/EngineTemp/16944/fImage40012219579.png">
            <a:extLst>
              <a:ext uri="{FF2B5EF4-FFF2-40B4-BE49-F238E27FC236}">
                <a16:creationId xmlns:a16="http://schemas.microsoft.com/office/drawing/2014/main" id="{B6C6B247-5E38-49B7-AC22-8FFE2F0AD5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28" y="1683171"/>
            <a:ext cx="1971078" cy="648005"/>
          </a:xfrm>
          <a:prstGeom prst="rect">
            <a:avLst/>
          </a:prstGeom>
          <a:noFill/>
        </p:spPr>
      </p:pic>
      <p:pic>
        <p:nvPicPr>
          <p:cNvPr id="55" name="그림 47" descr="/Users/myeongjaeyun/Library/Group Containers/L48J367XN4.com.infraware.PolarisOffice/EngineTemp/16944/fImage47752237129.jpeg">
            <a:extLst>
              <a:ext uri="{FF2B5EF4-FFF2-40B4-BE49-F238E27FC236}">
                <a16:creationId xmlns:a16="http://schemas.microsoft.com/office/drawing/2014/main" id="{12E2F015-75A1-4893-848B-77CBBFDC8E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8" b="21504"/>
          <a:stretch/>
        </p:blipFill>
        <p:spPr>
          <a:xfrm>
            <a:off x="1089418" y="2478905"/>
            <a:ext cx="2166425" cy="808543"/>
          </a:xfrm>
          <a:prstGeom prst="rect">
            <a:avLst/>
          </a:prstGeom>
          <a:noFill/>
        </p:spPr>
      </p:pic>
      <p:pic>
        <p:nvPicPr>
          <p:cNvPr id="56" name="그림 48" descr="/Users/myeongjaeyun/Library/Group Containers/L48J367XN4.com.infraware.PolarisOffice/EngineTemp/16944/fImage22072245164.png">
            <a:extLst>
              <a:ext uri="{FF2B5EF4-FFF2-40B4-BE49-F238E27FC236}">
                <a16:creationId xmlns:a16="http://schemas.microsoft.com/office/drawing/2014/main" id="{C1AF693C-4A44-49AB-BFA8-A5E19296679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1" t="9576" r="13185"/>
          <a:stretch/>
        </p:blipFill>
        <p:spPr>
          <a:xfrm>
            <a:off x="859645" y="4526900"/>
            <a:ext cx="1341377" cy="1673103"/>
          </a:xfrm>
          <a:prstGeom prst="rect">
            <a:avLst/>
          </a:prstGeom>
          <a:noFill/>
        </p:spPr>
      </p:pic>
      <p:pic>
        <p:nvPicPr>
          <p:cNvPr id="57" name="그림 49" descr="/Users/myeongjaeyun/Library/Group Containers/L48J367XN4.com.infraware.PolarisOffice/EngineTemp/16944/fImage302132253979.png">
            <a:extLst>
              <a:ext uri="{FF2B5EF4-FFF2-40B4-BE49-F238E27FC236}">
                <a16:creationId xmlns:a16="http://schemas.microsoft.com/office/drawing/2014/main" id="{7F94C7B5-2838-4C84-ABB8-CB35520A75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7" r="12448"/>
          <a:stretch/>
        </p:blipFill>
        <p:spPr>
          <a:xfrm>
            <a:off x="2549472" y="4551670"/>
            <a:ext cx="1195056" cy="1489602"/>
          </a:xfrm>
          <a:prstGeom prst="rect">
            <a:avLst/>
          </a:prstGeom>
          <a:noFill/>
        </p:spPr>
      </p:pic>
      <p:pic>
        <p:nvPicPr>
          <p:cNvPr id="58" name="그림 28" descr="/Users/myeongjaeyun/Library/Group Containers/L48J367XN4.com.infraware.PolarisOffice/EngineTemp/16944/fImage46462047237.png">
            <a:extLst>
              <a:ext uri="{FF2B5EF4-FFF2-40B4-BE49-F238E27FC236}">
                <a16:creationId xmlns:a16="http://schemas.microsoft.com/office/drawing/2014/main" id="{0E84A4CB-A439-43A7-852B-3DA215C501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6" r="62354" b="11039"/>
          <a:stretch/>
        </p:blipFill>
        <p:spPr>
          <a:xfrm>
            <a:off x="4679980" y="879467"/>
            <a:ext cx="1099139" cy="1082556"/>
          </a:xfrm>
          <a:prstGeom prst="rect">
            <a:avLst/>
          </a:prstGeom>
          <a:noFill/>
        </p:spPr>
      </p:pic>
      <p:pic>
        <p:nvPicPr>
          <p:cNvPr id="60" name="그림 34" descr="/Users/myeongjaeyun/Library/Group Containers/L48J367XN4.com.infraware.PolarisOffice/EngineTemp/16944/fImage5909210415.png">
            <a:extLst>
              <a:ext uri="{FF2B5EF4-FFF2-40B4-BE49-F238E27FC236}">
                <a16:creationId xmlns:a16="http://schemas.microsoft.com/office/drawing/2014/main" id="{A05E61CC-342A-4455-9270-5050C8492D6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7" t="10873" r="63813" b="12183"/>
          <a:stretch/>
        </p:blipFill>
        <p:spPr>
          <a:xfrm>
            <a:off x="4683397" y="1994483"/>
            <a:ext cx="1053805" cy="1305157"/>
          </a:xfrm>
          <a:prstGeom prst="rect">
            <a:avLst/>
          </a:prstGeom>
          <a:noFill/>
        </p:spPr>
      </p:pic>
      <p:pic>
        <p:nvPicPr>
          <p:cNvPr id="61" name="그림 34" descr="/Users/myeongjaeyun/Library/Group Containers/L48J367XN4.com.infraware.PolarisOffice/EngineTemp/16944/fImage5909210415.png">
            <a:extLst>
              <a:ext uri="{FF2B5EF4-FFF2-40B4-BE49-F238E27FC236}">
                <a16:creationId xmlns:a16="http://schemas.microsoft.com/office/drawing/2014/main" id="{E00ED003-0117-4789-B125-19B3EBDA503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8" t="12478" r="6799" b="10756"/>
          <a:stretch/>
        </p:blipFill>
        <p:spPr>
          <a:xfrm>
            <a:off x="5973371" y="2057113"/>
            <a:ext cx="1658711" cy="1302160"/>
          </a:xfrm>
          <a:prstGeom prst="rect">
            <a:avLst/>
          </a:prstGeom>
          <a:noFill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D4742A-85A5-44D8-B42E-3F10D73286E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28"/>
          <a:stretch/>
        </p:blipFill>
        <p:spPr>
          <a:xfrm>
            <a:off x="6330956" y="922237"/>
            <a:ext cx="916281" cy="786830"/>
          </a:xfrm>
          <a:prstGeom prst="rect">
            <a:avLst/>
          </a:prstGeom>
        </p:spPr>
      </p:pic>
      <p:pic>
        <p:nvPicPr>
          <p:cNvPr id="62" name="그림 29" descr="/Users/myeongjaeyun/Library/Group Containers/L48J367XN4.com.infraware.PolarisOffice/EngineTemp/16944/fImage690072052675.png">
            <a:extLst>
              <a:ext uri="{FF2B5EF4-FFF2-40B4-BE49-F238E27FC236}">
                <a16:creationId xmlns:a16="http://schemas.microsoft.com/office/drawing/2014/main" id="{DB4FA473-8734-4411-98F7-4DD3E24DC19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1" b="14910"/>
          <a:stretch/>
        </p:blipFill>
        <p:spPr>
          <a:xfrm>
            <a:off x="9821046" y="1151396"/>
            <a:ext cx="1577229" cy="643134"/>
          </a:xfrm>
          <a:prstGeom prst="rect">
            <a:avLst/>
          </a:prstGeom>
          <a:noFill/>
        </p:spPr>
      </p:pic>
      <p:pic>
        <p:nvPicPr>
          <p:cNvPr id="63" name="그림 32" descr="/Users/myeongjaeyun/Library/Group Containers/L48J367XN4.com.infraware.PolarisOffice/EngineTemp/16944/fImage57842082710.png">
            <a:extLst>
              <a:ext uri="{FF2B5EF4-FFF2-40B4-BE49-F238E27FC236}">
                <a16:creationId xmlns:a16="http://schemas.microsoft.com/office/drawing/2014/main" id="{636F8DF6-4515-4F0B-980D-4A96BD635E5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521" y="2309185"/>
            <a:ext cx="849924" cy="895848"/>
          </a:xfrm>
          <a:prstGeom prst="rect">
            <a:avLst/>
          </a:prstGeom>
          <a:noFill/>
        </p:spPr>
      </p:pic>
      <p:sp>
        <p:nvSpPr>
          <p:cNvPr id="64" name="텍스트 상자 33">
            <a:extLst>
              <a:ext uri="{FF2B5EF4-FFF2-40B4-BE49-F238E27FC236}">
                <a16:creationId xmlns:a16="http://schemas.microsoft.com/office/drawing/2014/main" id="{1E54D6CD-61E1-466D-83A3-7EC6E04F9D82}"/>
              </a:ext>
            </a:extLst>
          </p:cNvPr>
          <p:cNvSpPr txBox="1">
            <a:spLocks/>
          </p:cNvSpPr>
          <p:nvPr/>
        </p:nvSpPr>
        <p:spPr>
          <a:xfrm>
            <a:off x="8691443" y="2529917"/>
            <a:ext cx="1472976" cy="401392"/>
          </a:xfrm>
          <a:prstGeom prst="rect">
            <a:avLst/>
          </a:prstGeom>
          <a:noFill/>
          <a:ln w="0">
            <a:noFill/>
            <a:prstDash/>
          </a:ln>
          <a:effectLst/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000" b="1" dirty="0">
                <a:solidFill>
                  <a:srgbClr val="BF1E2E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Lombok</a:t>
            </a:r>
            <a:endParaRPr lang="ko-KR" altLang="en-US" sz="2000" b="1" dirty="0">
              <a:solidFill>
                <a:srgbClr val="BF1E2E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pic>
        <p:nvPicPr>
          <p:cNvPr id="65" name="그림 40" descr="/Users/myeongjaeyun/Library/Group Containers/L48J367XN4.com.infraware.PolarisOffice/EngineTemp/16944/fImage158262168192.png">
            <a:extLst>
              <a:ext uri="{FF2B5EF4-FFF2-40B4-BE49-F238E27FC236}">
                <a16:creationId xmlns:a16="http://schemas.microsoft.com/office/drawing/2014/main" id="{C65E03AE-E903-416C-8AD5-EB46D48E79EC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9" t="9823" r="14023" b="7196"/>
          <a:stretch/>
        </p:blipFill>
        <p:spPr>
          <a:xfrm>
            <a:off x="8355518" y="925306"/>
            <a:ext cx="1241942" cy="1159563"/>
          </a:xfrm>
          <a:prstGeom prst="rect">
            <a:avLst/>
          </a:prstGeom>
          <a:noFill/>
        </p:spPr>
      </p:pic>
      <p:pic>
        <p:nvPicPr>
          <p:cNvPr id="66" name="그림 37" descr="/Users/myeongjaeyun/Library/Group Containers/L48J367XN4.com.infraware.PolarisOffice/EngineTemp/16944/fImage55982133037.png">
            <a:extLst>
              <a:ext uri="{FF2B5EF4-FFF2-40B4-BE49-F238E27FC236}">
                <a16:creationId xmlns:a16="http://schemas.microsoft.com/office/drawing/2014/main" id="{AC9147DC-DBD1-4199-81A5-9AE0604D43F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3" t="7683" r="36328" b="8646"/>
          <a:stretch/>
        </p:blipFill>
        <p:spPr>
          <a:xfrm>
            <a:off x="6751443" y="4183691"/>
            <a:ext cx="622311" cy="928189"/>
          </a:xfrm>
          <a:prstGeom prst="rect">
            <a:avLst/>
          </a:prstGeom>
          <a:noFill/>
        </p:spPr>
      </p:pic>
      <p:pic>
        <p:nvPicPr>
          <p:cNvPr id="67" name="그림 35" descr="/Users/myeongjaeyun/Library/Group Containers/L48J367XN4.com.infraware.PolarisOffice/EngineTemp/16944/fImage45962111299.png">
            <a:extLst>
              <a:ext uri="{FF2B5EF4-FFF2-40B4-BE49-F238E27FC236}">
                <a16:creationId xmlns:a16="http://schemas.microsoft.com/office/drawing/2014/main" id="{2C1E24A2-89B1-4956-AD6A-28CF81BFCE33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2" r="35760" b="8368"/>
          <a:stretch/>
        </p:blipFill>
        <p:spPr>
          <a:xfrm>
            <a:off x="4744592" y="4124454"/>
            <a:ext cx="628650" cy="987426"/>
          </a:xfrm>
          <a:prstGeom prst="rect">
            <a:avLst/>
          </a:prstGeom>
          <a:noFill/>
        </p:spPr>
      </p:pic>
      <p:pic>
        <p:nvPicPr>
          <p:cNvPr id="68" name="그림 36" descr="/Users/myeongjaeyun/Library/Group Containers/L48J367XN4.com.infraware.PolarisOffice/EngineTemp/16944/fImage43702128447.png">
            <a:extLst>
              <a:ext uri="{FF2B5EF4-FFF2-40B4-BE49-F238E27FC236}">
                <a16:creationId xmlns:a16="http://schemas.microsoft.com/office/drawing/2014/main" id="{1594A1BE-AEFD-42A4-BE89-21D3CAB497FE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5" r="19781"/>
          <a:stretch/>
        </p:blipFill>
        <p:spPr>
          <a:xfrm>
            <a:off x="5611034" y="4819609"/>
            <a:ext cx="1063858" cy="987425"/>
          </a:xfrm>
          <a:prstGeom prst="rect">
            <a:avLst/>
          </a:prstGeom>
          <a:noFill/>
        </p:spPr>
      </p:pic>
      <p:pic>
        <p:nvPicPr>
          <p:cNvPr id="69" name="그림 39" descr="/Users/myeongjaeyun/Library/Group Containers/L48J367XN4.com.infraware.PolarisOffice/EngineTemp/16944/fImage503052159715.png">
            <a:extLst>
              <a:ext uri="{FF2B5EF4-FFF2-40B4-BE49-F238E27FC236}">
                <a16:creationId xmlns:a16="http://schemas.microsoft.com/office/drawing/2014/main" id="{8C38FC01-748E-4CEB-AF7A-683359175E07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7" t="14888" r="22651" b="16081"/>
          <a:stretch/>
        </p:blipFill>
        <p:spPr>
          <a:xfrm>
            <a:off x="6598341" y="5438865"/>
            <a:ext cx="945741" cy="1204814"/>
          </a:xfrm>
          <a:prstGeom prst="rect">
            <a:avLst/>
          </a:prstGeom>
          <a:noFill/>
        </p:spPr>
      </p:pic>
      <p:pic>
        <p:nvPicPr>
          <p:cNvPr id="70" name="그림 38" descr="/Users/myeongjaeyun/Library/Group Containers/L48J367XN4.com.infraware.PolarisOffice/EngineTemp/16944/fImage18312141693.png">
            <a:extLst>
              <a:ext uri="{FF2B5EF4-FFF2-40B4-BE49-F238E27FC236}">
                <a16:creationId xmlns:a16="http://schemas.microsoft.com/office/drawing/2014/main" id="{76DCC951-3D16-41E7-B829-0B7D348A36C1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92" y="5862451"/>
            <a:ext cx="689024" cy="675104"/>
          </a:xfrm>
          <a:prstGeom prst="rect">
            <a:avLst/>
          </a:prstGeom>
          <a:noFill/>
        </p:spPr>
      </p:pic>
      <p:pic>
        <p:nvPicPr>
          <p:cNvPr id="71" name="그림 41" descr="/Users/myeongjaeyun/Library/Group Containers/L48J367XN4.com.infraware.PolarisOffice/EngineTemp/16944/fImage1230642174710.png">
            <a:extLst>
              <a:ext uri="{FF2B5EF4-FFF2-40B4-BE49-F238E27FC236}">
                <a16:creationId xmlns:a16="http://schemas.microsoft.com/office/drawing/2014/main" id="{CFD92E96-4C6B-4255-A0B9-3AB00E9CE8E8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380" y="4513252"/>
            <a:ext cx="724672" cy="764208"/>
          </a:xfrm>
          <a:prstGeom prst="rect">
            <a:avLst/>
          </a:prstGeom>
          <a:noFill/>
        </p:spPr>
      </p:pic>
      <p:sp>
        <p:nvSpPr>
          <p:cNvPr id="72" name="텍스트 상자 42">
            <a:extLst>
              <a:ext uri="{FF2B5EF4-FFF2-40B4-BE49-F238E27FC236}">
                <a16:creationId xmlns:a16="http://schemas.microsoft.com/office/drawing/2014/main" id="{2B89DD17-F006-486B-8231-E3D422A1E4B0}"/>
              </a:ext>
            </a:extLst>
          </p:cNvPr>
          <p:cNvSpPr txBox="1">
            <a:spLocks/>
          </p:cNvSpPr>
          <p:nvPr/>
        </p:nvSpPr>
        <p:spPr>
          <a:xfrm>
            <a:off x="9260169" y="4652052"/>
            <a:ext cx="2160000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400" dirty="0">
                <a:solidFill>
                  <a:schemeClr val="bg2">
                    <a:lumMod val="50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Postgre</a:t>
            </a:r>
            <a:r>
              <a:rPr sz="2400" dirty="0">
                <a:solidFill>
                  <a:srgbClr val="336791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SQL</a:t>
            </a:r>
            <a:endParaRPr lang="ko-KR" altLang="en-US" sz="2400" dirty="0">
              <a:solidFill>
                <a:srgbClr val="336791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pic>
        <p:nvPicPr>
          <p:cNvPr id="73" name="그림 43" descr="/Users/myeongjaeyun/Library/Group Containers/L48J367XN4.com.infraware.PolarisOffice/EngineTemp/16944/fImage506822194747.png">
            <a:extLst>
              <a:ext uri="{FF2B5EF4-FFF2-40B4-BE49-F238E27FC236}">
                <a16:creationId xmlns:a16="http://schemas.microsoft.com/office/drawing/2014/main" id="{D7080EAD-B4EB-47A9-8835-5B2CF9AFD3C6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166" y="5650575"/>
            <a:ext cx="1945530" cy="65354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79B32C-1CEA-4CE9-9F0E-B93E4F663CE9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69" b="25250"/>
          <a:stretch/>
        </p:blipFill>
        <p:spPr>
          <a:xfrm>
            <a:off x="10240858" y="2013476"/>
            <a:ext cx="841516" cy="93613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400F568-51F5-4BE8-AC1C-1A239DB46B5D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1" t="71569" r="13834" b="-347"/>
          <a:stretch/>
        </p:blipFill>
        <p:spPr>
          <a:xfrm>
            <a:off x="9925300" y="2967273"/>
            <a:ext cx="1472976" cy="30982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C245CD1-DBE0-44FE-A7CE-40B6F3AE32B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48"/>
          <a:stretch/>
        </p:blipFill>
        <p:spPr>
          <a:xfrm>
            <a:off x="6187116" y="1740389"/>
            <a:ext cx="1075361" cy="1468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CF0FFA-D557-4FD9-B3B9-983A756707A0}"/>
              </a:ext>
            </a:extLst>
          </p:cNvPr>
          <p:cNvSpPr txBox="1"/>
          <p:nvPr/>
        </p:nvSpPr>
        <p:spPr>
          <a:xfrm>
            <a:off x="7115446" y="1649755"/>
            <a:ext cx="26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5B4282"/>
                </a:solidFill>
              </a:rPr>
              <a:t>5</a:t>
            </a:r>
            <a:endParaRPr lang="ko-KR" altLang="en-US" sz="1400" b="1" dirty="0">
              <a:solidFill>
                <a:srgbClr val="5B428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주제 선정 동기 </a:t>
            </a:r>
            <a:r>
              <a:rPr lang="en-US" altLang="ko-KR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&amp;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사유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04AE4B0-D7FD-44F1-90D6-A4AB4EBF0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7" y="1229797"/>
            <a:ext cx="7259910" cy="40837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37F2DF5-BA2E-4EA1-84C6-09FE1285E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64" y="3707837"/>
            <a:ext cx="6707188" cy="298097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E001662-3703-4EB4-B060-8773920FF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09" y="662781"/>
            <a:ext cx="5893823" cy="442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2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41549"/>
            <a:ext cx="12192000" cy="1013938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1. </a:t>
            </a:r>
            <a:r>
              <a:rPr lang="ko-KR" altLang="en-US" sz="32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홈카페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수요 증가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pic>
        <p:nvPicPr>
          <p:cNvPr id="4" name="그림 3" descr="컵, 음료이(가) 표시된 사진&#10;&#10;자동 생성된 설명">
            <a:extLst>
              <a:ext uri="{FF2B5EF4-FFF2-40B4-BE49-F238E27FC236}">
                <a16:creationId xmlns:a16="http://schemas.microsoft.com/office/drawing/2014/main" id="{A389F754-7730-4909-9CCF-4D1607171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56" y="1310005"/>
            <a:ext cx="5105401" cy="50414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C018FD-5059-4E60-B2BE-E77D34F32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3" y="1182104"/>
            <a:ext cx="6972904" cy="55630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F6A3409-49FD-45AC-AC33-90ED2C5ED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66" y="1889094"/>
            <a:ext cx="6759526" cy="21566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96F58B5-7228-4EBE-955D-FF70FBDEA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65" y="4198612"/>
            <a:ext cx="10607959" cy="685859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E7E23510-8E20-43D4-B560-AC86C31758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42" y="5038989"/>
            <a:ext cx="8710415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0446F5D-A2AE-441F-848A-CF3E0144F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8" y="3270094"/>
            <a:ext cx="10884584" cy="10799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7779E2-5A9B-4B5A-BF9A-807246DA8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6" y="1264022"/>
            <a:ext cx="11366728" cy="10710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4EE5AC2-7684-4F4D-9737-AF803C7EE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7" y="4444237"/>
            <a:ext cx="10458296" cy="8312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4292FF6-17C8-40CD-BA84-762950F427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36" y="2435018"/>
            <a:ext cx="9712292" cy="689168"/>
          </a:xfrm>
          <a:prstGeom prst="rect">
            <a:avLst/>
          </a:prstGeom>
        </p:spPr>
      </p:pic>
      <p:pic>
        <p:nvPicPr>
          <p:cNvPr id="6" name="그림 5" descr="텍스트, 실외, 표지판이(가) 표시된 사진&#10;&#10;자동 생성된 설명">
            <a:extLst>
              <a:ext uri="{FF2B5EF4-FFF2-40B4-BE49-F238E27FC236}">
                <a16:creationId xmlns:a16="http://schemas.microsoft.com/office/drawing/2014/main" id="{BD351B68-2B5F-46D4-9EE9-E88E9ABFBF2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5"/>
          <a:stretch/>
        </p:blipFill>
        <p:spPr>
          <a:xfrm>
            <a:off x="7079486" y="1346876"/>
            <a:ext cx="4925475" cy="4085555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394DC9C5-FDC5-4F74-A7E9-16E5C16CE0ED}"/>
              </a:ext>
            </a:extLst>
          </p:cNvPr>
          <p:cNvSpPr txBox="1">
            <a:spLocks/>
          </p:cNvSpPr>
          <p:nvPr/>
        </p:nvSpPr>
        <p:spPr>
          <a:xfrm>
            <a:off x="0" y="112950"/>
            <a:ext cx="12192000" cy="101628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2. 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소상공인 상생 방안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pic>
        <p:nvPicPr>
          <p:cNvPr id="4" name="그림 3" descr="텍스트, 건물, 실외, 장면이(가) 표시된 사진&#10;&#10;자동 생성된 설명">
            <a:extLst>
              <a:ext uri="{FF2B5EF4-FFF2-40B4-BE49-F238E27FC236}">
                <a16:creationId xmlns:a16="http://schemas.microsoft.com/office/drawing/2014/main" id="{C3D881C0-E547-4A20-BBF7-20F7D07D66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8" y="2149366"/>
            <a:ext cx="6776638" cy="451470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083E9D3-0186-412A-9B6A-7826633E37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8" y="3744656"/>
            <a:ext cx="5164075" cy="282914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A6F029EC-FDF1-42EB-83F1-9798730B51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04" y="1067730"/>
            <a:ext cx="4102996" cy="555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4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80B1F61F-CA9E-44FE-BBEF-B6800FCC22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648"/>
            <a:ext cx="12192000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3. 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구독 경제 활성화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2B61955-D8A9-431C-B527-7ED4C2D24743}"/>
              </a:ext>
            </a:extLst>
          </p:cNvPr>
          <p:cNvGrpSpPr/>
          <p:nvPr/>
        </p:nvGrpSpPr>
        <p:grpSpPr>
          <a:xfrm>
            <a:off x="-138897" y="1169042"/>
            <a:ext cx="10384157" cy="5791058"/>
            <a:chOff x="-1" y="1157467"/>
            <a:chExt cx="10384157" cy="5791058"/>
          </a:xfrm>
        </p:grpSpPr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24F6F2A4-13FE-4F96-B692-6303B9584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157468"/>
              <a:ext cx="10279983" cy="5791057"/>
            </a:xfrm>
            <a:prstGeom prst="rect">
              <a:avLst/>
            </a:prstGeom>
            <a:noFill/>
          </p:spPr>
        </p:pic>
        <p:pic>
          <p:nvPicPr>
            <p:cNvPr id="22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16DAB7FD-F63F-4E45-92E9-25E4B412A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09" y="1157467"/>
              <a:ext cx="8879447" cy="5791057"/>
            </a:xfrm>
            <a:prstGeom prst="rect">
              <a:avLst/>
            </a:prstGeom>
            <a:gradFill flip="none" rotWithShape="1">
              <a:gsLst>
                <a:gs pos="73000">
                  <a:srgbClr val="EFEEEB"/>
                </a:gs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38000">
                  <a:schemeClr val="accent1">
                    <a:lumMod val="0"/>
                    <a:lumOff val="100000"/>
                    <a:alpha val="0"/>
                  </a:schemeClr>
                </a:gs>
                <a:gs pos="100000">
                  <a:srgbClr val="EFEEEB"/>
                </a:gs>
              </a:gsLst>
              <a:lin ang="0" scaled="1"/>
              <a:tileRect/>
            </a:gradFill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9CBAAEF-D1E2-4BCF-923C-E5AB2E14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85" y="4800120"/>
            <a:ext cx="8650147" cy="992743"/>
          </a:xfrm>
          <a:prstGeom prst="rect">
            <a:avLst/>
          </a:prstGeom>
        </p:spPr>
      </p:pic>
      <p:pic>
        <p:nvPicPr>
          <p:cNvPr id="6" name="그림 3" descr="/Users/myeongjaeyun/Library/Group Containers/L48J367XN4.com.infraware.PolarisOffice/EngineTemp/19579/fImage316322862030.png">
            <a:extLst>
              <a:ext uri="{FF2B5EF4-FFF2-40B4-BE49-F238E27FC236}">
                <a16:creationId xmlns:a16="http://schemas.microsoft.com/office/drawing/2014/main" id="{C0F2AC60-9912-4BE7-AF36-F575BDE7D69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51"/>
          <a:stretch/>
        </p:blipFill>
        <p:spPr>
          <a:xfrm>
            <a:off x="6272952" y="2085452"/>
            <a:ext cx="5629680" cy="1719277"/>
          </a:xfrm>
          <a:prstGeom prst="rect">
            <a:avLst/>
          </a:prstGeom>
          <a:noFill/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C939D9A-3145-4D80-84FE-E3D88EB83A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697" y="6063620"/>
            <a:ext cx="8016935" cy="4801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8D584D1-1F49-4BCB-B1AE-CAF8D9A8FB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164" y="4058332"/>
            <a:ext cx="4016088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0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비즈니스 모델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프릴츠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pic>
        <p:nvPicPr>
          <p:cNvPr id="6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2802"/>
            <a:ext cx="12263718" cy="5953890"/>
          </a:xfrm>
          <a:prstGeom prst="rect">
            <a:avLst/>
          </a:prstGeom>
          <a:noFill/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CF0D5B-C476-4050-AF34-5FCB0914C132}"/>
              </a:ext>
            </a:extLst>
          </p:cNvPr>
          <p:cNvSpPr/>
          <p:nvPr/>
        </p:nvSpPr>
        <p:spPr>
          <a:xfrm>
            <a:off x="6351588" y="579437"/>
            <a:ext cx="319087" cy="80962"/>
          </a:xfrm>
          <a:prstGeom prst="rect">
            <a:avLst/>
          </a:prstGeom>
          <a:solidFill>
            <a:srgbClr val="EF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CDF1AA-E086-41A9-9378-E1AE8096A137}"/>
              </a:ext>
            </a:extLst>
          </p:cNvPr>
          <p:cNvSpPr/>
          <p:nvPr/>
        </p:nvSpPr>
        <p:spPr>
          <a:xfrm>
            <a:off x="6278563" y="546100"/>
            <a:ext cx="73025" cy="80963"/>
          </a:xfrm>
          <a:prstGeom prst="rect">
            <a:avLst/>
          </a:prstGeom>
          <a:solidFill>
            <a:srgbClr val="403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비즈니스 모델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프릴츠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7BF8B1-6887-414A-9B80-6846CC442C20}"/>
              </a:ext>
            </a:extLst>
          </p:cNvPr>
          <p:cNvSpPr/>
          <p:nvPr/>
        </p:nvSpPr>
        <p:spPr>
          <a:xfrm>
            <a:off x="1202580" y="143718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403726"/>
                </a:solidFill>
              </a:rPr>
              <a:t>   </a:t>
            </a:r>
          </a:p>
          <a:p>
            <a:r>
              <a:rPr lang="en-US" altLang="ko-KR" dirty="0">
                <a:solidFill>
                  <a:srgbClr val="403726"/>
                </a:solidFill>
              </a:rPr>
              <a:t>1. </a:t>
            </a:r>
            <a:r>
              <a:rPr lang="ko-KR" altLang="en-US" dirty="0">
                <a:solidFill>
                  <a:srgbClr val="403726"/>
                </a:solidFill>
              </a:rPr>
              <a:t>카페</a:t>
            </a:r>
            <a:r>
              <a:rPr lang="en-US" altLang="ko-KR" dirty="0">
                <a:solidFill>
                  <a:srgbClr val="403726"/>
                </a:solidFill>
              </a:rPr>
              <a:t>, </a:t>
            </a:r>
            <a:r>
              <a:rPr lang="ko-KR" altLang="en-US" dirty="0" err="1">
                <a:solidFill>
                  <a:srgbClr val="403726"/>
                </a:solidFill>
              </a:rPr>
              <a:t>로스터리</a:t>
            </a:r>
            <a:r>
              <a:rPr lang="en-US" altLang="ko-KR" dirty="0">
                <a:solidFill>
                  <a:srgbClr val="403726"/>
                </a:solidFill>
              </a:rPr>
              <a:t>, </a:t>
            </a:r>
            <a:r>
              <a:rPr lang="ko-KR" altLang="en-US" dirty="0">
                <a:solidFill>
                  <a:srgbClr val="403726"/>
                </a:solidFill>
              </a:rPr>
              <a:t>온라인 몰을 함께 운영 중</a:t>
            </a:r>
            <a:endParaRPr lang="en-US" altLang="ko-KR" dirty="0">
              <a:solidFill>
                <a:srgbClr val="403726"/>
              </a:solidFill>
            </a:endParaRPr>
          </a:p>
          <a:p>
            <a:r>
              <a:rPr lang="en-US" altLang="ko-KR" dirty="0">
                <a:solidFill>
                  <a:srgbClr val="403726"/>
                </a:solidFill>
              </a:rPr>
              <a:t>   - </a:t>
            </a:r>
            <a:r>
              <a:rPr lang="ko-KR" altLang="en-US" dirty="0">
                <a:solidFill>
                  <a:srgbClr val="403726"/>
                </a:solidFill>
              </a:rPr>
              <a:t>내부 인프라를 잘 갖추고 있다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sz="400" dirty="0">
                <a:solidFill>
                  <a:srgbClr val="403726"/>
                </a:solidFill>
              </a:rPr>
              <a:t> </a:t>
            </a: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r>
              <a:rPr lang="en-US" altLang="ko-KR" dirty="0">
                <a:solidFill>
                  <a:srgbClr val="403726"/>
                </a:solidFill>
              </a:rPr>
              <a:t>2.</a:t>
            </a:r>
            <a:r>
              <a:rPr lang="ko-KR" altLang="en-US" dirty="0">
                <a:solidFill>
                  <a:srgbClr val="403726"/>
                </a:solidFill>
              </a:rPr>
              <a:t> 복고풍의 브랜드 이미지로 </a:t>
            </a:r>
            <a:r>
              <a:rPr lang="ko-KR" altLang="en-US" dirty="0" err="1">
                <a:solidFill>
                  <a:srgbClr val="403726"/>
                </a:solidFill>
              </a:rPr>
              <a:t>팬층을</a:t>
            </a:r>
            <a:r>
              <a:rPr lang="ko-KR" altLang="en-US" dirty="0">
                <a:solidFill>
                  <a:srgbClr val="403726"/>
                </a:solidFill>
              </a:rPr>
              <a:t> 확보했다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403726"/>
                </a:solidFill>
              </a:rPr>
              <a:t>   - </a:t>
            </a:r>
            <a:r>
              <a:rPr lang="ko-KR" altLang="en-US" dirty="0">
                <a:solidFill>
                  <a:srgbClr val="403726"/>
                </a:solidFill>
              </a:rPr>
              <a:t>아는 사람들은 아는 커피숍 브랜드</a:t>
            </a:r>
            <a:endParaRPr lang="en-US" altLang="ko-KR" dirty="0">
              <a:solidFill>
                <a:srgbClr val="403726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EE5FF22-516A-4577-AE3A-BE5B3B69ACE4}"/>
              </a:ext>
            </a:extLst>
          </p:cNvPr>
          <p:cNvSpPr/>
          <p:nvPr/>
        </p:nvSpPr>
        <p:spPr>
          <a:xfrm>
            <a:off x="6455897" y="143718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403726"/>
                </a:solidFill>
              </a:rPr>
              <a:t>1. </a:t>
            </a:r>
            <a:r>
              <a:rPr lang="ko-KR" altLang="en-US" dirty="0">
                <a:solidFill>
                  <a:srgbClr val="403726"/>
                </a:solidFill>
              </a:rPr>
              <a:t>개인 </a:t>
            </a:r>
            <a:r>
              <a:rPr lang="ko-KR" altLang="en-US" dirty="0" err="1">
                <a:solidFill>
                  <a:srgbClr val="403726"/>
                </a:solidFill>
              </a:rPr>
              <a:t>로스터리가</a:t>
            </a:r>
            <a:r>
              <a:rPr lang="ko-KR" altLang="en-US" dirty="0">
                <a:solidFill>
                  <a:srgbClr val="403726"/>
                </a:solidFill>
              </a:rPr>
              <a:t> 운영하는 서비스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403726"/>
                </a:solidFill>
              </a:rPr>
              <a:t>   - </a:t>
            </a:r>
            <a:r>
              <a:rPr lang="ko-KR" altLang="en-US" dirty="0">
                <a:solidFill>
                  <a:srgbClr val="403726"/>
                </a:solidFill>
              </a:rPr>
              <a:t>제품 선택의 폭에 한계가 있다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sz="400" dirty="0">
                <a:solidFill>
                  <a:srgbClr val="403726"/>
                </a:solidFill>
              </a:rPr>
              <a:t> </a:t>
            </a: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r>
              <a:rPr lang="en-US" altLang="ko-KR" dirty="0">
                <a:solidFill>
                  <a:srgbClr val="403726"/>
                </a:solidFill>
              </a:rPr>
              <a:t>2.</a:t>
            </a:r>
            <a:r>
              <a:rPr lang="ko-KR" altLang="en-US" dirty="0">
                <a:solidFill>
                  <a:srgbClr val="403726"/>
                </a:solidFill>
              </a:rPr>
              <a:t> 소비자가 원하는 원두를 골라서 구독할 수 없음  </a:t>
            </a:r>
            <a:r>
              <a:rPr lang="en-US" altLang="ko-KR" dirty="0">
                <a:solidFill>
                  <a:srgbClr val="403726"/>
                </a:solidFill>
              </a:rPr>
              <a:t>- </a:t>
            </a:r>
            <a:r>
              <a:rPr lang="ko-KR" altLang="en-US" dirty="0">
                <a:solidFill>
                  <a:srgbClr val="403726"/>
                </a:solidFill>
              </a:rPr>
              <a:t>랜덤 배송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0B97C7C-3E56-4552-82FF-85176BB471A2}"/>
              </a:ext>
            </a:extLst>
          </p:cNvPr>
          <p:cNvSpPr/>
          <p:nvPr/>
        </p:nvSpPr>
        <p:spPr>
          <a:xfrm>
            <a:off x="1202580" y="412659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403726"/>
                </a:solidFill>
              </a:rPr>
              <a:t>인프라가 구축되어서 외부 비즈니스와 연결하기 좋다</a:t>
            </a:r>
            <a:endParaRPr lang="en-US" altLang="ko-KR" dirty="0">
              <a:solidFill>
                <a:srgbClr val="403726"/>
              </a:solidFill>
            </a:endParaRPr>
          </a:p>
          <a:p>
            <a:r>
              <a:rPr lang="en-US" altLang="ko-KR" sz="400" dirty="0">
                <a:solidFill>
                  <a:srgbClr val="403726"/>
                </a:solidFill>
              </a:rPr>
              <a:t> </a:t>
            </a: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endParaRPr lang="en-US" altLang="ko-KR" sz="400" dirty="0">
              <a:solidFill>
                <a:srgbClr val="403726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A60BFC6-2CD5-4156-8DA7-0F12F31FC450}"/>
              </a:ext>
            </a:extLst>
          </p:cNvPr>
          <p:cNvSpPr/>
          <p:nvPr/>
        </p:nvSpPr>
        <p:spPr>
          <a:xfrm>
            <a:off x="6455897" y="412659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1.</a:t>
            </a:r>
            <a:r>
              <a:rPr lang="ko-KR" altLang="en-US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판매자 본사의 마케팅 수단을 제외하고</a:t>
            </a:r>
            <a:endParaRPr lang="en-US" altLang="ko-KR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>
              <a:defRPr/>
            </a:pPr>
            <a:r>
              <a:rPr lang="ko-KR" altLang="en-US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외부적으로 고객을 유치할 수단이 제한적이다</a:t>
            </a:r>
            <a:r>
              <a:rPr lang="en-US" altLang="ko-KR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7AE28-3F09-4D18-BB0B-CD996422D3A7}"/>
              </a:ext>
            </a:extLst>
          </p:cNvPr>
          <p:cNvSpPr txBox="1"/>
          <p:nvPr/>
        </p:nvSpPr>
        <p:spPr>
          <a:xfrm>
            <a:off x="3035890" y="1025919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긍정적 측면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4FBEE-73C2-42C6-A2E0-B2153A2D9E85}"/>
              </a:ext>
            </a:extLst>
          </p:cNvPr>
          <p:cNvSpPr txBox="1"/>
          <p:nvPr/>
        </p:nvSpPr>
        <p:spPr>
          <a:xfrm>
            <a:off x="8289207" y="1028113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부정적 측면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3DD874-1C38-4C8B-8BFD-3133801EA164}"/>
              </a:ext>
            </a:extLst>
          </p:cNvPr>
          <p:cNvSpPr txBox="1"/>
          <p:nvPr/>
        </p:nvSpPr>
        <p:spPr>
          <a:xfrm>
            <a:off x="538504" y="2124185"/>
            <a:ext cx="492443" cy="12721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spc="3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내부환경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A10B70-85C2-4527-B447-B9247DB0F0A7}"/>
              </a:ext>
            </a:extLst>
          </p:cNvPr>
          <p:cNvSpPr txBox="1"/>
          <p:nvPr/>
        </p:nvSpPr>
        <p:spPr>
          <a:xfrm>
            <a:off x="538512" y="4714209"/>
            <a:ext cx="492443" cy="12721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spc="3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외부환경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A75995-0332-4903-948B-168F3D232A1B}"/>
              </a:ext>
            </a:extLst>
          </p:cNvPr>
          <p:cNvSpPr txBox="1"/>
          <p:nvPr/>
        </p:nvSpPr>
        <p:spPr>
          <a:xfrm>
            <a:off x="5793595" y="3465513"/>
            <a:ext cx="1217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8497B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      W</a:t>
            </a:r>
          </a:p>
          <a:p>
            <a:endParaRPr lang="en-US" altLang="ko-KR" sz="2400" b="1" dirty="0">
              <a:solidFill>
                <a:srgbClr val="8497B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en-US" altLang="ko-KR" sz="2400" b="1" dirty="0">
                <a:solidFill>
                  <a:srgbClr val="8497B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O       T</a:t>
            </a:r>
            <a:endParaRPr lang="ko-KR" altLang="en-US" sz="2400" b="1" dirty="0">
              <a:solidFill>
                <a:srgbClr val="8497B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6926F9-DABF-4A72-A93E-3B1F2A8D4A35}"/>
              </a:ext>
            </a:extLst>
          </p:cNvPr>
          <p:cNvSpPr txBox="1"/>
          <p:nvPr/>
        </p:nvSpPr>
        <p:spPr>
          <a:xfrm>
            <a:off x="1265336" y="1540634"/>
            <a:ext cx="130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BF1E2E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Strength </a:t>
            </a:r>
            <a:endParaRPr lang="ko-KR" altLang="en-US" b="1" dirty="0">
              <a:solidFill>
                <a:srgbClr val="BF1E2E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F862D8-028B-4EE5-85D8-6470D26AA61D}"/>
              </a:ext>
            </a:extLst>
          </p:cNvPr>
          <p:cNvSpPr txBox="1"/>
          <p:nvPr/>
        </p:nvSpPr>
        <p:spPr>
          <a:xfrm>
            <a:off x="9871454" y="1551793"/>
            <a:ext cx="15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55B7B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Weakness </a:t>
            </a:r>
            <a:endParaRPr lang="ko-KR" altLang="en-US" b="1" dirty="0">
              <a:solidFill>
                <a:srgbClr val="455B7B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F3892-93A4-4452-ABE7-5445C0C27589}"/>
              </a:ext>
            </a:extLst>
          </p:cNvPr>
          <p:cNvSpPr txBox="1"/>
          <p:nvPr/>
        </p:nvSpPr>
        <p:spPr>
          <a:xfrm>
            <a:off x="1276903" y="4247979"/>
            <a:ext cx="16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56C44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Opportunity</a:t>
            </a:r>
            <a:endParaRPr lang="ko-KR" altLang="en-US" b="1" dirty="0">
              <a:solidFill>
                <a:srgbClr val="556C44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A0E2E9-D355-427E-AA0D-B9E76A728036}"/>
              </a:ext>
            </a:extLst>
          </p:cNvPr>
          <p:cNvSpPr txBox="1"/>
          <p:nvPr/>
        </p:nvSpPr>
        <p:spPr>
          <a:xfrm>
            <a:off x="10395165" y="4247979"/>
            <a:ext cx="10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Threat 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0F78E3-C23A-42A0-B0FA-94C5EC831FB4}"/>
              </a:ext>
            </a:extLst>
          </p:cNvPr>
          <p:cNvSpPr/>
          <p:nvPr/>
        </p:nvSpPr>
        <p:spPr>
          <a:xfrm>
            <a:off x="6351588" y="579437"/>
            <a:ext cx="319087" cy="80962"/>
          </a:xfrm>
          <a:prstGeom prst="rect">
            <a:avLst/>
          </a:prstGeom>
          <a:solidFill>
            <a:srgbClr val="EF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5867519-B5CC-4AA5-8CAD-927D148E7263}"/>
              </a:ext>
            </a:extLst>
          </p:cNvPr>
          <p:cNvSpPr/>
          <p:nvPr/>
        </p:nvSpPr>
        <p:spPr>
          <a:xfrm>
            <a:off x="6278563" y="546100"/>
            <a:ext cx="73025" cy="80963"/>
          </a:xfrm>
          <a:prstGeom prst="rect">
            <a:avLst/>
          </a:prstGeom>
          <a:solidFill>
            <a:srgbClr val="403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12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/Users/myeongjaeyun/Library/Group Containers/L48J367XN4.com.infraware.PolarisOffice/EngineTemp/19834/fImage338337358345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26" y="1025919"/>
            <a:ext cx="9222109" cy="5991524"/>
          </a:xfrm>
          <a:prstGeom prst="rect">
            <a:avLst/>
          </a:prstGeom>
          <a:noFill/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1EBFDAE-355B-4B4E-B3AE-4194F057C6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서비스 모델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배달의 민족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3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1284</Words>
  <Application>Microsoft Office PowerPoint</Application>
  <PresentationFormat>와이드스크린</PresentationFormat>
  <Paragraphs>336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-apple-system</vt:lpstr>
      <vt:lpstr>나눔고딕</vt:lpstr>
      <vt:lpstr>맑은 고딕</vt:lpstr>
      <vt:lpstr>양진체 </vt:lpstr>
      <vt:lpstr>Arial</vt:lpstr>
      <vt:lpstr>Office 테마</vt:lpstr>
      <vt:lpstr>주간 커-피</vt:lpstr>
      <vt:lpstr> 사용기술</vt:lpstr>
      <vt:lpstr> 주제 선정 동기 &amp; 사유</vt:lpstr>
      <vt:lpstr> 주제 선정 동기 &amp; 사유                             1. 홈카페 수요 증가</vt:lpstr>
      <vt:lpstr>PowerPoint 프레젠테이션</vt:lpstr>
      <vt:lpstr> 주제 선정 동기 &amp; 사유                            3. 구독 경제 활성화</vt:lpstr>
      <vt:lpstr> 사례분석 - 비즈니스 모델  [프릴츠]</vt:lpstr>
      <vt:lpstr> 사례분석 - 비즈니스 모델  [프릴츠]</vt:lpstr>
      <vt:lpstr> 사례분석 - 서비스 모델  [배달의 민족]</vt:lpstr>
      <vt:lpstr> 사례분석 - 서비스 모델  [배달의 민족]</vt:lpstr>
      <vt:lpstr> 프로세스 흐름도</vt:lpstr>
      <vt:lpstr> 프로젝트 일정</vt:lpstr>
      <vt:lpstr> 팀원 소개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 커-피</dc:title>
  <dc:creator>이 주현</dc:creator>
  <cp:lastModifiedBy>이 주현</cp:lastModifiedBy>
  <cp:revision>34</cp:revision>
  <dcterms:created xsi:type="dcterms:W3CDTF">2021-10-17T20:01:40Z</dcterms:created>
  <dcterms:modified xsi:type="dcterms:W3CDTF">2021-10-22T04:22:58Z</dcterms:modified>
</cp:coreProperties>
</file>