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5" r:id="rId5"/>
    <p:sldId id="271" r:id="rId6"/>
    <p:sldId id="276" r:id="rId7"/>
    <p:sldId id="274" r:id="rId8"/>
    <p:sldId id="278" r:id="rId9"/>
    <p:sldId id="270" r:id="rId10"/>
    <p:sldId id="277" r:id="rId11"/>
    <p:sldId id="266" r:id="rId12"/>
    <p:sldId id="264" r:id="rId13"/>
    <p:sldId id="272" r:id="rId14"/>
    <p:sldId id="268" r:id="rId15"/>
    <p:sldId id="263" r:id="rId16"/>
    <p:sldId id="259" r:id="rId17"/>
    <p:sldId id="269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726"/>
    <a:srgbClr val="EFEEEB"/>
    <a:srgbClr val="DFD855"/>
    <a:srgbClr val="DDE4D8"/>
    <a:srgbClr val="BF1E2E"/>
    <a:srgbClr val="663300"/>
    <a:srgbClr val="F0DFAE"/>
    <a:srgbClr val="336791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92" y="67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MSA </a:t>
            </a:r>
            <a:r>
              <a:rPr lang="ko-KR" altLang="en-US" dirty="0" err="1"/>
              <a:t>왜썼어요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통합제품관리로 거치는가 </a:t>
            </a:r>
            <a:r>
              <a:rPr lang="en-US" altLang="ko-KR" dirty="0"/>
              <a:t>?  </a:t>
            </a:r>
            <a:r>
              <a:rPr lang="ko-KR" altLang="en-US" dirty="0"/>
              <a:t>판매자에서 소비자로 </a:t>
            </a:r>
            <a:r>
              <a:rPr lang="ko-KR" altLang="en-US" dirty="0" err="1"/>
              <a:t>직접안가고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모집공고 보고 무슨 기술 스택 사용하는지 정도만 긁어오자 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통합 제품 관리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를 중간다리로 건너가는 이유 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파트너 측에서 넘겨준 데이터가 바로 유저로 이동했을 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유효성 검사를 제대로 거치지 않은 데이터가  유저 쪽으로 넘어가는 것을 막기위해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중간에 관리자 서비스에서 한번 유효성 검사를 통해서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정제된 데이터를 유저 서비스에 제공하기 위해서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상반기부터</a:t>
            </a:r>
            <a:endParaRPr lang="en-US" altLang="ko-KR" dirty="0"/>
          </a:p>
          <a:p>
            <a:r>
              <a:rPr lang="ko-KR" altLang="en-US" dirty="0"/>
              <a:t>코로나 증식 이후 집에서 시간을 보내는 각종 재밌는 방법들이 </a:t>
            </a:r>
            <a:endParaRPr lang="en-US" altLang="ko-KR" dirty="0"/>
          </a:p>
          <a:p>
            <a:r>
              <a:rPr lang="ko-KR" altLang="en-US" dirty="0"/>
              <a:t>인터넷에 떠돌기 시작하면서 </a:t>
            </a:r>
            <a:r>
              <a:rPr lang="ko-KR" altLang="en-US" dirty="0" err="1"/>
              <a:t>대유행했었죠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홈카페</a:t>
            </a:r>
            <a:r>
              <a:rPr lang="ko-KR" altLang="en-US" dirty="0"/>
              <a:t> 수요가 증가함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사회적 거리두기 강화로 카페를 찾기보다 내 집에서 커피와 음료를 즐기는 문화가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관련해 집 안에 카페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못지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않은 장비와 물품을 갖추려는 사람이 늘어나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관련 아이템 수요가 증가하는 것입니다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바야흐로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과언이 아닙니다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전문가들은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열풍의 근본적인 이유를 사회적 거리두기 여파를 넘어 코로나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달라진 집의 의미에서 찾는다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집이 의식주를 넘어 경제활동과 취미활동 공간으로 확대되는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현상’이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홈카페의 궁극적인 배경이란 얘기다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이미 확장된 집의 역할이 앞으로도 축소되지 않을 것으로 전망이 우세한 가운데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예정이다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뜨는 동안 실제 카페 매출은 큰 폭으로 감소했다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업계에 따르면 코로나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가 심각했던 작년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5~6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월 카페 매출은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전년 대비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하지만 카페 매출 감소와 반대로 각 가정 내 커피 소비는 오히려 늘었다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통계청에서 발표한 조사에 따르면 지난해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차류에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대한 소비가 전년 대비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증가했다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이는 두 가지로 해석될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내점 고객 위주로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-apple-system"/>
              </a:rPr>
              <a:t>영업을 하던 대형 커피숍과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달리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포장이나 배달을 늘린 소규모 업장이나 이를 병행한 중규모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업장의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커피 판매율은 오히려 늘었다는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또 </a:t>
            </a:r>
            <a:r>
              <a:rPr lang="ko-KR" altLang="en-US" b="0" i="0" dirty="0">
                <a:solidFill>
                  <a:srgbClr val="BF1E2E"/>
                </a:solidFill>
                <a:effectLst/>
                <a:latin typeface="-apple-system"/>
              </a:rPr>
              <a:t>한 가지는 카페 방문 횟수나 머무는 시간은 줄어들고 대신 원두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및 커피도구 구매에 대한 소비가 늘었다는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구독경제란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?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일정한 금액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정기적 제품 및 서비스를 제공 받는 것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코로나 시기 이후로 많은 것들이 서비스를 구독하는 시대로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기존에는 신문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우유 등에 그쳤다면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이제는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 그 영역을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년이 되면 서비스의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가 구독화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미국의 전문가들은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년이 되면 서비스의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가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구독화될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것이라는 예측을 발표했다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진짜 앞으로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 후에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 서비스가 구독화 된다면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구독경제에 적응하지 못한 중소기업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소상공인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자영업자는 자연스레 생존의 위험에 직면하게 될 것이다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-------------------------------------------------------------------------------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소상공인과 자영업자에게 디지털 전환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(DT, Digital Transformation)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지원이 시급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지난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8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월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홍남기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부총리가 소상공인 구독경제 관련 정책을 발표했다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“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중소기업의 구독경제 진출을 위해 올해부터 오는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년까지 매년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50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개씩 구독경제 적합 제품을 발굴해 지원하겠다”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“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중소기업의 경우 기업간거래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(B2B)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거래 비중이 큰 점을 고려해 기존 판로 지원 온라인 플랫폼에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B2B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전용몰을 구축하고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2022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년부터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2024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년까지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년간 약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6000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개 제품 판매를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지원하겠다”고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밝혔다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소상공인 구독경제 생태계 조성의 마중물 역할을 정부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공공 부문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에서 시작한다는 것은 뜻깊은 일이다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선순환 상생모델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소상공인 구독경제 생태계 조성으로 소비자는 질 좋고 합리적인 가격의 제품과 서비스를 받으면서 우리 이웃을 지킬 수 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구독경제는 소상공인 경제 활성화로 일자리와 세수를 늘릴 수 있는 선순환의 상생모델이다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atin typeface="나눔고딕" charset="0"/>
                <a:ea typeface="나눔고딕" charset="0"/>
              </a:rPr>
              <a:t>저희는 크게 세가지 원인을 이유로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커피원두를 구독하는 서비스를 주제로 선정하였습니다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외에도 부수적인 이유가 있는데 한번 정리하고 가도록 하겠습니다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고딕" charset="0"/>
              <a:ea typeface="나눔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프릴츠</a:t>
            </a:r>
            <a:r>
              <a:rPr lang="ko-KR" altLang="en-US" dirty="0"/>
              <a:t> 비즈니스 </a:t>
            </a:r>
            <a:r>
              <a:rPr lang="en-US" altLang="ko-KR" dirty="0"/>
              <a:t>SWOT </a:t>
            </a:r>
            <a:r>
              <a:rPr lang="ko-KR" altLang="en-US" dirty="0"/>
              <a:t>분석하기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프릴츠</a:t>
            </a:r>
            <a:r>
              <a:rPr lang="ko-KR" altLang="en-US" dirty="0"/>
              <a:t> 비즈니스 </a:t>
            </a:r>
            <a:r>
              <a:rPr lang="en-US" altLang="ko-KR" dirty="0"/>
              <a:t>SWOT </a:t>
            </a:r>
            <a:r>
              <a:rPr lang="ko-KR" altLang="en-US" dirty="0"/>
              <a:t>분석하기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모집공고 보고 무슨 기술 스택 사용하는지 정도만 긁어오자 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3263168" y="4157280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MSA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써비쓰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226244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8802754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" y="1484946"/>
            <a:ext cx="7693298" cy="4941254"/>
          </a:xfrm>
          <a:prstGeom prst="rect">
            <a:avLst/>
          </a:prstGeom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>
            <a:off x="6507480" y="431800"/>
            <a:ext cx="292481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 판매자를 이어주는양면사업 서비스 라는 공통점을 가지고 배달의 민족의 서비스 모델을 참고 하였습니다.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9" y="2017017"/>
            <a:ext cx="6786582" cy="4409183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</a:t>
            </a: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사례분석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FB53CF-CAFA-4E48-BC51-547A1F5A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코케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비즈니스 모델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배민이나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네이버 스마트 스토어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모델</a:t>
            </a:r>
          </a:p>
        </p:txBody>
      </p:sp>
    </p:spTree>
    <p:extLst>
      <p:ext uri="{BB962C8B-B14F-4D97-AF65-F5344CB8AC3E}">
        <p14:creationId xmlns:p14="http://schemas.microsoft.com/office/powerpoint/2010/main" val="3428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68" y="869446"/>
            <a:ext cx="1043242" cy="1043242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701168" y="1151396"/>
            <a:ext cx="1697108" cy="692016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41" y="2216063"/>
            <a:ext cx="881380" cy="929005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9429370" y="2477274"/>
            <a:ext cx="1787269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5267385" y="207976"/>
            <a:ext cx="3234690" cy="1275233"/>
            <a:chOff x="439420" y="5197475"/>
            <a:chExt cx="3234690" cy="1430192"/>
          </a:xfrm>
          <a:solidFill>
            <a:srgbClr val="DDE4D8"/>
          </a:solidFill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439420" y="5197475"/>
              <a:ext cx="3234690" cy="1430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919950" y="5508087"/>
              <a:ext cx="1489075" cy="635"/>
            </a:xfrm>
            <a:prstGeom prst="straightConnector1">
              <a:avLst/>
            </a:prstGeom>
            <a:grpFill/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919950" y="5921663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540483" y="5251403"/>
              <a:ext cx="1282723" cy="11929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서버 이동</a:t>
              </a:r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>
              <a:off x="1916579" y="6327840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DB106A-777C-4E8F-B7B8-73C25042CD9A}"/>
              </a:ext>
            </a:extLst>
          </p:cNvPr>
          <p:cNvGrpSpPr/>
          <p:nvPr/>
        </p:nvGrpSpPr>
        <p:grpSpPr>
          <a:xfrm>
            <a:off x="8729220" y="196584"/>
            <a:ext cx="2949559" cy="1154775"/>
            <a:chOff x="3956051" y="5245731"/>
            <a:chExt cx="3234690" cy="1284411"/>
          </a:xfrm>
        </p:grpSpPr>
        <p:grpSp>
          <p:nvGrpSpPr>
            <p:cNvPr id="261" name="그룹 6"/>
            <p:cNvGrpSpPr/>
            <p:nvPr/>
          </p:nvGrpSpPr>
          <p:grpSpPr>
            <a:xfrm>
              <a:off x="3956051" y="5245731"/>
              <a:ext cx="3234690" cy="1284411"/>
              <a:chOff x="3956051" y="5190490"/>
              <a:chExt cx="3235960" cy="1878098"/>
            </a:xfrm>
          </p:grpSpPr>
          <p:sp>
            <p:nvSpPr>
              <p:cNvPr id="262" name="Rounded Rectangle 1"/>
              <p:cNvSpPr>
                <a:spLocks/>
              </p:cNvSpPr>
              <p:nvPr/>
            </p:nvSpPr>
            <p:spPr>
              <a:xfrm>
                <a:off x="3956051" y="5190490"/>
                <a:ext cx="3235960" cy="14795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/>
                </a:solidFill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dirty="0"/>
              </a:p>
            </p:txBody>
          </p:sp>
          <p:sp>
            <p:nvSpPr>
              <p:cNvPr id="265" name="텍스트 상자 4"/>
              <p:cNvSpPr txBox="1">
                <a:spLocks/>
              </p:cNvSpPr>
              <p:nvPr/>
            </p:nvSpPr>
            <p:spPr>
              <a:xfrm>
                <a:off x="4066540" y="5241200"/>
                <a:ext cx="1182168" cy="1827388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600" dirty="0" err="1"/>
                  <a:t>메세지</a:t>
                </a:r>
                <a:r>
                  <a:rPr lang="ko-KR" altLang="en-US" sz="1600" dirty="0"/>
                  <a:t> 큐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600" dirty="0"/>
                  <a:t>G</a:t>
                </a:r>
                <a:r>
                  <a:rPr lang="ko-KR" altLang="en-US" sz="1600" dirty="0" err="1"/>
                  <a:t>ateWay</a:t>
                </a:r>
                <a:endParaRPr lang="ko-KR" altLang="en-US" sz="16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600" dirty="0"/>
              </a:p>
            </p:txBody>
          </p:sp>
        </p:grpSp>
        <p:sp>
          <p:nvSpPr>
            <p:cNvPr id="273" name="Rectangle 14"/>
            <p:cNvSpPr>
              <a:spLocks/>
            </p:cNvSpPr>
            <p:nvPr/>
          </p:nvSpPr>
          <p:spPr>
            <a:xfrm>
              <a:off x="5469890" y="5466593"/>
              <a:ext cx="1414780" cy="16002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 dirty="0">
                <a:latin typeface="나눔고딕" charset="0"/>
                <a:ea typeface="나눔고딕" charset="0"/>
              </a:endParaRPr>
            </a:p>
          </p:txBody>
        </p:sp>
        <p:sp>
          <p:nvSpPr>
            <p:cNvPr id="282" name="Oval 23"/>
            <p:cNvSpPr>
              <a:spLocks/>
            </p:cNvSpPr>
            <p:nvPr/>
          </p:nvSpPr>
          <p:spPr>
            <a:xfrm>
              <a:off x="6095709" y="5854335"/>
              <a:ext cx="192405" cy="19367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6" name="제목 1">
            <a:extLst>
              <a:ext uri="{FF2B5EF4-FFF2-40B4-BE49-F238E27FC236}">
                <a16:creationId xmlns:a16="http://schemas.microsoft.com/office/drawing/2014/main" id="{A6EC5D74-7BF7-4B58-B541-0FBF902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45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400AEF-FF30-44AD-A985-4D8383D5E63C}"/>
              </a:ext>
            </a:extLst>
          </p:cNvPr>
          <p:cNvGrpSpPr/>
          <p:nvPr/>
        </p:nvGrpSpPr>
        <p:grpSpPr>
          <a:xfrm>
            <a:off x="476602" y="1616324"/>
            <a:ext cx="11311821" cy="5013912"/>
            <a:chOff x="480269" y="1716825"/>
            <a:chExt cx="11311821" cy="5013912"/>
          </a:xfrm>
        </p:grpSpPr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444090" y="2137166"/>
              <a:ext cx="3348000" cy="45935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CA36859-B057-4E4D-BF3C-D18FFC0F3339}"/>
                </a:ext>
              </a:extLst>
            </p:cNvPr>
            <p:cNvSpPr/>
            <p:nvPr/>
          </p:nvSpPr>
          <p:spPr>
            <a:xfrm>
              <a:off x="8871287" y="3121520"/>
              <a:ext cx="2448872" cy="72292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887703" y="4034900"/>
              <a:ext cx="2449344" cy="72340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485DF74-BDD8-4A15-8FE5-4377D4DCE120}"/>
                </a:ext>
              </a:extLst>
            </p:cNvPr>
            <p:cNvSpPr/>
            <p:nvPr/>
          </p:nvSpPr>
          <p:spPr>
            <a:xfrm>
              <a:off x="8890196" y="4955426"/>
              <a:ext cx="2448872" cy="158242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8BD0498-9764-4A81-AFAD-4483310B7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398" y="2525791"/>
              <a:ext cx="0" cy="2429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7300CC79-304C-4DD8-A687-D0C9C3C3F4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6418" y="2582357"/>
              <a:ext cx="0" cy="15577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480269" y="2415823"/>
              <a:ext cx="3347195" cy="42902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469309" y="2415823"/>
              <a:ext cx="3348000" cy="42902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20329-B823-4D98-BFB2-C01EAABBB675}"/>
                </a:ext>
              </a:extLst>
            </p:cNvPr>
            <p:cNvSpPr txBox="1"/>
            <p:nvPr/>
          </p:nvSpPr>
          <p:spPr>
            <a:xfrm>
              <a:off x="941952" y="2025559"/>
              <a:ext cx="246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S</a:t>
              </a:r>
              <a:r>
                <a:rPr lang="en-US" altLang="ko-KR" b="0" i="0" dirty="0">
                  <a:effectLst/>
                  <a:latin typeface="양진체 " panose="02020503000000000000" pitchFamily="18" charset="-127"/>
                  <a:ea typeface="양진체 " panose="02020503000000000000" pitchFamily="18" charset="-127"/>
                </a:rPr>
                <a:t>ubscribe</a:t>
              </a:r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91EE36-C5AC-4F52-945D-8ED633C092F6}"/>
                </a:ext>
              </a:extLst>
            </p:cNvPr>
            <p:cNvSpPr txBox="1"/>
            <p:nvPr/>
          </p:nvSpPr>
          <p:spPr>
            <a:xfrm>
              <a:off x="4701311" y="2025559"/>
              <a:ext cx="2883995" cy="369332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b="0" i="0" dirty="0">
                  <a:solidFill>
                    <a:srgbClr val="202124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Weekly</a:t>
              </a:r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 Admin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6766B8-900F-467F-8029-E1205F634D08}"/>
                </a:ext>
              </a:extLst>
            </p:cNvPr>
            <p:cNvSpPr txBox="1"/>
            <p:nvPr/>
          </p:nvSpPr>
          <p:spPr>
            <a:xfrm>
              <a:off x="9036369" y="1716825"/>
              <a:ext cx="2110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Partner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792173" y="2564152"/>
              <a:ext cx="2763888" cy="52390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 err="1">
                  <a:solidFill>
                    <a:schemeClr val="tx1"/>
                  </a:solidFill>
                </a:rPr>
                <a:t>메인페이지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13DB17-F891-453D-989F-D20766E62BE4}"/>
                </a:ext>
              </a:extLst>
            </p:cNvPr>
            <p:cNvSpPr/>
            <p:nvPr/>
          </p:nvSpPr>
          <p:spPr>
            <a:xfrm>
              <a:off x="620456" y="3250170"/>
              <a:ext cx="1395362" cy="2669863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3EC83D-FE28-48BA-A5D5-0996F5857C6B}"/>
                </a:ext>
              </a:extLst>
            </p:cNvPr>
            <p:cNvSpPr/>
            <p:nvPr/>
          </p:nvSpPr>
          <p:spPr>
            <a:xfrm>
              <a:off x="741864" y="3430974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2287987" y="3244686"/>
              <a:ext cx="1395954" cy="88940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569C913-7B5E-4D9F-9F7C-FFB1D32A083F}"/>
                </a:ext>
              </a:extLst>
            </p:cNvPr>
            <p:cNvSpPr/>
            <p:nvPr/>
          </p:nvSpPr>
          <p:spPr>
            <a:xfrm>
              <a:off x="732339" y="4264976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제품상세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05CDE7-D1BA-468D-A550-912BFFD8305B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1308929" y="3999870"/>
              <a:ext cx="8890" cy="265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4C4D3ED-D7EC-4836-A50E-99725200C3CA}"/>
                </a:ext>
              </a:extLst>
            </p:cNvPr>
            <p:cNvCxnSpPr/>
            <p:nvPr/>
          </p:nvCxnSpPr>
          <p:spPr>
            <a:xfrm>
              <a:off x="1317819" y="3103599"/>
              <a:ext cx="0" cy="332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F92A6D2-C6A6-46D8-AE90-759DBCE1BABC}"/>
                </a:ext>
              </a:extLst>
            </p:cNvPr>
            <p:cNvCxnSpPr/>
            <p:nvPr/>
          </p:nvCxnSpPr>
          <p:spPr>
            <a:xfrm>
              <a:off x="2973264" y="3085819"/>
              <a:ext cx="0" cy="332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43E69A6-9AA1-467F-805B-722CF41CA41C}"/>
                </a:ext>
              </a:extLst>
            </p:cNvPr>
            <p:cNvSpPr/>
            <p:nvPr/>
          </p:nvSpPr>
          <p:spPr>
            <a:xfrm>
              <a:off x="4725154" y="2603899"/>
              <a:ext cx="2759728" cy="367272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08344" y="4134633"/>
              <a:ext cx="1833284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판매제품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20815" y="3182784"/>
              <a:ext cx="2392156" cy="847699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EA727F9-B114-4D76-A8F5-542FE1851B59}"/>
                </a:ext>
              </a:extLst>
            </p:cNvPr>
            <p:cNvSpPr/>
            <p:nvPr/>
          </p:nvSpPr>
          <p:spPr>
            <a:xfrm>
              <a:off x="5282387" y="3332262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파트너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1E491CC-E462-4F8C-9968-AD20A63F74BC}"/>
                </a:ext>
              </a:extLst>
            </p:cNvPr>
            <p:cNvSpPr/>
            <p:nvPr/>
          </p:nvSpPr>
          <p:spPr>
            <a:xfrm>
              <a:off x="4923933" y="4243831"/>
              <a:ext cx="2391674" cy="847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4CC15EF-D017-4878-97D9-E2D29209AC84}"/>
                </a:ext>
              </a:extLst>
            </p:cNvPr>
            <p:cNvSpPr/>
            <p:nvPr/>
          </p:nvSpPr>
          <p:spPr>
            <a:xfrm>
              <a:off x="5257622" y="4384457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통합 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524ADB-D883-49D9-A71D-CBE90A4C7153}"/>
                </a:ext>
              </a:extLst>
            </p:cNvPr>
            <p:cNvSpPr txBox="1"/>
            <p:nvPr/>
          </p:nvSpPr>
          <p:spPr>
            <a:xfrm>
              <a:off x="5484395" y="2685932"/>
              <a:ext cx="110807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대쉬보드</a:t>
              </a:r>
              <a:endParaRPr lang="ko-KR" altLang="en-US" b="1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CD5BAEF-8D9F-4DAC-8259-175A024F88DA}"/>
                </a:ext>
              </a:extLst>
            </p:cNvPr>
            <p:cNvSpPr/>
            <p:nvPr/>
          </p:nvSpPr>
          <p:spPr>
            <a:xfrm>
              <a:off x="721544" y="5114559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구독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379703D8-013C-4870-9020-101E6683A7D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2482" y="2714213"/>
              <a:ext cx="0" cy="512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92822E3-B48F-4E19-913E-09B4357EDF9D}"/>
                </a:ext>
              </a:extLst>
            </p:cNvPr>
            <p:cNvSpPr/>
            <p:nvPr/>
          </p:nvSpPr>
          <p:spPr>
            <a:xfrm>
              <a:off x="9203856" y="5101197"/>
              <a:ext cx="1835616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구독 관리</a:t>
              </a: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99E6AFB7-3B14-4C62-8D5F-77B30B3C96C4}"/>
                </a:ext>
              </a:extLst>
            </p:cNvPr>
            <p:cNvSpPr/>
            <p:nvPr/>
          </p:nvSpPr>
          <p:spPr>
            <a:xfrm>
              <a:off x="4920758" y="5311901"/>
              <a:ext cx="2391674" cy="847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B9814F71-F282-4666-96BF-20176C5F1730}"/>
                </a:ext>
              </a:extLst>
            </p:cNvPr>
            <p:cNvSpPr/>
            <p:nvPr/>
          </p:nvSpPr>
          <p:spPr>
            <a:xfrm>
              <a:off x="5254447" y="5453162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결제 내역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7104A600-493D-4045-92AC-799B21F3CF60}"/>
                </a:ext>
              </a:extLst>
            </p:cNvPr>
            <p:cNvSpPr/>
            <p:nvPr/>
          </p:nvSpPr>
          <p:spPr>
            <a:xfrm>
              <a:off x="9203856" y="5861943"/>
              <a:ext cx="1850072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누적 매출 정산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1B164FA-757B-482D-BCEC-DC2DE3E4FAFE}"/>
                </a:ext>
              </a:extLst>
            </p:cNvPr>
            <p:cNvSpPr/>
            <p:nvPr/>
          </p:nvSpPr>
          <p:spPr>
            <a:xfrm>
              <a:off x="2396374" y="3412559"/>
              <a:ext cx="1144256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0AC25C0-36F0-4866-BA24-6E6782A6CF81}"/>
                </a:ext>
              </a:extLst>
            </p:cNvPr>
            <p:cNvGrpSpPr/>
            <p:nvPr/>
          </p:nvGrpSpPr>
          <p:grpSpPr>
            <a:xfrm>
              <a:off x="3406281" y="1880387"/>
              <a:ext cx="5481422" cy="672712"/>
              <a:chOff x="3406281" y="1880387"/>
              <a:chExt cx="5481422" cy="67271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448C0A46-4936-4464-8E0C-D2EEEC65A0A5}"/>
                  </a:ext>
                </a:extLst>
              </p:cNvPr>
              <p:cNvGrpSpPr/>
              <p:nvPr/>
            </p:nvGrpSpPr>
            <p:grpSpPr>
              <a:xfrm>
                <a:off x="3406281" y="1976907"/>
                <a:ext cx="5481422" cy="576192"/>
                <a:chOff x="3549015" y="185271"/>
                <a:chExt cx="5481422" cy="576192"/>
              </a:xfrm>
            </p:grpSpPr>
            <p:cxnSp>
              <p:nvCxnSpPr>
                <p:cNvPr id="72" name="연결선: 꺾임 71">
                  <a:extLst>
                    <a:ext uri="{FF2B5EF4-FFF2-40B4-BE49-F238E27FC236}">
                      <a16:creationId xmlns:a16="http://schemas.microsoft.com/office/drawing/2014/main" id="{395663C6-8E46-4C2A-9943-651FF1DDC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9015" y="185271"/>
                  <a:ext cx="5481422" cy="437780"/>
                </a:xfrm>
                <a:prstGeom prst="bentConnector3">
                  <a:avLst>
                    <a:gd name="adj1" fmla="val 86287"/>
                  </a:avLst>
                </a:prstGeom>
                <a:ln w="38100" cap="flat" cmpd="sng">
                  <a:solidFill>
                    <a:srgbClr val="883EC6">
                      <a:alpha val="100000"/>
                    </a:srgbClr>
                  </a:solidFill>
                  <a:prstDash val="soli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A13A5E09-37E9-4AEA-B5A7-34D0E1232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54" y="185271"/>
                  <a:ext cx="0" cy="576192"/>
                </a:xfrm>
                <a:prstGeom prst="straightConnector1">
                  <a:avLst/>
                </a:prstGeom>
                <a:ln w="38100" cap="flat" cmpd="sng">
                  <a:solidFill>
                    <a:srgbClr val="883EC6">
                      <a:alpha val="100000"/>
                    </a:srgbClr>
                  </a:solidFill>
                  <a:prstDash val="soli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AFF3093C-3A47-4DCB-847A-357E20B4AD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5996" y="1880387"/>
                <a:ext cx="191770" cy="19304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DA1E83C8-18C0-4B54-AB45-77F5AA76802F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>
              <a:off x="1859904" y="3747289"/>
              <a:ext cx="3397719" cy="913254"/>
            </a:xfrm>
            <a:prstGeom prst="bentConnector3">
              <a:avLst>
                <a:gd name="adj1" fmla="val 90784"/>
              </a:avLst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1F75439-0C78-4AF5-9ABB-05E9A5A240E5}"/>
                </a:ext>
              </a:extLst>
            </p:cNvPr>
            <p:cNvCxnSpPr>
              <a:cxnSpLocks/>
            </p:cNvCxnSpPr>
            <p:nvPr/>
          </p:nvCxnSpPr>
          <p:spPr>
            <a:xfrm>
              <a:off x="1885519" y="5659687"/>
              <a:ext cx="3374604" cy="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AE72A682-A910-484E-8751-3BE77FEC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929" y="5708594"/>
              <a:ext cx="7578774" cy="717508"/>
            </a:xfrm>
            <a:prstGeom prst="bentConnector3">
              <a:avLst>
                <a:gd name="adj1" fmla="val -127"/>
              </a:avLst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4EB1CBB-74F7-4A76-A39C-383FFEDD9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8929" y="4848278"/>
              <a:ext cx="8890" cy="265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28BED90-AB4F-4AFF-B2AA-27183CD48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390" y="4520847"/>
              <a:ext cx="2169466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887703" y="2319678"/>
              <a:ext cx="2448873" cy="51053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메인페이지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D84AA4C-987D-4CEF-B3F1-AF6B33034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943" y="3537094"/>
              <a:ext cx="2169466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82D4B35-D20E-4603-9C87-ADAFB78D89E7}"/>
                </a:ext>
              </a:extLst>
            </p:cNvPr>
            <p:cNvSpPr/>
            <p:nvPr/>
          </p:nvSpPr>
          <p:spPr>
            <a:xfrm>
              <a:off x="9183137" y="3206723"/>
              <a:ext cx="1817426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파트너쉽 신청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20087" y="3476255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15EB3C20-1824-4EF6-ACF4-EAF37ABF3E04}"/>
                </a:ext>
              </a:extLst>
            </p:cNvPr>
            <p:cNvSpPr>
              <a:spLocks/>
            </p:cNvSpPr>
            <p:nvPr/>
          </p:nvSpPr>
          <p:spPr>
            <a:xfrm>
              <a:off x="7900214" y="4461504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3" name="Rectangle 19">
              <a:extLst>
                <a:ext uri="{FF2B5EF4-FFF2-40B4-BE49-F238E27FC236}">
                  <a16:creationId xmlns:a16="http://schemas.microsoft.com/office/drawing/2014/main" id="{D831A197-CC28-4214-AFB0-B9FA6D31036C}"/>
                </a:ext>
              </a:extLst>
            </p:cNvPr>
            <p:cNvSpPr>
              <a:spLocks/>
            </p:cNvSpPr>
            <p:nvPr/>
          </p:nvSpPr>
          <p:spPr>
            <a:xfrm>
              <a:off x="2577276" y="4589317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4" name="Rectangle 19">
              <a:extLst>
                <a:ext uri="{FF2B5EF4-FFF2-40B4-BE49-F238E27FC236}">
                  <a16:creationId xmlns:a16="http://schemas.microsoft.com/office/drawing/2014/main" id="{0FE8E46E-53D3-4B7F-A244-138F54180EEC}"/>
                </a:ext>
              </a:extLst>
            </p:cNvPr>
            <p:cNvSpPr>
              <a:spLocks/>
            </p:cNvSpPr>
            <p:nvPr/>
          </p:nvSpPr>
          <p:spPr>
            <a:xfrm>
              <a:off x="2572516" y="5584382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F871E8EE-2E01-444A-88BD-67F91FCAC069}"/>
                </a:ext>
              </a:extLst>
            </p:cNvPr>
            <p:cNvSpPr>
              <a:spLocks/>
            </p:cNvSpPr>
            <p:nvPr/>
          </p:nvSpPr>
          <p:spPr>
            <a:xfrm>
              <a:off x="2573131" y="6360426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7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유저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비즈니스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152" y="1516631"/>
            <a:ext cx="7445991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커피 원두 구독 서비스를 선택한 이유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400" dirty="0">
                <a:solidFill>
                  <a:srgbClr val="403726"/>
                </a:solidFill>
              </a:rPr>
              <a:t>소비자와 판매자가 상생하는 비즈니스 모델이다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B2B  B2C 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가 공존하는 양면성 서비스이다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구독자 파트너 관점의 유기적 연계를 제공한다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선택한 이유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각 서비스의 역할이 분명하기 때문에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,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선택함으로서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 책임과 권한의 분리가 명확해 진다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38417E-8D66-41B1-B571-933C568F4A10}"/>
              </a:ext>
            </a:extLst>
          </p:cNvPr>
          <p:cNvSpPr txBox="1">
            <a:spLocks/>
          </p:cNvSpPr>
          <p:nvPr/>
        </p:nvSpPr>
        <p:spPr>
          <a:xfrm>
            <a:off x="376451" y="1325563"/>
            <a:ext cx="2844421" cy="20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홈카페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수요 증가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소상공인 상생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구독경제 활성화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84F683-DA31-4668-8E2E-B5BABBE65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        4.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정리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7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>
            <a:off x="146050" y="13849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구독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있지만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골라서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정기적으로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배송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받을수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없습니다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864870"/>
            <a:ext cx="8275955" cy="5633720"/>
          </a:xfrm>
          <a:prstGeom prst="rect">
            <a:avLst/>
          </a:prstGeom>
          <a:noFill/>
        </p:spPr>
      </p:pic>
      <p:sp>
        <p:nvSpPr>
          <p:cNvPr id="7" name="텍스트 상자 13"/>
          <p:cNvSpPr txBox="1">
            <a:spLocks/>
          </p:cNvSpPr>
          <p:nvPr/>
        </p:nvSpPr>
        <p:spPr>
          <a:xfrm>
            <a:off x="144780" y="257238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2.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개인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로스터리가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사이트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이므로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선택의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폭에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한계가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143510" y="37598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3.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본인에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마케팅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제외하고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외부적으로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고객을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유치할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수단이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제한적입니다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>
            <a:off x="149860" y="4857750"/>
            <a:ext cx="35845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4. 브랜드를 알지못하면 고객과의 접점이 매우 줄어든다.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</a:t>
            </a: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>
            <a:off x="146050" y="13849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구독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있지만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골라서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정기적으로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배송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받을수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없습니다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864870"/>
            <a:ext cx="8275955" cy="5633720"/>
          </a:xfrm>
          <a:prstGeom prst="rect">
            <a:avLst/>
          </a:prstGeom>
          <a:noFill/>
        </p:spPr>
      </p:pic>
      <p:sp>
        <p:nvSpPr>
          <p:cNvPr id="7" name="텍스트 상자 13"/>
          <p:cNvSpPr txBox="1">
            <a:spLocks/>
          </p:cNvSpPr>
          <p:nvPr/>
        </p:nvSpPr>
        <p:spPr>
          <a:xfrm>
            <a:off x="144780" y="257238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2.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개인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로스터리가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사이트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이므로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선택의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폭에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한계가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143510" y="37598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3.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본인에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마케팅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제외하고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외부적으로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고객을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유치할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수단이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제한적입니다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>
            <a:off x="149860" y="4857750"/>
            <a:ext cx="35845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4. 브랜드를 알지못하면 고객과의 접점이 매우 줄어든다.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" y="1484946"/>
            <a:ext cx="7693298" cy="4941254"/>
          </a:xfrm>
          <a:prstGeom prst="rect">
            <a:avLst/>
          </a:prstGeom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>
            <a:off x="6507480" y="431800"/>
            <a:ext cx="292481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 판매자를 이어주는양면사업 서비스 라는 공통점을 가지고 배달의 민족의 서비스 모델을 참고 하였습니다.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9" y="2017017"/>
            <a:ext cx="6786582" cy="4409183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1080</Words>
  <Application>Microsoft Office PowerPoint</Application>
  <PresentationFormat>와이드스크린</PresentationFormat>
  <Paragraphs>221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주제 선정 동기 &amp; 사유                                              4. 정리</vt:lpstr>
      <vt:lpstr> 사례분석 - 비즈니스 모델  [프릴츠]</vt:lpstr>
      <vt:lpstr> 사례분석 - 비즈니스 모델</vt:lpstr>
      <vt:lpstr> 사례분석 - 서비스 모델</vt:lpstr>
      <vt:lpstr> 사례분석 - 서비스 모델</vt:lpstr>
      <vt:lpstr> 사례분석</vt:lpstr>
      <vt:lpstr> 사용기술</vt:lpstr>
      <vt:lpstr> 프로세스 흐름도</vt:lpstr>
      <vt:lpstr> 프로젝트 일정</vt:lpstr>
      <vt:lpstr> 팀원 소개</vt:lpstr>
      <vt:lpstr>PowerPoint 프레젠테이션</vt:lpstr>
      <vt:lpstr>PowerPoint 프레젠테이션</vt:lpstr>
      <vt:lpstr> 설계단점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12</cp:revision>
  <dcterms:created xsi:type="dcterms:W3CDTF">2021-10-17T20:01:40Z</dcterms:created>
  <dcterms:modified xsi:type="dcterms:W3CDTF">2021-10-18T19:32:48Z</dcterms:modified>
</cp:coreProperties>
</file>