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73" r:id="rId5"/>
    <p:sldId id="275" r:id="rId6"/>
    <p:sldId id="271" r:id="rId7"/>
    <p:sldId id="274" r:id="rId8"/>
    <p:sldId id="278" r:id="rId9"/>
    <p:sldId id="277" r:id="rId10"/>
    <p:sldId id="281" r:id="rId11"/>
    <p:sldId id="282" r:id="rId12"/>
    <p:sldId id="268" r:id="rId13"/>
    <p:sldId id="263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현" initials="이주" lastIdx="1" clrIdx="0">
    <p:extLst>
      <p:ext uri="{19B8F6BF-5375-455C-9EA6-DF929625EA0E}">
        <p15:presenceInfo xmlns:p15="http://schemas.microsoft.com/office/powerpoint/2012/main" userId="f59edea7fb1b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82"/>
    <a:srgbClr val="403726"/>
    <a:srgbClr val="548235"/>
    <a:srgbClr val="EFEEEB"/>
    <a:srgbClr val="81BB59"/>
    <a:srgbClr val="455B7B"/>
    <a:srgbClr val="556C44"/>
    <a:srgbClr val="BF1E2E"/>
    <a:srgbClr val="8497B0"/>
    <a:srgbClr val="DD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23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어떤 언어와 기술을 쓰는지도 궁금해서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개발자 채용공고를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참고했습니다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접수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서비스 모두 저희가 사용하게 될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기능이구요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배민은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이러한 언어를 사용하는 것을 알 수 있었습니다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7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어드민에하고</a:t>
            </a:r>
            <a:r>
              <a:rPr lang="ko-KR" altLang="en-US" dirty="0"/>
              <a:t> 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코로나 이후 집에서 시간을 </a:t>
            </a:r>
            <a:r>
              <a:rPr lang="ko-KR" altLang="en-US" dirty="0" err="1"/>
              <a:t>보내기시작하면서</a:t>
            </a:r>
            <a:r>
              <a:rPr lang="ko-KR" altLang="en-US" dirty="0"/>
              <a:t> 엄청난 유행을 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본론으로 들어가서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첫번째 주제선정 이유는 홈카페의 수요가 증가했기 때문입니다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요즘은 집에서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커피를 직접 만들고 즐기는 것이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될만큼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이것을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현상’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이라고 하는데요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집의 역할이 이미 여러가지로 확장 되었기 때문에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전망입니다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두번째 이유는 소상공인 상생 방안 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유행하는 동안 실제 카페 매출은 굉장히 감소했는데요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코로나가 심각했을 때는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감소했다고 합니다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예전에는 거리에 사람들이 이렇게 가득했다면</a:t>
            </a:r>
            <a:endParaRPr lang="en-US" altLang="ko-KR" dirty="0"/>
          </a:p>
          <a:p>
            <a:r>
              <a:rPr lang="ko-KR" altLang="en-US" dirty="0"/>
              <a:t>지금은 거리두기를 </a:t>
            </a:r>
            <a:r>
              <a:rPr lang="ko-KR" altLang="en-US" dirty="0" err="1"/>
              <a:t>하고있죠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 두가지 현상의 해결책으로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고딕" charset="0"/>
                <a:ea typeface="나눔고딕" charset="0"/>
              </a:rPr>
              <a:t>구독경제 활성화가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이목을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끌고있습니다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이제는 정부 차원에서 지원을 하고 있는데요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많은 제품들이 서비스를 구독하는 형태로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영역을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있구요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구독경제는 </a:t>
            </a:r>
            <a:r>
              <a:rPr lang="ko-KR" altLang="en-US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소비자와 판매자가 상생하는 비즈니스 모델이라고 할 수 있습니다</a:t>
            </a:r>
            <a:r>
              <a:rPr lang="en-US" altLang="ko-KR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이것은 배민 판매자를 위한 매출 관리 페이지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인데요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업주가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업장의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상태를 한눈에 보기 좋게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대쉬보드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형태로 구현 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클라우드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270CC-41AD-4A12-9CD2-F91B8F659BE5}"/>
              </a:ext>
            </a:extLst>
          </p:cNvPr>
          <p:cNvGrpSpPr/>
          <p:nvPr/>
        </p:nvGrpSpPr>
        <p:grpSpPr>
          <a:xfrm>
            <a:off x="67120" y="1225575"/>
            <a:ext cx="6594071" cy="4640335"/>
            <a:chOff x="67121" y="1225576"/>
            <a:chExt cx="6206678" cy="41983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321F07-348C-49EE-A894-EED5D44C57AD}"/>
                </a:ext>
              </a:extLst>
            </p:cNvPr>
            <p:cNvGrpSpPr/>
            <p:nvPr/>
          </p:nvGrpSpPr>
          <p:grpSpPr>
            <a:xfrm>
              <a:off x="67121" y="1225576"/>
              <a:ext cx="6206678" cy="4198394"/>
              <a:chOff x="698313" y="1517676"/>
              <a:chExt cx="6206678" cy="419839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27F49-6732-4398-8095-E3968451E1A5}"/>
                  </a:ext>
                </a:extLst>
              </p:cNvPr>
              <p:cNvSpPr/>
              <p:nvPr/>
            </p:nvSpPr>
            <p:spPr>
              <a:xfrm>
                <a:off x="698313" y="1517676"/>
                <a:ext cx="6206678" cy="4198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3CD3B8C-845E-473F-B6F3-D8B04A4B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78" y="1581170"/>
                <a:ext cx="5169085" cy="55383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C3C26AB-4E00-41A4-93EE-490617DCF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5" y="2130422"/>
                <a:ext cx="4377332" cy="672707"/>
              </a:xfrm>
              <a:prstGeom prst="rect">
                <a:avLst/>
              </a:prstGeom>
            </p:spPr>
          </p:pic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5C377BE-712D-49F4-A693-91EBA2E7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4" y="2803128"/>
                <a:ext cx="6206677" cy="2899171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B1580-13EB-4D1F-9566-30A2E67B9AD8}"/>
                </a:ext>
              </a:extLst>
            </p:cNvPr>
            <p:cNvSpPr/>
            <p:nvPr/>
          </p:nvSpPr>
          <p:spPr>
            <a:xfrm>
              <a:off x="232538" y="3006736"/>
              <a:ext cx="2937922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73A1A4-FDBE-475A-90A5-CD729EB5F32D}"/>
                </a:ext>
              </a:extLst>
            </p:cNvPr>
            <p:cNvSpPr/>
            <p:nvPr/>
          </p:nvSpPr>
          <p:spPr>
            <a:xfrm>
              <a:off x="831850" y="3236364"/>
              <a:ext cx="1043210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425EEE-4223-48C1-8A57-CF0B883C5293}"/>
                </a:ext>
              </a:extLst>
            </p:cNvPr>
            <p:cNvSpPr/>
            <p:nvPr/>
          </p:nvSpPr>
          <p:spPr>
            <a:xfrm>
              <a:off x="174677" y="4363395"/>
              <a:ext cx="1468961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D0BB20-8860-4C3D-B0BF-DAA3143DD3FA}"/>
                </a:ext>
              </a:extLst>
            </p:cNvPr>
            <p:cNvSpPr/>
            <p:nvPr/>
          </p:nvSpPr>
          <p:spPr>
            <a:xfrm>
              <a:off x="174677" y="4633259"/>
              <a:ext cx="930223" cy="19965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92F060-8D16-4558-A989-6E8FC5F5FF56}"/>
                </a:ext>
              </a:extLst>
            </p:cNvPr>
            <p:cNvSpPr/>
            <p:nvPr/>
          </p:nvSpPr>
          <p:spPr>
            <a:xfrm>
              <a:off x="182836" y="4832916"/>
              <a:ext cx="2357164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257377-EC84-47C3-BC35-FF32AC712047}"/>
              </a:ext>
            </a:extLst>
          </p:cNvPr>
          <p:cNvGrpSpPr/>
          <p:nvPr/>
        </p:nvGrpSpPr>
        <p:grpSpPr>
          <a:xfrm>
            <a:off x="5412026" y="1714500"/>
            <a:ext cx="6712851" cy="4826324"/>
            <a:chOff x="5194301" y="1238270"/>
            <a:chExt cx="6383618" cy="47025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E60310F-0C38-4176-A769-0BFD4959A5E2}"/>
                </a:ext>
              </a:extLst>
            </p:cNvPr>
            <p:cNvGrpSpPr/>
            <p:nvPr/>
          </p:nvGrpSpPr>
          <p:grpSpPr>
            <a:xfrm>
              <a:off x="5194301" y="1238270"/>
              <a:ext cx="6383618" cy="4702502"/>
              <a:chOff x="6531185" y="1229286"/>
              <a:chExt cx="4941749" cy="3545914"/>
            </a:xfrm>
          </p:grpSpPr>
          <p:pic>
            <p:nvPicPr>
              <p:cNvPr id="16" name="그림 1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78C6E9E-ACFF-4BC8-9BB2-7D0EB57CF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229286"/>
                <a:ext cx="4941749" cy="56529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8BCBC70-756F-4483-8CCA-6F0C087C7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805984"/>
                <a:ext cx="4941749" cy="644576"/>
              </a:xfrm>
              <a:prstGeom prst="rect">
                <a:avLst/>
              </a:prstGeom>
            </p:spPr>
          </p:pic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9D7AC71-4E7E-45E7-8782-BE72B3E86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2450560"/>
                <a:ext cx="4941748" cy="232464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1433F9-DCFC-42F4-9B34-91E316BB001F}"/>
                </a:ext>
              </a:extLst>
            </p:cNvPr>
            <p:cNvSpPr/>
            <p:nvPr/>
          </p:nvSpPr>
          <p:spPr>
            <a:xfrm>
              <a:off x="5353050" y="3570471"/>
              <a:ext cx="18097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87F21B-4B52-4AC1-93B5-3E4A70BEC561}"/>
                </a:ext>
              </a:extLst>
            </p:cNvPr>
            <p:cNvSpPr/>
            <p:nvPr/>
          </p:nvSpPr>
          <p:spPr>
            <a:xfrm>
              <a:off x="5353049" y="3856221"/>
              <a:ext cx="196850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8E8725-0AF4-4B69-9642-7A7C6715B3B6}"/>
                </a:ext>
              </a:extLst>
            </p:cNvPr>
            <p:cNvSpPr/>
            <p:nvPr/>
          </p:nvSpPr>
          <p:spPr>
            <a:xfrm>
              <a:off x="5353049" y="4711674"/>
              <a:ext cx="13398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EFE312-2C91-49DE-847D-F6056C27E232}"/>
                </a:ext>
              </a:extLst>
            </p:cNvPr>
            <p:cNvSpPr/>
            <p:nvPr/>
          </p:nvSpPr>
          <p:spPr>
            <a:xfrm>
              <a:off x="5353049" y="4997424"/>
              <a:ext cx="91440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E2E358-1CB5-4FBF-A937-511BF62B2D53}"/>
                </a:ext>
              </a:extLst>
            </p:cNvPr>
            <p:cNvSpPr/>
            <p:nvPr/>
          </p:nvSpPr>
          <p:spPr>
            <a:xfrm>
              <a:off x="5353049" y="5283174"/>
              <a:ext cx="14414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9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68C88A7-914D-4361-A3E3-3DAF1869DC1B}"/>
              </a:ext>
            </a:extLst>
          </p:cNvPr>
          <p:cNvGrpSpPr/>
          <p:nvPr/>
        </p:nvGrpSpPr>
        <p:grpSpPr>
          <a:xfrm>
            <a:off x="8754083" y="166935"/>
            <a:ext cx="3204210" cy="1276456"/>
            <a:chOff x="8689340" y="4675505"/>
            <a:chExt cx="3204210" cy="1402868"/>
          </a:xfrm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>
              <a:off x="8689340" y="4675505"/>
              <a:ext cx="3204210" cy="12828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>
              <a:off x="10155555" y="5318125"/>
              <a:ext cx="1475740" cy="1905"/>
            </a:xfrm>
            <a:prstGeom prst="straightConnector1">
              <a:avLst/>
            </a:prstGeom>
            <a:solidFill>
              <a:srgbClr val="DDE4D8"/>
            </a:solidFill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>
              <a:off x="10155555" y="5699125"/>
              <a:ext cx="1475740" cy="1905"/>
            </a:xfrm>
            <a:prstGeom prst="straightConnector1">
              <a:avLst/>
            </a:prstGeom>
            <a:solidFill>
              <a:srgbClr val="DDE4D8"/>
            </a:solidFill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>
              <a:off x="8770663" y="4734992"/>
              <a:ext cx="1145540" cy="13433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메시지 큐</a:t>
              </a:r>
              <a:endParaRPr lang="en-US" altLang="ko-KR" sz="1400" dirty="0"/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화면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데이터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endParaRPr lang="ko-KR" altLang="en-US" sz="1400" dirty="0"/>
            </a:p>
          </p:txBody>
        </p:sp>
        <p:sp>
          <p:nvSpPr>
            <p:cNvPr id="281" name="Rectangle 25"/>
            <p:cNvSpPr>
              <a:spLocks/>
            </p:cNvSpPr>
            <p:nvPr/>
          </p:nvSpPr>
          <p:spPr>
            <a:xfrm>
              <a:off x="10163810" y="4887595"/>
              <a:ext cx="12909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A0780C-72F9-4102-8B4B-49B974FD4D31}"/>
              </a:ext>
            </a:extLst>
          </p:cNvPr>
          <p:cNvGrpSpPr/>
          <p:nvPr/>
        </p:nvGrpSpPr>
        <p:grpSpPr>
          <a:xfrm>
            <a:off x="506746" y="1531021"/>
            <a:ext cx="11404600" cy="5084445"/>
            <a:chOff x="406400" y="104775"/>
            <a:chExt cx="11404600" cy="5084445"/>
          </a:xfrm>
        </p:grpSpPr>
        <p:sp>
          <p:nvSpPr>
            <p:cNvPr id="6" name="사각형: 둥근 모서리 5"/>
            <p:cNvSpPr>
              <a:spLocks/>
            </p:cNvSpPr>
            <p:nvPr/>
          </p:nvSpPr>
          <p:spPr>
            <a:xfrm>
              <a:off x="8503285" y="508635"/>
              <a:ext cx="3063240" cy="389001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0" name="사각형: 둥근 모서리 49"/>
            <p:cNvSpPr>
              <a:spLocks/>
            </p:cNvSpPr>
            <p:nvPr/>
          </p:nvSpPr>
          <p:spPr>
            <a:xfrm>
              <a:off x="8750300" y="1567180"/>
              <a:ext cx="126047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1" name="사각형: 둥근 모서리 50"/>
            <p:cNvSpPr>
              <a:spLocks/>
            </p:cNvSpPr>
            <p:nvPr/>
          </p:nvSpPr>
          <p:spPr>
            <a:xfrm>
              <a:off x="8789670" y="2431415"/>
              <a:ext cx="2449195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2" name="사각형: 둥근 모서리 51"/>
            <p:cNvSpPr>
              <a:spLocks/>
            </p:cNvSpPr>
            <p:nvPr/>
          </p:nvSpPr>
          <p:spPr>
            <a:xfrm>
              <a:off x="8792210" y="3351530"/>
              <a:ext cx="2449195" cy="80327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49" name="직선 화살표 연결선 148"/>
            <p:cNvCxnSpPr>
              <a:cxnSpLocks/>
            </p:cNvCxnSpPr>
            <p:nvPr/>
          </p:nvCxnSpPr>
          <p:spPr>
            <a:xfrm>
              <a:off x="10845165" y="922020"/>
              <a:ext cx="635" cy="243014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cxnSpLocks/>
            </p:cNvCxnSpPr>
            <p:nvPr/>
          </p:nvCxnSpPr>
          <p:spPr>
            <a:xfrm>
              <a:off x="10557510" y="978535"/>
              <a:ext cx="635" cy="155829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/>
            <p:cNvSpPr>
              <a:spLocks/>
            </p:cNvSpPr>
            <p:nvPr/>
          </p:nvSpPr>
          <p:spPr>
            <a:xfrm>
              <a:off x="406400" y="521970"/>
              <a:ext cx="3347720" cy="403986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" name="사각형: 둥근 모서리 4"/>
            <p:cNvSpPr>
              <a:spLocks/>
            </p:cNvSpPr>
            <p:nvPr/>
          </p:nvSpPr>
          <p:spPr>
            <a:xfrm>
              <a:off x="4371340" y="517525"/>
              <a:ext cx="3348355" cy="467169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063624" y="139700"/>
              <a:ext cx="2868295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S</a:t>
              </a:r>
              <a:r>
                <a:rPr lang="en-US" altLang="ko-KR" b="0" i="0" dirty="0">
                  <a:latin typeface="양진체 " charset="0"/>
                  <a:ea typeface="양진체 " charset="0"/>
                </a:rPr>
                <a:t>ubscribe</a:t>
              </a:r>
              <a:r>
                <a:rPr lang="en-US" altLang="ko-KR" dirty="0">
                  <a:latin typeface="양진체 " charset="0"/>
                  <a:ea typeface="양진체 " charset="0"/>
                </a:rPr>
                <a:t>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5099685" y="142240"/>
              <a:ext cx="1656080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Admin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9117330" y="104775"/>
              <a:ext cx="269367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dirty="0">
                  <a:latin typeface="양진체 " charset="0"/>
                  <a:ea typeface="양진체 " charset="0"/>
                </a:rPr>
                <a:t>Partner service</a:t>
              </a:r>
              <a:endParaRPr lang="ko-KR" altLang="en-US" dirty="0">
                <a:latin typeface="양진체 " charset="0"/>
                <a:ea typeface="양진체 " charset="0"/>
              </a:endParaRPr>
            </a:p>
          </p:txBody>
        </p:sp>
        <p:sp>
          <p:nvSpPr>
            <p:cNvPr id="11" name="사각형: 둥근 모서리 10"/>
            <p:cNvSpPr>
              <a:spLocks/>
            </p:cNvSpPr>
            <p:nvPr/>
          </p:nvSpPr>
          <p:spPr>
            <a:xfrm>
              <a:off x="960120" y="716915"/>
              <a:ext cx="2338705" cy="44577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Bean Store</a:t>
              </a:r>
              <a:endParaRPr lang="ko-KR" altLang="en-US"/>
            </a:p>
          </p:txBody>
        </p:sp>
        <p:sp>
          <p:nvSpPr>
            <p:cNvPr id="15" name="사각형: 둥근 모서리 14"/>
            <p:cNvSpPr>
              <a:spLocks/>
            </p:cNvSpPr>
            <p:nvPr/>
          </p:nvSpPr>
          <p:spPr>
            <a:xfrm>
              <a:off x="521970" y="1388745"/>
              <a:ext cx="1395730" cy="262763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사각형: 둥근 모서리 31"/>
            <p:cNvSpPr>
              <a:spLocks/>
            </p:cNvSpPr>
            <p:nvPr/>
          </p:nvSpPr>
          <p:spPr>
            <a:xfrm>
              <a:off x="643890" y="1569720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제품목록</a:t>
              </a:r>
            </a:p>
          </p:txBody>
        </p:sp>
        <p:sp>
          <p:nvSpPr>
            <p:cNvPr id="39" name="사각형: 둥근 모서리 38"/>
            <p:cNvSpPr>
              <a:spLocks/>
            </p:cNvSpPr>
            <p:nvPr/>
          </p:nvSpPr>
          <p:spPr>
            <a:xfrm>
              <a:off x="2189480" y="1383665"/>
              <a:ext cx="1396365" cy="89027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0" name="사각형: 둥근 모서리 39"/>
            <p:cNvSpPr>
              <a:spLocks/>
            </p:cNvSpPr>
            <p:nvPr/>
          </p:nvSpPr>
          <p:spPr>
            <a:xfrm>
              <a:off x="634365" y="2403475"/>
              <a:ext cx="115379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제품상세</a:t>
              </a:r>
            </a:p>
          </p:txBody>
        </p:sp>
        <p:cxnSp>
          <p:nvCxnSpPr>
            <p:cNvPr id="42" name="직선 화살표 연결선 41"/>
            <p:cNvCxnSpPr>
              <a:cxnSpLocks/>
            </p:cNvCxnSpPr>
            <p:nvPr/>
          </p:nvCxnSpPr>
          <p:spPr>
            <a:xfrm flipH="1">
              <a:off x="1210945" y="2138680"/>
              <a:ext cx="9525" cy="26543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1219835" y="1189355"/>
              <a:ext cx="2540" cy="386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867025" y="1164590"/>
              <a:ext cx="8890" cy="39306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/>
            <p:cNvSpPr>
              <a:spLocks/>
            </p:cNvSpPr>
            <p:nvPr/>
          </p:nvSpPr>
          <p:spPr>
            <a:xfrm>
              <a:off x="4635500" y="758825"/>
              <a:ext cx="2825750" cy="463550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Admin DashBoard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6097732-BCB0-4737-973B-DCCA9F3F11C4}"/>
                </a:ext>
              </a:extLst>
            </p:cNvPr>
            <p:cNvSpPr/>
            <p:nvPr/>
          </p:nvSpPr>
          <p:spPr>
            <a:xfrm>
              <a:off x="9110345" y="2531110"/>
              <a:ext cx="1833245" cy="51816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/>
            <p:cNvSpPr>
              <a:spLocks/>
            </p:cNvSpPr>
            <p:nvPr/>
          </p:nvSpPr>
          <p:spPr>
            <a:xfrm>
              <a:off x="4822825" y="1504950"/>
              <a:ext cx="2392680" cy="84836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84" name="사각형: 둥근 모서리 83"/>
            <p:cNvSpPr>
              <a:spLocks/>
            </p:cNvSpPr>
            <p:nvPr/>
          </p:nvSpPr>
          <p:spPr>
            <a:xfrm>
              <a:off x="623570" y="3371850"/>
              <a:ext cx="1153795" cy="45085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200" b="1">
                  <a:solidFill>
                    <a:schemeClr val="tx1"/>
                  </a:solidFill>
                </a:rPr>
                <a:t>구독주문상세</a:t>
              </a:r>
              <a:r>
                <a:rPr lang="ko-KR" altLang="en-US" b="1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44" name="직선 화살표 연결선 143"/>
            <p:cNvCxnSpPr>
              <a:cxnSpLocks/>
            </p:cNvCxnSpPr>
            <p:nvPr/>
          </p:nvCxnSpPr>
          <p:spPr>
            <a:xfrm>
              <a:off x="9201150" y="1061720"/>
              <a:ext cx="635" cy="51308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사각형: 둥근 모서리 200"/>
            <p:cNvSpPr>
              <a:spLocks/>
            </p:cNvSpPr>
            <p:nvPr/>
          </p:nvSpPr>
          <p:spPr>
            <a:xfrm>
              <a:off x="4846320" y="2710180"/>
              <a:ext cx="2392045" cy="8477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02" name="사각형: 둥근 모서리 201"/>
            <p:cNvSpPr>
              <a:spLocks/>
            </p:cNvSpPr>
            <p:nvPr/>
          </p:nvSpPr>
          <p:spPr>
            <a:xfrm>
              <a:off x="5172075" y="2868295"/>
              <a:ext cx="178943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원두 선호도 통계</a:t>
              </a:r>
            </a:p>
          </p:txBody>
        </p:sp>
        <p:sp>
          <p:nvSpPr>
            <p:cNvPr id="44" name="사각형: 둥근 모서리 43"/>
            <p:cNvSpPr>
              <a:spLocks/>
            </p:cNvSpPr>
            <p:nvPr/>
          </p:nvSpPr>
          <p:spPr>
            <a:xfrm>
              <a:off x="2298065" y="1551305"/>
              <a:ext cx="114490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500" b="1">
                  <a:solidFill>
                    <a:schemeClr val="tx1"/>
                  </a:solidFill>
                </a:rPr>
                <a:t>마이페이지</a:t>
              </a:r>
            </a:p>
          </p:txBody>
        </p:sp>
        <p:cxnSp>
          <p:nvCxnSpPr>
            <p:cNvPr id="87" name="직선 화살표 연결선 86"/>
            <p:cNvCxnSpPr>
              <a:stCxn id="40" idx="2"/>
              <a:endCxn id="84" idx="0"/>
            </p:cNvCxnSpPr>
            <p:nvPr/>
          </p:nvCxnSpPr>
          <p:spPr>
            <a:xfrm flipH="1">
              <a:off x="1200150" y="2972435"/>
              <a:ext cx="11430" cy="400050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473E21F-8F6D-4E9B-A49B-C05E2CCB71C3}"/>
                </a:ext>
              </a:extLst>
            </p:cNvPr>
            <p:cNvSpPr/>
            <p:nvPr/>
          </p:nvSpPr>
          <p:spPr>
            <a:xfrm>
              <a:off x="8789670" y="715645"/>
              <a:ext cx="2449195" cy="51117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Manegement</a:t>
              </a:r>
            </a:p>
          </p:txBody>
        </p:sp>
        <p:cxnSp>
          <p:nvCxnSpPr>
            <p:cNvPr id="100" name="직선 화살표 연결선 99"/>
            <p:cNvCxnSpPr>
              <a:cxnSpLocks/>
            </p:cNvCxnSpPr>
            <p:nvPr/>
          </p:nvCxnSpPr>
          <p:spPr>
            <a:xfrm flipH="1" flipV="1">
              <a:off x="6972935" y="1807210"/>
              <a:ext cx="1702435" cy="1905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1">
              <a:extLst>
                <a:ext uri="{FF2B5EF4-FFF2-40B4-BE49-F238E27FC236}">
                  <a16:creationId xmlns:a16="http://schemas.microsoft.com/office/drawing/2014/main" id="{FAB2327B-C59D-45EF-9993-E7DE25C7DB0B}"/>
                </a:ext>
              </a:extLst>
            </p:cNvPr>
            <p:cNvSpPr>
              <a:spLocks/>
            </p:cNvSpPr>
            <p:nvPr/>
          </p:nvSpPr>
          <p:spPr>
            <a:xfrm>
              <a:off x="7821930" y="1746250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58" name="사각형: 둥근 모서리 57"/>
            <p:cNvSpPr>
              <a:spLocks/>
            </p:cNvSpPr>
            <p:nvPr/>
          </p:nvSpPr>
          <p:spPr>
            <a:xfrm>
              <a:off x="5139690" y="1654175"/>
              <a:ext cx="1833880" cy="55308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파트너쉽 관리</a:t>
              </a:r>
            </a:p>
          </p:txBody>
        </p:sp>
        <p:cxnSp>
          <p:nvCxnSpPr>
            <p:cNvPr id="67" name="직선 화살표 연결선 66"/>
            <p:cNvCxnSpPr>
              <a:cxnSpLocks/>
            </p:cNvCxnSpPr>
            <p:nvPr/>
          </p:nvCxnSpPr>
          <p:spPr>
            <a:xfrm>
              <a:off x="6961505" y="2026285"/>
              <a:ext cx="1754505" cy="2540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1"/>
            <p:cNvSpPr>
              <a:spLocks/>
            </p:cNvSpPr>
            <p:nvPr/>
          </p:nvSpPr>
          <p:spPr>
            <a:xfrm flipH="1">
              <a:off x="7816850" y="1965324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85" name="연결선: 꺾임 84"/>
            <p:cNvCxnSpPr>
              <a:endCxn id="32" idx="3"/>
            </p:cNvCxnSpPr>
            <p:nvPr/>
          </p:nvCxnSpPr>
          <p:spPr>
            <a:xfrm rot="10800000">
              <a:off x="1797050" y="1854200"/>
              <a:ext cx="6960870" cy="720090"/>
            </a:xfrm>
            <a:prstGeom prst="bentConnector3">
              <a:avLst>
                <a:gd name="adj1" fmla="val 96097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1"/>
            <p:cNvSpPr>
              <a:spLocks/>
            </p:cNvSpPr>
            <p:nvPr/>
          </p:nvSpPr>
          <p:spPr>
            <a:xfrm>
              <a:off x="2465070" y="2507615"/>
              <a:ext cx="1013460" cy="1320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85" name="Rounded Rectangle 29"/>
            <p:cNvSpPr>
              <a:spLocks/>
            </p:cNvSpPr>
            <p:nvPr/>
          </p:nvSpPr>
          <p:spPr>
            <a:xfrm>
              <a:off x="4852670" y="3981450"/>
              <a:ext cx="2392045" cy="8477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22" name="사각형: 둥근 모서리 221"/>
            <p:cNvSpPr>
              <a:spLocks/>
            </p:cNvSpPr>
            <p:nvPr/>
          </p:nvSpPr>
          <p:spPr>
            <a:xfrm>
              <a:off x="5133975" y="4118610"/>
              <a:ext cx="185039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매출 정산 관리</a:t>
              </a:r>
            </a:p>
          </p:txBody>
        </p:sp>
        <p:cxnSp>
          <p:nvCxnSpPr>
            <p:cNvPr id="294" name="Elbow Double Arrow Connector 43"/>
            <p:cNvCxnSpPr>
              <a:endCxn id="49" idx="3"/>
            </p:cNvCxnSpPr>
            <p:nvPr/>
          </p:nvCxnSpPr>
          <p:spPr>
            <a:xfrm flipV="1">
              <a:off x="7265035" y="970914"/>
              <a:ext cx="3973830" cy="3517900"/>
            </a:xfrm>
            <a:prstGeom prst="bentConnector3">
              <a:avLst>
                <a:gd name="adj1" fmla="val 106389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ectangle 44"/>
            <p:cNvSpPr>
              <a:spLocks/>
            </p:cNvSpPr>
            <p:nvPr/>
          </p:nvSpPr>
          <p:spPr>
            <a:xfrm>
              <a:off x="7786370" y="4423410"/>
              <a:ext cx="617220" cy="14224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296" name="Rounded Rectangle 45"/>
            <p:cNvSpPr>
              <a:spLocks/>
            </p:cNvSpPr>
            <p:nvPr/>
          </p:nvSpPr>
          <p:spPr>
            <a:xfrm>
              <a:off x="8870950" y="1642110"/>
              <a:ext cx="1009650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파트너신청</a:t>
              </a:r>
            </a:p>
          </p:txBody>
        </p:sp>
        <p:sp>
          <p:nvSpPr>
            <p:cNvPr id="297" name="Rounded Rectangle 46"/>
            <p:cNvSpPr>
              <a:spLocks/>
            </p:cNvSpPr>
            <p:nvPr/>
          </p:nvSpPr>
          <p:spPr>
            <a:xfrm>
              <a:off x="10100945" y="1565910"/>
              <a:ext cx="1242060" cy="72326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98" name="Rounded Rectangle 47"/>
            <p:cNvSpPr>
              <a:spLocks/>
            </p:cNvSpPr>
            <p:nvPr/>
          </p:nvSpPr>
          <p:spPr>
            <a:xfrm>
              <a:off x="10221595" y="1640840"/>
              <a:ext cx="995045" cy="5695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>
                  <a:solidFill>
                    <a:schemeClr val="tx1"/>
                  </a:solidFill>
                </a:rPr>
                <a:t>제품등록</a:t>
              </a:r>
            </a:p>
          </p:txBody>
        </p:sp>
        <p:cxnSp>
          <p:nvCxnSpPr>
            <p:cNvPr id="299" name="Double Arrow 48"/>
            <p:cNvCxnSpPr/>
            <p:nvPr/>
          </p:nvCxnSpPr>
          <p:spPr>
            <a:xfrm>
              <a:off x="10295890" y="1229995"/>
              <a:ext cx="8890" cy="351155"/>
            </a:xfrm>
            <a:prstGeom prst="straightConnector1">
              <a:avLst/>
            </a:prstGeom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ounded Rectangle 51"/>
            <p:cNvSpPr>
              <a:spLocks/>
            </p:cNvSpPr>
            <p:nvPr/>
          </p:nvSpPr>
          <p:spPr>
            <a:xfrm>
              <a:off x="9095105" y="3477895"/>
              <a:ext cx="1836420" cy="5187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/>
                  </a:solidFill>
                </a:rPr>
                <a:t>주문 관리</a:t>
              </a:r>
            </a:p>
          </p:txBody>
        </p:sp>
        <p:cxnSp>
          <p:nvCxnSpPr>
            <p:cNvPr id="303" name="Elbow Double Arrow Connector 53"/>
            <p:cNvCxnSpPr/>
            <p:nvPr/>
          </p:nvCxnSpPr>
          <p:spPr>
            <a:xfrm>
              <a:off x="1758950" y="3486150"/>
              <a:ext cx="7013575" cy="196215"/>
            </a:xfrm>
            <a:prstGeom prst="bentConnector3">
              <a:avLst>
                <a:gd name="adj1" fmla="val 33097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55"/>
            <p:cNvSpPr>
              <a:spLocks/>
            </p:cNvSpPr>
            <p:nvPr/>
          </p:nvSpPr>
          <p:spPr>
            <a:xfrm>
              <a:off x="2316480" y="340995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305" name="Elbow Double Arrow Connector 57"/>
            <p:cNvCxnSpPr>
              <a:endCxn id="285" idx="1"/>
            </p:cNvCxnSpPr>
            <p:nvPr/>
          </p:nvCxnSpPr>
          <p:spPr>
            <a:xfrm>
              <a:off x="1139825" y="3836670"/>
              <a:ext cx="3713480" cy="568960"/>
            </a:xfrm>
            <a:prstGeom prst="bentConnector3">
              <a:avLst>
                <a:gd name="adj1" fmla="val 1111"/>
              </a:avLst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40"/>
            <p:cNvSpPr>
              <a:spLocks/>
            </p:cNvSpPr>
            <p:nvPr/>
          </p:nvSpPr>
          <p:spPr>
            <a:xfrm>
              <a:off x="2237105" y="4323080"/>
              <a:ext cx="1062355" cy="144780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cxnSp>
          <p:nvCxnSpPr>
            <p:cNvPr id="306" name="Double Arrow 63"/>
            <p:cNvCxnSpPr>
              <a:cxnSpLocks/>
            </p:cNvCxnSpPr>
            <p:nvPr/>
          </p:nvCxnSpPr>
          <p:spPr>
            <a:xfrm>
              <a:off x="1800860" y="2807335"/>
              <a:ext cx="3045460" cy="0"/>
            </a:xfrm>
            <a:prstGeom prst="straightConnector1">
              <a:avLst/>
            </a:prstGeom>
            <a:solidFill>
              <a:srgbClr val="DDE4D8"/>
            </a:solidFill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Double Arrow 63">
              <a:extLst>
                <a:ext uri="{FF2B5EF4-FFF2-40B4-BE49-F238E27FC236}">
                  <a16:creationId xmlns:a16="http://schemas.microsoft.com/office/drawing/2014/main" id="{3825AD9A-501E-4181-8192-979AAEA0F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7210" y="2959735"/>
              <a:ext cx="3045460" cy="0"/>
            </a:xfrm>
            <a:prstGeom prst="straightConnector1">
              <a:avLst/>
            </a:prstGeom>
            <a:solidFill>
              <a:srgbClr val="DDE4D8"/>
            </a:solidFill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250C1CA0-59C6-4E5F-B086-4A777ECCEE34}"/>
                </a:ext>
              </a:extLst>
            </p:cNvPr>
            <p:cNvSpPr>
              <a:spLocks/>
            </p:cNvSpPr>
            <p:nvPr/>
          </p:nvSpPr>
          <p:spPr>
            <a:xfrm flipH="1">
              <a:off x="3032760" y="2746692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E2CEA498-51C5-4255-A578-37B59E2C28E7}"/>
                </a:ext>
              </a:extLst>
            </p:cNvPr>
            <p:cNvSpPr>
              <a:spLocks/>
            </p:cNvSpPr>
            <p:nvPr/>
          </p:nvSpPr>
          <p:spPr>
            <a:xfrm flipH="1">
              <a:off x="3032760" y="2896869"/>
              <a:ext cx="445770" cy="125095"/>
            </a:xfrm>
            <a:prstGeom prst="rect">
              <a:avLst/>
            </a:prstGeom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63" name="제목 1">
            <a:extLst>
              <a:ext uri="{FF2B5EF4-FFF2-40B4-BE49-F238E27FC236}">
                <a16:creationId xmlns:a16="http://schemas.microsoft.com/office/drawing/2014/main" id="{B19D4B55-BB5F-4399-8A1C-36FF6F49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" y="102906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</p:spTree>
    <p:extLst>
      <p:ext uri="{BB962C8B-B14F-4D97-AF65-F5344CB8AC3E}">
        <p14:creationId xmlns:p14="http://schemas.microsoft.com/office/powerpoint/2010/main" val="35287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파트너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8"/>
          <a:stretch/>
        </p:blipFill>
        <p:spPr>
          <a:xfrm>
            <a:off x="6330956" y="922237"/>
            <a:ext cx="916281" cy="786830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C245CD1-DBE0-44FE-A7CE-40B6F3AE32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8"/>
          <a:stretch/>
        </p:blipFill>
        <p:spPr>
          <a:xfrm>
            <a:off x="6187116" y="1740389"/>
            <a:ext cx="1075361" cy="146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F0FFA-D557-4FD9-B3B9-983A756707A0}"/>
              </a:ext>
            </a:extLst>
          </p:cNvPr>
          <p:cNvSpPr txBox="1"/>
          <p:nvPr/>
        </p:nvSpPr>
        <p:spPr>
          <a:xfrm>
            <a:off x="7115446" y="1649755"/>
            <a:ext cx="2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B4282"/>
                </a:solidFill>
              </a:rPr>
              <a:t>5</a:t>
            </a:r>
            <a:endParaRPr lang="ko-KR" altLang="en-US" sz="1400" b="1" dirty="0">
              <a:solidFill>
                <a:srgbClr val="5B428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02"/>
            <a:ext cx="12263718" cy="595389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CF0D5B-C476-4050-AF34-5FCB0914C132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CDF1AA-E086-41A9-9378-E1AE8096A137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580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5897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580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5897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890" y="102591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07" y="1028113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504" y="2124185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512" y="4714209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595" y="3465513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336" y="154063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454" y="1551793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03" y="424797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5165" y="424797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0F78E3-C23A-42A0-B0FA-94C5EC831FB4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867519-B5CC-4AA5-8CAD-927D148E7263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26" y="1025919"/>
            <a:ext cx="9222109" cy="5991524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1281</Words>
  <Application>Microsoft Office PowerPoint</Application>
  <PresentationFormat>와이드스크린</PresentationFormat>
  <Paragraphs>334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나눔고딕</vt:lpstr>
      <vt:lpstr>맑은 고딕</vt:lpstr>
      <vt:lpstr>양진체 </vt:lpstr>
      <vt:lpstr>Arial</vt:lpstr>
      <vt:lpstr>Office 테마</vt:lpstr>
      <vt:lpstr>주간 커-피</vt:lpstr>
      <vt:lpstr> 사용기술</vt:lpstr>
      <vt:lpstr> 주제 선정 동기 &amp; 사유</vt:lpstr>
      <vt:lpstr> 주제 선정 동기 &amp; 사유                             1. 홈카페 수요 증가</vt:lpstr>
      <vt:lpstr>PowerPoint 프레젠테이션</vt:lpstr>
      <vt:lpstr> 주제 선정 동기 &amp; 사유                            3. 구독 경제 활성화</vt:lpstr>
      <vt:lpstr> 사례분석 - 비즈니스 모델  [프릴츠]</vt:lpstr>
      <vt:lpstr> 사례분석 - 비즈니스 모델  [프릴츠]</vt:lpstr>
      <vt:lpstr> 사례분석 - 서비스 모델  [배달의 민족]</vt:lpstr>
      <vt:lpstr> 사례분석 - 서비스 모델  [배달의 민족]</vt:lpstr>
      <vt:lpstr> 프로세스 흐름도</vt:lpstr>
      <vt:lpstr> 프로젝트 일정</vt:lpstr>
      <vt:lpstr> 팀원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33</cp:revision>
  <dcterms:created xsi:type="dcterms:W3CDTF">2021-10-17T20:01:40Z</dcterms:created>
  <dcterms:modified xsi:type="dcterms:W3CDTF">2021-10-21T17:12:17Z</dcterms:modified>
</cp:coreProperties>
</file>