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66" r:id="rId5"/>
    <p:sldId id="265" r:id="rId6"/>
    <p:sldId id="262" r:id="rId7"/>
    <p:sldId id="268" r:id="rId8"/>
    <p:sldId id="263" r:id="rId9"/>
    <p:sldId id="259" r:id="rId10"/>
    <p:sldId id="269" r:id="rId11"/>
    <p:sldId id="25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791"/>
    <a:srgbClr val="403726"/>
    <a:srgbClr val="BF1E2E"/>
    <a:srgbClr val="EFEEEB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14" autoAdjust="0"/>
  </p:normalViewPr>
  <p:slideViewPr>
    <p:cSldViewPr snapToGrid="0">
      <p:cViewPr>
        <p:scale>
          <a:sx n="75" d="100"/>
          <a:sy n="75" d="100"/>
        </p:scale>
        <p:origin x="250" y="288"/>
      </p:cViewPr>
      <p:guideLst>
        <p:guide orient="horz" pos="2160"/>
        <p:guide pos="386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C4233-E253-4715-990C-E546A8AAD7A9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D5872-5D90-4882-951C-B33FAEEDD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4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MSA </a:t>
            </a:r>
            <a:r>
              <a:rPr lang="ko-KR" altLang="en-US" dirty="0" err="1"/>
              <a:t>왜썼어요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왜 통합제품관리로 거치는가 </a:t>
            </a:r>
            <a:r>
              <a:rPr lang="en-US" altLang="ko-KR" dirty="0"/>
              <a:t>?  </a:t>
            </a:r>
            <a:r>
              <a:rPr lang="ko-KR" altLang="en-US" dirty="0"/>
              <a:t>판매자에서 소비자로 </a:t>
            </a:r>
            <a:r>
              <a:rPr lang="ko-KR" altLang="en-US" dirty="0" err="1"/>
              <a:t>직접안가고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78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889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dirty="0">
                <a:solidFill>
                  <a:schemeClr val="tx1"/>
                </a:solidFill>
              </a:rPr>
              <a:t>통합 제품 관리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를 중간다리로 건너가는 이유 </a:t>
            </a:r>
            <a:r>
              <a:rPr lang="en-US" altLang="ko-KR" sz="1100" dirty="0">
                <a:solidFill>
                  <a:schemeClr val="tx1"/>
                </a:solidFill>
              </a:rPr>
              <a:t>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파트너 측에서 넘겨준 데이터가 바로 유저로 이동했을 때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유효성 검사를 제대로 거치지 않은 데이터가  유저 쪽으로 넘어가는 것을 막기위해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중간에 관리자 서비스에서 한번 유효성 검사를 통해서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정제된 데이터를 유저 서비스에 제공하기 위해서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805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사업자 </a:t>
            </a:r>
            <a:r>
              <a:rPr lang="en-US" altLang="ko-KR" dirty="0"/>
              <a:t>: </a:t>
            </a:r>
            <a:r>
              <a:rPr lang="ko-KR" altLang="en-US" dirty="0"/>
              <a:t>상품과 가게 정보를 </a:t>
            </a:r>
            <a:r>
              <a:rPr lang="en-US" altLang="ko-KR" dirty="0"/>
              <a:t>DB</a:t>
            </a:r>
            <a:r>
              <a:rPr lang="ko-KR" altLang="en-US" dirty="0"/>
              <a:t>에 저장하고 관리자한테 </a:t>
            </a:r>
            <a:r>
              <a:rPr lang="ko-KR" altLang="en-US" dirty="0" err="1"/>
              <a:t>정해줌</a:t>
            </a:r>
            <a:endParaRPr lang="en-US" altLang="ko-KR" dirty="0"/>
          </a:p>
          <a:p>
            <a:r>
              <a:rPr lang="ko-KR" altLang="en-US" dirty="0"/>
              <a:t>관리자 </a:t>
            </a:r>
            <a:r>
              <a:rPr lang="en-US" altLang="ko-KR" dirty="0"/>
              <a:t>: </a:t>
            </a:r>
            <a:r>
              <a:rPr lang="ko-KR" altLang="en-US" dirty="0"/>
              <a:t>사업자에게 받은 정보를 </a:t>
            </a:r>
            <a:r>
              <a:rPr lang="en-US" altLang="ko-KR" dirty="0"/>
              <a:t>DB</a:t>
            </a:r>
            <a:r>
              <a:rPr lang="ko-KR" altLang="en-US" dirty="0"/>
              <a:t>에 저장하고 소비자한테 보냄</a:t>
            </a:r>
            <a:endParaRPr lang="en-US" altLang="ko-KR" dirty="0"/>
          </a:p>
          <a:p>
            <a:r>
              <a:rPr lang="ko-KR" altLang="en-US" dirty="0"/>
              <a:t>소비자 </a:t>
            </a:r>
            <a:r>
              <a:rPr lang="en-US" altLang="ko-KR" dirty="0"/>
              <a:t>: </a:t>
            </a:r>
            <a:r>
              <a:rPr lang="ko-KR" altLang="en-US" dirty="0"/>
              <a:t>관리자한테 받은 정보를 </a:t>
            </a:r>
            <a:r>
              <a:rPr lang="en-US" altLang="ko-KR" dirty="0"/>
              <a:t>DB</a:t>
            </a:r>
            <a:r>
              <a:rPr lang="ko-KR" altLang="en-US" dirty="0"/>
              <a:t>에 저장하고 </a:t>
            </a:r>
            <a:r>
              <a:rPr lang="ko-KR" altLang="en-US" dirty="0" err="1"/>
              <a:t>소비자하나테</a:t>
            </a:r>
            <a:r>
              <a:rPr lang="ko-KR" altLang="en-US" dirty="0"/>
              <a:t> 보냄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9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F41D1-1042-463D-A854-84A81F5E5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2BD6DC-42AD-4F0D-9D32-D9087407A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FF5C9-358F-4F3D-89AC-70611567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6CFF8-CB27-4ACF-801E-D6C96742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2AF20-B860-46E9-83BB-1F247E4A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14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6DF97-CA36-444E-A3D5-F42F10E7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0F14C1-B564-45D0-B615-1608E94CE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0C29E-F105-4BAF-A7C8-800F9D60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5D104-B156-4350-9BCB-6A320FE1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194447-B9CE-4CF6-821E-FD0FF757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5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288B1B-4C4A-49A6-92CA-0E60684A8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60A9E7-FF44-488D-9026-8B8C8C273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F4F00-F665-4F12-944B-7FCC45D1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E460E-FB9C-4E92-9F03-BD7CBC632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5CE716-DAB5-4B9A-A51E-99E03488E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42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CEB0C-425F-4C22-90A1-7828E71A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67C324-A7C8-4EE2-A596-1E8A25A14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E2EF7-D094-436B-BE6D-762CC60C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638792-CEDD-4390-8E4D-170328AE1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8C49B2-DBC5-4613-9DD1-000F4C23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93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0557A-D08D-4FAD-B90F-58237CAA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F1CAC9-974D-44DB-8FF1-1F8539D6A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2BF3C3-B56A-440E-BFC6-D874191D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C27E70-423B-486A-8E38-077C793F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9CF354-F788-4870-96E7-016D0FAA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36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04AFF-97FA-417B-8525-7487565B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70DF4A-4FDC-443D-94F3-DD19F9FFE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970316-52F6-4342-9F8E-DC42332B1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800C0E-2EE4-4457-8D52-5505EEF2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118F4D-4E6D-4D0C-BF5D-3B277CC1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BAD1A-DF31-47F1-BEAF-5BDBF15A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04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6BA96-C025-4123-BD9A-217529DB7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CD607C-950D-4DB9-8002-6A0B22675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41706D-697C-43EF-A03F-737790B19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CEA3B3-FB69-4658-9E0F-F7B3CC584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646E6B-6264-452F-BD8F-D7CD8FE21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4E629E-4FC5-4667-B9FA-A053E97D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2AF3EC-4F9F-4EBD-B4A3-FD9B66A8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F9E34E-9AE4-4131-BEF2-EA3969D7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80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AD714-88AF-4EBF-A755-9E38B6F5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E73F89-11C1-42E7-B515-FC0D09BA5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8E2568-0F60-4634-8DB1-3A0C8C6A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FF2816-870F-472F-A3E2-FB69C009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44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A1BF4F-4AF8-475D-8EEC-A681FD46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79EF3C-859B-49A5-8495-119DF41C4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360E4A-931C-40F2-8E36-1DBF7BC6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85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3C0CA-A59F-4DBD-9DB2-7008F1A9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AA97F-A4E2-49AA-9A8C-2C284FB7F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A7C647-7258-4961-AB08-66F5DAA10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EB1CAA-09CA-4798-8E1C-1E3E5FB9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483FF3-9011-4FCA-A932-9C71600C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649FA0-D54D-414F-A3CD-B0FF376F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6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97484-5150-4B94-B0E4-ACB6B0725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896F0B-B341-4D08-BDA0-430A9EAAD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397AA3-BEB3-40F1-B342-E1E6ABD16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BDB1A7-48D1-4D49-941D-DADD36621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3229CB-F30F-48F5-B1B6-9F4ADAC3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F2390E-6E85-4A8F-BEE4-6BF11264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42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8CEBC3-5524-4604-AE8B-F717BC27F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35478-E572-46BC-94BE-F9B19C20C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64B34-2EEA-4CD5-8120-791C61896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BE35F-5DB0-4705-BDD8-6E14DE5380A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ADAE79-7C5C-481A-B00C-45F4AF457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ABA401-3594-4538-8C75-22BE0BD04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30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배지 46">
            <a:extLst>
              <a:ext uri="{FF2B5EF4-FFF2-40B4-BE49-F238E27FC236}">
                <a16:creationId xmlns:a16="http://schemas.microsoft.com/office/drawing/2014/main" id="{1F5BDF7C-4595-455A-A53C-364D9C50180F}"/>
              </a:ext>
            </a:extLst>
          </p:cNvPr>
          <p:cNvSpPr/>
          <p:nvPr/>
        </p:nvSpPr>
        <p:spPr>
          <a:xfrm>
            <a:off x="3063710" y="1959742"/>
            <a:ext cx="6102695" cy="1722141"/>
          </a:xfrm>
          <a:prstGeom prst="plaque">
            <a:avLst/>
          </a:prstGeom>
          <a:solidFill>
            <a:schemeClr val="bg1">
              <a:lumMod val="75000"/>
            </a:schemeClr>
          </a:solidFill>
          <a:ln w="136525" cmpd="thickThin">
            <a:solidFill>
              <a:srgbClr val="403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14C5E0-8BF0-4ECB-9D42-2FE750513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524" y="2452434"/>
            <a:ext cx="4604604" cy="1109915"/>
          </a:xfrm>
        </p:spPr>
        <p:txBody>
          <a:bodyPr>
            <a:normAutofit fontScale="90000"/>
          </a:bodyPr>
          <a:lstStyle/>
          <a:p>
            <a:r>
              <a:rPr lang="ko-KR" altLang="en-US" sz="8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주간 커</a:t>
            </a:r>
            <a:r>
              <a:rPr lang="en-US" altLang="ko-KR" sz="8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-</a:t>
            </a:r>
            <a:r>
              <a:rPr lang="ko-KR" altLang="en-US" sz="8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피</a:t>
            </a:r>
          </a:p>
        </p:txBody>
      </p:sp>
      <p:pic>
        <p:nvPicPr>
          <p:cNvPr id="11" name="그래픽 10" descr="커피 콩 단색으로 채워진">
            <a:extLst>
              <a:ext uri="{FF2B5EF4-FFF2-40B4-BE49-F238E27FC236}">
                <a16:creationId xmlns:a16="http://schemas.microsoft.com/office/drawing/2014/main" id="{E10217F7-3631-4D1D-AD10-D07FE80C6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1846" y="1354526"/>
            <a:ext cx="493717" cy="493717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90968707-1E37-4A95-84E0-CAD4C7B8D29E}"/>
              </a:ext>
            </a:extLst>
          </p:cNvPr>
          <p:cNvGrpSpPr/>
          <p:nvPr/>
        </p:nvGrpSpPr>
        <p:grpSpPr>
          <a:xfrm rot="956542">
            <a:off x="3558722" y="2497685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EEEAA6D1-A120-4884-A3B8-C157D78EECC1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6025FB6D-3300-400A-85F9-B4B1405A94E1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672D39A4-9EBD-4912-B225-D2C5B4B5B66B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226BB23D-278D-4F57-A247-6F49BD40E3AD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1B4A2AD-7021-49F9-A2A9-6A9C8667B8B3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B377F8D-B93B-4F0E-A8CD-D5B505A2CE47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0E9B587C-79E2-4BF5-83EE-30958A454FA2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48328333-D56E-4857-8CB4-64E245C6E24A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C4CC3774-C812-4981-ACF6-F1ACEF168210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35C25E11-BE98-4A98-9276-82294069F6D2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6B76AC63-4392-4C5D-94C9-206009AC4CF2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410DA4F4-F023-4958-AFFA-3832447713D5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03032434-CCFC-42E5-8627-F75646B2AB26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855BFFFE-509B-4633-88C6-55B7F7E2CF40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C05606B4-29AC-485D-BB70-F593425E8256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FC4BD17E-A0BE-4749-AF6B-4CE1B1D414B7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642B2B69-9482-4CB2-A0E3-6720C8A5007E}"/>
              </a:ext>
            </a:extLst>
          </p:cNvPr>
          <p:cNvSpPr txBox="1"/>
          <p:nvPr/>
        </p:nvSpPr>
        <p:spPr>
          <a:xfrm>
            <a:off x="4410345" y="1509690"/>
            <a:ext cx="35878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r>
              <a:rPr lang="en-US" altLang="ko-KR" sz="1100" spc="600" dirty="0">
                <a:latin typeface="양진체 " panose="02020503000000000000" pitchFamily="18" charset="-127"/>
                <a:ea typeface="양진체 " panose="02020503000000000000" pitchFamily="18" charset="-127"/>
              </a:rPr>
              <a:t> JUGAN       COFFEE </a:t>
            </a:r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endParaRPr lang="ko-KR" altLang="en-US" sz="1100" spc="600" dirty="0">
              <a:solidFill>
                <a:srgbClr val="C00000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1FCFCB4-533E-4984-9172-79231667B172}"/>
              </a:ext>
            </a:extLst>
          </p:cNvPr>
          <p:cNvGrpSpPr/>
          <p:nvPr/>
        </p:nvGrpSpPr>
        <p:grpSpPr>
          <a:xfrm rot="20643458" flipH="1">
            <a:off x="8250917" y="2506248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19BA8B84-75C1-4806-964E-117530C15A1C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0078FC27-4BCB-4693-B87F-CDD8A969E97C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EE365071-7B55-4843-9B84-8A7E9D042F6B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EB9ABC08-2D1D-4333-BE8B-267FBBC54973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D5054B35-20DE-4179-8678-6E14035CC1CD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2C98B6AD-59C6-43BA-ABE1-C5796AACC675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9F230955-A829-49BC-BF86-08AE0E57515A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99DBEA80-8105-4AC8-9193-D306D7BC3646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0311016F-DB68-4DDF-AD6C-DFC69CC3379C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38D5CE3A-D948-47B5-8C36-CBDCA78BEAFF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5895EF7F-FE62-4B5F-87CC-E73BAADCE006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5B2D020F-0A0E-41FC-9563-C833046B04B8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B3BFFC2A-F928-43D6-AE36-BA931EDB9308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3AFEB633-48D0-41CC-881C-AAE1C4AFE995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CFCE817B-FA48-4C7D-8F0C-6BF28C3A862E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ADF4BBE2-B949-4350-AC50-DB43BAF654CC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451DAAB-435F-4C7B-A7DB-3D38345A231C}"/>
              </a:ext>
            </a:extLst>
          </p:cNvPr>
          <p:cNvSpPr txBox="1"/>
          <p:nvPr/>
        </p:nvSpPr>
        <p:spPr>
          <a:xfrm>
            <a:off x="3263168" y="4157280"/>
            <a:ext cx="5825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{  MSA </a:t>
            </a:r>
            <a:r>
              <a:rPr lang="ko-KR" altLang="en-US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아키텍처</a:t>
            </a:r>
            <a:r>
              <a:rPr lang="en-US" altLang="ko-KR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기반 </a:t>
            </a:r>
            <a:r>
              <a:rPr lang="en-US" altLang="ko-KR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X</a:t>
            </a:r>
            <a:r>
              <a:rPr lang="ko-KR" altLang="en-US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커피 구독 </a:t>
            </a:r>
            <a:r>
              <a:rPr lang="ko-KR" altLang="en-US" sz="2400" dirty="0" err="1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써비쓰</a:t>
            </a:r>
            <a:r>
              <a:rPr lang="ko-KR" altLang="en-US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 </a:t>
            </a:r>
            <a:r>
              <a:rPr lang="en-US" altLang="ko-KR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}</a:t>
            </a:r>
            <a:endParaRPr lang="ko-KR" altLang="en-US" sz="2400" dirty="0">
              <a:solidFill>
                <a:srgbClr val="403726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43085BE-25B5-4FE3-A161-6A5DEF212F2E}"/>
              </a:ext>
            </a:extLst>
          </p:cNvPr>
          <p:cNvCxnSpPr>
            <a:cxnSpLocks/>
          </p:cNvCxnSpPr>
          <p:nvPr/>
        </p:nvCxnSpPr>
        <p:spPr>
          <a:xfrm>
            <a:off x="-226244" y="4352775"/>
            <a:ext cx="3647817" cy="0"/>
          </a:xfrm>
          <a:prstGeom prst="line">
            <a:avLst/>
          </a:prstGeom>
          <a:ln w="66675" cap="flat" cmpd="dbl">
            <a:solidFill>
              <a:srgbClr val="403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43888E1-D558-4F6F-8E66-357DD283566E}"/>
              </a:ext>
            </a:extLst>
          </p:cNvPr>
          <p:cNvCxnSpPr>
            <a:cxnSpLocks/>
          </p:cNvCxnSpPr>
          <p:nvPr/>
        </p:nvCxnSpPr>
        <p:spPr>
          <a:xfrm>
            <a:off x="8802754" y="4352775"/>
            <a:ext cx="3647817" cy="0"/>
          </a:xfrm>
          <a:prstGeom prst="line">
            <a:avLst/>
          </a:prstGeom>
          <a:ln w="66675" cap="flat" cmpd="dbl">
            <a:solidFill>
              <a:srgbClr val="403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168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배지 10">
            <a:extLst>
              <a:ext uri="{FF2B5EF4-FFF2-40B4-BE49-F238E27FC236}">
                <a16:creationId xmlns:a16="http://schemas.microsoft.com/office/drawing/2014/main" id="{D501FDFA-6FAF-4757-AD4D-4C68A96EC5E4}"/>
              </a:ext>
            </a:extLst>
          </p:cNvPr>
          <p:cNvSpPr/>
          <p:nvPr/>
        </p:nvSpPr>
        <p:spPr>
          <a:xfrm>
            <a:off x="3063710" y="1959742"/>
            <a:ext cx="6102695" cy="1722141"/>
          </a:xfrm>
          <a:prstGeom prst="plaque">
            <a:avLst/>
          </a:prstGeom>
          <a:solidFill>
            <a:schemeClr val="bg1">
              <a:lumMod val="75000"/>
            </a:schemeClr>
          </a:solidFill>
          <a:ln w="136525" cmpd="thickThin">
            <a:solidFill>
              <a:srgbClr val="403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17840A0-4DD9-4ACD-BA30-26BA89E63AB8}"/>
              </a:ext>
            </a:extLst>
          </p:cNvPr>
          <p:cNvSpPr txBox="1">
            <a:spLocks/>
          </p:cNvSpPr>
          <p:nvPr/>
        </p:nvSpPr>
        <p:spPr>
          <a:xfrm>
            <a:off x="4097766" y="2430399"/>
            <a:ext cx="4095612" cy="1109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72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감사합니다</a:t>
            </a:r>
          </a:p>
        </p:txBody>
      </p:sp>
      <p:pic>
        <p:nvPicPr>
          <p:cNvPr id="13" name="그래픽 12" descr="커피 콩 단색으로 채워진">
            <a:extLst>
              <a:ext uri="{FF2B5EF4-FFF2-40B4-BE49-F238E27FC236}">
                <a16:creationId xmlns:a16="http://schemas.microsoft.com/office/drawing/2014/main" id="{C6BD22B4-91ED-456F-A891-26845E3EF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1846" y="1354526"/>
            <a:ext cx="493717" cy="493717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A61E89E5-43AD-4AC0-B999-F7E35719A05B}"/>
              </a:ext>
            </a:extLst>
          </p:cNvPr>
          <p:cNvGrpSpPr/>
          <p:nvPr/>
        </p:nvGrpSpPr>
        <p:grpSpPr>
          <a:xfrm rot="956542">
            <a:off x="3558722" y="2497685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9FFC445-A08C-4452-87BC-4EE186243E77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866CFBD7-DCCB-4FC9-A05B-B73A58E3677E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A6765A0C-B79A-4F68-B6E6-ECBC58C9D16D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BF6E91BF-D51F-4E72-A013-8BB30DECCC7B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E1EA0C24-7299-43E4-9320-8214711E736C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860263DE-D1B4-4BBC-AA6C-8B961EFE9A4F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D5E649E4-9AD6-41A2-825F-658B5AAC36AA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67788DAE-22D0-4D04-B260-A00D1B8089F0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1DC86193-E184-4708-84E4-AF62524531CF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C3F3C2DC-BE0F-4FC1-8B03-FD05C26931C9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C75C5A34-3864-4651-8B75-A248EC2E2B95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7F7E327-938E-4C07-9D05-0477CF9478B5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98346DF4-D2E5-422B-8EFE-F33D28869B28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7FCD1B67-0D0E-4828-B1AA-2203AECFDD32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4B9345A2-6D0E-4BCC-8791-E367B06B37FF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5DB144D8-8202-41B0-99D3-56D14C5FB9F4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7A4426E-97D7-47EB-A717-779E4CB3AC5E}"/>
              </a:ext>
            </a:extLst>
          </p:cNvPr>
          <p:cNvSpPr txBox="1"/>
          <p:nvPr/>
        </p:nvSpPr>
        <p:spPr>
          <a:xfrm>
            <a:off x="4410345" y="1509690"/>
            <a:ext cx="35878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r>
              <a:rPr lang="en-US" altLang="ko-KR" sz="1100" spc="600" dirty="0">
                <a:latin typeface="양진체 " panose="02020503000000000000" pitchFamily="18" charset="-127"/>
                <a:ea typeface="양진체 " panose="02020503000000000000" pitchFamily="18" charset="-127"/>
              </a:rPr>
              <a:t> JUGAN       COFFEE </a:t>
            </a:r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endParaRPr lang="ko-KR" altLang="en-US" sz="1100" spc="600" dirty="0">
              <a:solidFill>
                <a:srgbClr val="C00000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B75E20-ADE8-4CE6-857F-60E15FBE539D}"/>
              </a:ext>
            </a:extLst>
          </p:cNvPr>
          <p:cNvGrpSpPr/>
          <p:nvPr/>
        </p:nvGrpSpPr>
        <p:grpSpPr>
          <a:xfrm rot="20643458" flipH="1">
            <a:off x="8250917" y="2506248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96ED8276-12D7-4E95-A228-97A01691A488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336AF0BA-85FD-48BC-9677-84AE9CCDFAC4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0EA67721-1735-4A1C-8D72-1ED8F637E4F2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D9273E0D-332E-451A-AB93-EE1573794747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C09F78BE-F43B-4A23-98F5-C14490C7D46D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5C29825-40AA-4212-860A-F16F89BD4476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FF433C13-BF0B-4DF8-83C2-0DAE6C12B47A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9B29C6E4-20A7-429A-B650-0AD99902FE7F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58E58ECB-9F49-46A0-AE28-7DD36CB0AB75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2AF02C3E-2FEE-4DC6-B212-1D0B159D9A7F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DF9038E1-E507-4588-B1C9-FC9C75D5025D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0F96BB96-8F7A-4447-903D-25B9BFDCDB5C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2780F7E6-C9B0-46FF-AAE1-500471ACBDF2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5476F76C-E5A0-4FBC-93D3-AC9C614F1FB7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012AD273-DDDC-4290-B996-2A06599BAC8F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86549B2-7495-4C75-8C77-B7D1DFA209D7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5837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F02F3-EC6F-489E-A90E-E2DB9758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 설계단점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C67C76-B716-4B23-97E1-9C1793D8B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856"/>
            <a:ext cx="10515600" cy="5043107"/>
          </a:xfrm>
        </p:spPr>
        <p:txBody>
          <a:bodyPr/>
          <a:lstStyle/>
          <a:p>
            <a:pPr marL="0" indent="0">
              <a:buNone/>
            </a:pPr>
            <a:endParaRPr lang="en-US" altLang="ko-KR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r>
              <a:rPr lang="en-US" altLang="ko-KR" dirty="0" err="1">
                <a:latin typeface="양진체 " panose="02020503000000000000" pitchFamily="18" charset="-127"/>
                <a:ea typeface="양진체 " panose="02020503000000000000" pitchFamily="18" charset="-127"/>
              </a:rPr>
              <a:t>msa</a:t>
            </a:r>
            <a:r>
              <a:rPr lang="en-US" altLang="ko-KR" dirty="0"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아키텍처의 특징은</a:t>
            </a:r>
            <a:endParaRPr lang="en-US" altLang="ko-KR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서비스 분할과 각 서비스별 각자 다른 고유의 </a:t>
            </a:r>
            <a:r>
              <a:rPr lang="en-US" altLang="ko-KR" dirty="0">
                <a:latin typeface="양진체 " panose="02020503000000000000" pitchFamily="18" charset="-127"/>
                <a:ea typeface="양진체 " panose="02020503000000000000" pitchFamily="18" charset="-127"/>
              </a:rPr>
              <a:t>DB</a:t>
            </a:r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가 존재하는데 </a:t>
            </a:r>
            <a:endParaRPr lang="en-US" altLang="ko-KR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우리의 설계는 각 </a:t>
            </a:r>
            <a:r>
              <a:rPr lang="ko-KR" altLang="en-US" dirty="0" err="1">
                <a:latin typeface="양진체 " panose="02020503000000000000" pitchFamily="18" charset="-127"/>
                <a:ea typeface="양진체 " panose="02020503000000000000" pitchFamily="18" charset="-127"/>
              </a:rPr>
              <a:t>디비가</a:t>
            </a:r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 나눠져 있지만 각 </a:t>
            </a:r>
            <a:r>
              <a:rPr lang="ko-KR" altLang="en-US" dirty="0" err="1">
                <a:latin typeface="양진체 " panose="02020503000000000000" pitchFamily="18" charset="-127"/>
                <a:ea typeface="양진체 " panose="02020503000000000000" pitchFamily="18" charset="-127"/>
              </a:rPr>
              <a:t>디비별</a:t>
            </a:r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 데이터의 유사성이 높다</a:t>
            </a:r>
            <a:r>
              <a:rPr lang="en-US" altLang="ko-KR" dirty="0">
                <a:latin typeface="양진체 " panose="02020503000000000000" pitchFamily="18" charset="-127"/>
                <a:ea typeface="양진체 " panose="02020503000000000000" pitchFamily="18" charset="-127"/>
              </a:rPr>
              <a:t>.</a:t>
            </a:r>
          </a:p>
          <a:p>
            <a:endParaRPr lang="en-US" altLang="ko-KR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endParaRPr lang="ko-KR" altLang="en-US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951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F02F3-EC6F-489E-A90E-E2DB9758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주제 선정 동기 </a:t>
            </a:r>
            <a:r>
              <a:rPr lang="en-US" altLang="ko-KR" dirty="0">
                <a:latin typeface="양진체 " panose="02020503000000000000" pitchFamily="18" charset="-127"/>
                <a:ea typeface="양진체 " panose="02020503000000000000" pitchFamily="18" charset="-127"/>
              </a:rPr>
              <a:t>&amp; </a:t>
            </a:r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사유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C67C76-B716-4B23-97E1-9C1793D8B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커피 원두 구독 서비스를 선택한 이유</a:t>
            </a:r>
            <a:endParaRPr lang="en-US" altLang="ko-KR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r>
              <a:rPr lang="en-US" altLang="ko-KR" sz="2400" dirty="0" err="1">
                <a:latin typeface="양진체 " panose="02020503000000000000" pitchFamily="18" charset="-127"/>
                <a:ea typeface="양진체 " panose="02020503000000000000" pitchFamily="18" charset="-127"/>
              </a:rPr>
              <a:t>BtoB</a:t>
            </a:r>
            <a:r>
              <a:rPr lang="en-US" altLang="ko-KR" sz="2400" dirty="0">
                <a:latin typeface="양진체 " panose="02020503000000000000" pitchFamily="18" charset="-127"/>
                <a:ea typeface="양진체 " panose="02020503000000000000" pitchFamily="18" charset="-127"/>
              </a:rPr>
              <a:t>  </a:t>
            </a:r>
            <a:r>
              <a:rPr lang="en-US" altLang="ko-KR" sz="2400" dirty="0" err="1">
                <a:latin typeface="양진체 " panose="02020503000000000000" pitchFamily="18" charset="-127"/>
                <a:ea typeface="양진체 " panose="02020503000000000000" pitchFamily="18" charset="-127"/>
              </a:rPr>
              <a:t>BtoC</a:t>
            </a:r>
            <a:r>
              <a:rPr lang="en-US" altLang="ko-KR" sz="2400" dirty="0"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sz="2400" dirty="0">
                <a:latin typeface="양진체 " panose="02020503000000000000" pitchFamily="18" charset="-127"/>
                <a:ea typeface="양진체 " panose="02020503000000000000" pitchFamily="18" charset="-127"/>
              </a:rPr>
              <a:t>가 공존하는 양면성 서비스이다</a:t>
            </a:r>
            <a:r>
              <a:rPr lang="en-US" altLang="ko-KR" sz="2400" dirty="0">
                <a:latin typeface="양진체 " panose="02020503000000000000" pitchFamily="18" charset="-127"/>
                <a:ea typeface="양진체 " panose="02020503000000000000" pitchFamily="18" charset="-127"/>
              </a:rPr>
              <a:t>.</a:t>
            </a:r>
          </a:p>
          <a:p>
            <a:r>
              <a:rPr lang="ko-KR" altLang="en-US" sz="2400" dirty="0">
                <a:latin typeface="양진체 " panose="02020503000000000000" pitchFamily="18" charset="-127"/>
                <a:ea typeface="양진체 " panose="02020503000000000000" pitchFamily="18" charset="-127"/>
              </a:rPr>
              <a:t>구독자 파트너 관점의 유기적 연계를 제공한다</a:t>
            </a:r>
            <a:r>
              <a:rPr lang="en-US" altLang="ko-KR" sz="2400" dirty="0">
                <a:latin typeface="양진체 " panose="02020503000000000000" pitchFamily="18" charset="-127"/>
                <a:ea typeface="양진체 " panose="02020503000000000000" pitchFamily="18" charset="-127"/>
              </a:rPr>
              <a:t>.</a:t>
            </a:r>
          </a:p>
          <a:p>
            <a:endParaRPr lang="en-US" altLang="ko-KR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r>
              <a:rPr lang="en-US" altLang="ko-KR" dirty="0">
                <a:latin typeface="양진체 " panose="02020503000000000000" pitchFamily="18" charset="-127"/>
                <a:ea typeface="양진체 " panose="02020503000000000000" pitchFamily="18" charset="-127"/>
              </a:rPr>
              <a:t>MSA</a:t>
            </a:r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dirty="0" err="1">
                <a:latin typeface="양진체 " panose="02020503000000000000" pitchFamily="18" charset="-127"/>
                <a:ea typeface="양진체 " panose="02020503000000000000" pitchFamily="18" charset="-127"/>
              </a:rPr>
              <a:t>아키텍쳐를</a:t>
            </a:r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 선택한 이유</a:t>
            </a:r>
            <a:endParaRPr lang="en-US" altLang="ko-KR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r>
              <a:rPr lang="ko-KR" altLang="en-US" sz="2400" dirty="0">
                <a:latin typeface="양진체 " panose="02020503000000000000" pitchFamily="18" charset="-127"/>
                <a:ea typeface="양진체 " panose="02020503000000000000" pitchFamily="18" charset="-127"/>
              </a:rPr>
              <a:t>각 서비스의 역할이 분명하기 때문에</a:t>
            </a:r>
            <a:r>
              <a:rPr lang="en-US" altLang="ko-KR" sz="2400" dirty="0">
                <a:latin typeface="양진체 " panose="02020503000000000000" pitchFamily="18" charset="-127"/>
                <a:ea typeface="양진체 " panose="02020503000000000000" pitchFamily="18" charset="-127"/>
              </a:rPr>
              <a:t>,</a:t>
            </a:r>
            <a:r>
              <a:rPr lang="ko-KR" altLang="en-US" sz="2400" dirty="0"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en-US" altLang="ko-KR" sz="2400" dirty="0">
                <a:latin typeface="양진체 " panose="02020503000000000000" pitchFamily="18" charset="-127"/>
                <a:ea typeface="양진체 " panose="02020503000000000000" pitchFamily="18" charset="-127"/>
              </a:rPr>
              <a:t>MSA</a:t>
            </a:r>
            <a:r>
              <a:rPr lang="ko-KR" altLang="en-US" sz="2400" dirty="0" err="1">
                <a:latin typeface="양진체 " panose="02020503000000000000" pitchFamily="18" charset="-127"/>
                <a:ea typeface="양진체 " panose="02020503000000000000" pitchFamily="18" charset="-127"/>
              </a:rPr>
              <a:t>아키텍쳐를</a:t>
            </a:r>
            <a:r>
              <a:rPr lang="ko-KR" altLang="en-US" sz="2400" dirty="0"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sz="2400" dirty="0" err="1">
                <a:latin typeface="양진체 " panose="02020503000000000000" pitchFamily="18" charset="-127"/>
                <a:ea typeface="양진체 " panose="02020503000000000000" pitchFamily="18" charset="-127"/>
              </a:rPr>
              <a:t>선택함으로서</a:t>
            </a:r>
            <a:endParaRPr lang="en-US" altLang="ko-KR" sz="2400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양진체 " panose="02020503000000000000" pitchFamily="18" charset="-127"/>
                <a:ea typeface="양진체 " panose="02020503000000000000" pitchFamily="18" charset="-127"/>
              </a:rPr>
              <a:t>책임과 권한의 분리가 명확해 진다</a:t>
            </a:r>
            <a:r>
              <a:rPr lang="en-US" altLang="ko-KR" sz="2400" dirty="0">
                <a:latin typeface="양진체 " panose="02020503000000000000" pitchFamily="18" charset="-127"/>
                <a:ea typeface="양진체 " panose="02020503000000000000" pitchFamily="18" charset="-127"/>
              </a:rPr>
              <a:t>. </a:t>
            </a:r>
          </a:p>
          <a:p>
            <a:r>
              <a:rPr lang="ko-KR" altLang="en-US" sz="2400" dirty="0">
                <a:latin typeface="양진체 " panose="02020503000000000000" pitchFamily="18" charset="-127"/>
                <a:ea typeface="양진체 " panose="02020503000000000000" pitchFamily="18" charset="-127"/>
              </a:rPr>
              <a:t>시스템 특성상 한쪽의 </a:t>
            </a:r>
            <a:r>
              <a:rPr lang="en-US" altLang="ko-KR" sz="2400" dirty="0">
                <a:latin typeface="양진체 " panose="02020503000000000000" pitchFamily="18" charset="-127"/>
                <a:ea typeface="양진체 " panose="02020503000000000000" pitchFamily="18" charset="-127"/>
              </a:rPr>
              <a:t>DB</a:t>
            </a:r>
            <a:r>
              <a:rPr lang="ko-KR" altLang="en-US" sz="2400" dirty="0">
                <a:latin typeface="양진체 " panose="02020503000000000000" pitchFamily="18" charset="-127"/>
                <a:ea typeface="양진체 " panose="02020503000000000000" pitchFamily="18" charset="-127"/>
              </a:rPr>
              <a:t>가 손상되어도 빠른 시간안에 복구가 가능하다</a:t>
            </a:r>
            <a:r>
              <a:rPr lang="en-US" altLang="ko-KR" sz="2400" dirty="0">
                <a:latin typeface="양진체 " panose="02020503000000000000" pitchFamily="18" charset="-127"/>
                <a:ea typeface="양진체 " panose="02020503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572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/>
          </p:cNvSpPr>
          <p:nvPr/>
        </p:nvSpPr>
        <p:spPr>
          <a:xfrm>
            <a:off x="574967" y="1239453"/>
            <a:ext cx="3456000" cy="2183447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altLang="ko-KR" sz="1800" dirty="0">
                <a:latin typeface="나눔고딕" charset="0"/>
                <a:ea typeface="나눔고딕" charset="0"/>
              </a:rPr>
              <a:t> </a:t>
            </a:r>
            <a:endParaRPr lang="ko-KR" altLang="en-US" sz="1800" dirty="0">
              <a:latin typeface="나눔고딕" charset="0"/>
              <a:ea typeface="나눔고딕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4353449" y="449195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altLang="ko-KR" sz="1800" dirty="0">
                <a:latin typeface="나눔고딕" charset="0"/>
                <a:ea typeface="나눔고딕" charset="0"/>
              </a:rPr>
              <a:t>    </a:t>
            </a:r>
            <a:endParaRPr lang="ko-KR" altLang="en-US" sz="1800" dirty="0">
              <a:latin typeface="나눔고딕" charset="0"/>
              <a:ea typeface="나눔고딕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8131931" y="3770945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8131931" y="449195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 dirty="0">
              <a:latin typeface="나눔고딕" charset="0"/>
              <a:ea typeface="나눔고딕" charset="0"/>
            </a:endParaRPr>
          </a:p>
        </p:txBody>
      </p:sp>
      <p:sp>
        <p:nvSpPr>
          <p:cNvPr id="30" name="Rectangle 44"/>
          <p:cNvSpPr>
            <a:spLocks/>
          </p:cNvSpPr>
          <p:nvPr/>
        </p:nvSpPr>
        <p:spPr>
          <a:xfrm>
            <a:off x="4353449" y="3770946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5" name="Rectangle 50"/>
          <p:cNvSpPr>
            <a:spLocks/>
          </p:cNvSpPr>
          <p:nvPr/>
        </p:nvSpPr>
        <p:spPr>
          <a:xfrm>
            <a:off x="574967" y="3770945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2" name="제목 1">
            <a:extLst>
              <a:ext uri="{FF2B5EF4-FFF2-40B4-BE49-F238E27FC236}">
                <a16:creationId xmlns:a16="http://schemas.microsoft.com/office/drawing/2014/main" id="{ABF29C54-E74C-4674-93D1-3CEB889A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989814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sz="3600">
                <a:latin typeface="양진체 " panose="02020503000000000000" pitchFamily="18" charset="-127"/>
                <a:ea typeface="양진체 " panose="02020503000000000000" pitchFamily="18" charset="-127"/>
              </a:rPr>
              <a:t>사용기술</a:t>
            </a:r>
            <a:endParaRPr lang="ko-KR" altLang="en-US" sz="3600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48" name="Rectangle 69">
            <a:extLst>
              <a:ext uri="{FF2B5EF4-FFF2-40B4-BE49-F238E27FC236}">
                <a16:creationId xmlns:a16="http://schemas.microsoft.com/office/drawing/2014/main" id="{C8DEB473-91C4-4FE7-A407-EDBEEA25FBD8}"/>
              </a:ext>
            </a:extLst>
          </p:cNvPr>
          <p:cNvSpPr>
            <a:spLocks/>
          </p:cNvSpPr>
          <p:nvPr/>
        </p:nvSpPr>
        <p:spPr>
          <a:xfrm>
            <a:off x="1222967" y="969453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600" b="1" dirty="0" err="1">
                <a:solidFill>
                  <a:schemeClr val="tx1"/>
                </a:solidFill>
                <a:latin typeface="+mj-ea"/>
                <a:ea typeface="+mj-ea"/>
              </a:rPr>
              <a:t>통신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9" name="Rectangle 69">
            <a:extLst>
              <a:ext uri="{FF2B5EF4-FFF2-40B4-BE49-F238E27FC236}">
                <a16:creationId xmlns:a16="http://schemas.microsoft.com/office/drawing/2014/main" id="{67743640-DCAF-496C-BBEA-DDBCFB6F2747}"/>
              </a:ext>
            </a:extLst>
          </p:cNvPr>
          <p:cNvSpPr>
            <a:spLocks/>
          </p:cNvSpPr>
          <p:nvPr/>
        </p:nvSpPr>
        <p:spPr>
          <a:xfrm>
            <a:off x="1222967" y="3500945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클라우드 서버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0" name="Rectangle 69">
            <a:extLst>
              <a:ext uri="{FF2B5EF4-FFF2-40B4-BE49-F238E27FC236}">
                <a16:creationId xmlns:a16="http://schemas.microsoft.com/office/drawing/2014/main" id="{0D56CE84-6223-4D1F-BBB9-30833CC59CE7}"/>
              </a:ext>
            </a:extLst>
          </p:cNvPr>
          <p:cNvSpPr>
            <a:spLocks/>
          </p:cNvSpPr>
          <p:nvPr/>
        </p:nvSpPr>
        <p:spPr>
          <a:xfrm>
            <a:off x="4891272" y="179195"/>
            <a:ext cx="2482482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 err="1">
                <a:solidFill>
                  <a:schemeClr val="tx1"/>
                </a:solidFill>
                <a:latin typeface="+mj-ea"/>
                <a:ea typeface="+mj-ea"/>
              </a:rPr>
              <a:t>프론트엔드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 프레임워크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 algn="ctr" hangingPunct="1"/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/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라이브러리</a:t>
            </a:r>
          </a:p>
        </p:txBody>
      </p:sp>
      <p:sp>
        <p:nvSpPr>
          <p:cNvPr id="51" name="Rectangle 69">
            <a:extLst>
              <a:ext uri="{FF2B5EF4-FFF2-40B4-BE49-F238E27FC236}">
                <a16:creationId xmlns:a16="http://schemas.microsoft.com/office/drawing/2014/main" id="{88B5BA8E-F25F-4ECC-BE63-40B2065EB4DB}"/>
              </a:ext>
            </a:extLst>
          </p:cNvPr>
          <p:cNvSpPr>
            <a:spLocks/>
          </p:cNvSpPr>
          <p:nvPr/>
        </p:nvSpPr>
        <p:spPr>
          <a:xfrm>
            <a:off x="5001449" y="3533296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사용 언어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2" name="Rectangle 69">
            <a:extLst>
              <a:ext uri="{FF2B5EF4-FFF2-40B4-BE49-F238E27FC236}">
                <a16:creationId xmlns:a16="http://schemas.microsoft.com/office/drawing/2014/main" id="{A1B998CC-928D-4383-9093-C4FB8B9ACA39}"/>
              </a:ext>
            </a:extLst>
          </p:cNvPr>
          <p:cNvSpPr>
            <a:spLocks/>
          </p:cNvSpPr>
          <p:nvPr/>
        </p:nvSpPr>
        <p:spPr>
          <a:xfrm>
            <a:off x="8779931" y="186808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 err="1">
                <a:solidFill>
                  <a:schemeClr val="tx1"/>
                </a:solidFill>
                <a:latin typeface="+mj-ea"/>
                <a:ea typeface="+mj-ea"/>
              </a:rPr>
              <a:t>백엔드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 프레임워크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 algn="ctr" hangingPunct="1"/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 라이브러리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3" name="Rectangle 69">
            <a:extLst>
              <a:ext uri="{FF2B5EF4-FFF2-40B4-BE49-F238E27FC236}">
                <a16:creationId xmlns:a16="http://schemas.microsoft.com/office/drawing/2014/main" id="{2A2B1B7F-E773-4768-B5BE-975CC067F849}"/>
              </a:ext>
            </a:extLst>
          </p:cNvPr>
          <p:cNvSpPr>
            <a:spLocks/>
          </p:cNvSpPr>
          <p:nvPr/>
        </p:nvSpPr>
        <p:spPr>
          <a:xfrm>
            <a:off x="8779931" y="3509081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데이터베이스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4" name="그림 45" descr="/Users/myeongjaeyun/Library/Group Containers/L48J367XN4.com.infraware.PolarisOffice/EngineTemp/16944/fImage40012219579.png">
            <a:extLst>
              <a:ext uri="{FF2B5EF4-FFF2-40B4-BE49-F238E27FC236}">
                <a16:creationId xmlns:a16="http://schemas.microsoft.com/office/drawing/2014/main" id="{B6C6B247-5E38-49B7-AC22-8FFE2F0AD5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428" y="1683171"/>
            <a:ext cx="1971078" cy="648005"/>
          </a:xfrm>
          <a:prstGeom prst="rect">
            <a:avLst/>
          </a:prstGeom>
          <a:noFill/>
        </p:spPr>
      </p:pic>
      <p:pic>
        <p:nvPicPr>
          <p:cNvPr id="55" name="그림 47" descr="/Users/myeongjaeyun/Library/Group Containers/L48J367XN4.com.infraware.PolarisOffice/EngineTemp/16944/fImage47752237129.jpeg">
            <a:extLst>
              <a:ext uri="{FF2B5EF4-FFF2-40B4-BE49-F238E27FC236}">
                <a16:creationId xmlns:a16="http://schemas.microsoft.com/office/drawing/2014/main" id="{12E2F015-75A1-4893-848B-77CBBFDC8EB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18" b="21504"/>
          <a:stretch/>
        </p:blipFill>
        <p:spPr>
          <a:xfrm>
            <a:off x="1089418" y="2478905"/>
            <a:ext cx="2166425" cy="808543"/>
          </a:xfrm>
          <a:prstGeom prst="rect">
            <a:avLst/>
          </a:prstGeom>
          <a:noFill/>
        </p:spPr>
      </p:pic>
      <p:pic>
        <p:nvPicPr>
          <p:cNvPr id="56" name="그림 48" descr="/Users/myeongjaeyun/Library/Group Containers/L48J367XN4.com.infraware.PolarisOffice/EngineTemp/16944/fImage22072245164.png">
            <a:extLst>
              <a:ext uri="{FF2B5EF4-FFF2-40B4-BE49-F238E27FC236}">
                <a16:creationId xmlns:a16="http://schemas.microsoft.com/office/drawing/2014/main" id="{C1AF693C-4A44-49AB-BFA8-A5E19296679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1" t="9576" r="13185"/>
          <a:stretch/>
        </p:blipFill>
        <p:spPr>
          <a:xfrm>
            <a:off x="859645" y="4526900"/>
            <a:ext cx="1341377" cy="1673103"/>
          </a:xfrm>
          <a:prstGeom prst="rect">
            <a:avLst/>
          </a:prstGeom>
          <a:noFill/>
        </p:spPr>
      </p:pic>
      <p:pic>
        <p:nvPicPr>
          <p:cNvPr id="57" name="그림 49" descr="/Users/myeongjaeyun/Library/Group Containers/L48J367XN4.com.infraware.PolarisOffice/EngineTemp/16944/fImage302132253979.png">
            <a:extLst>
              <a:ext uri="{FF2B5EF4-FFF2-40B4-BE49-F238E27FC236}">
                <a16:creationId xmlns:a16="http://schemas.microsoft.com/office/drawing/2014/main" id="{7F94C7B5-2838-4C84-ABB8-CB35520A75E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7" r="12448"/>
          <a:stretch/>
        </p:blipFill>
        <p:spPr>
          <a:xfrm>
            <a:off x="2549472" y="4551670"/>
            <a:ext cx="1195056" cy="1489602"/>
          </a:xfrm>
          <a:prstGeom prst="rect">
            <a:avLst/>
          </a:prstGeom>
          <a:noFill/>
        </p:spPr>
      </p:pic>
      <p:pic>
        <p:nvPicPr>
          <p:cNvPr id="58" name="그림 28" descr="/Users/myeongjaeyun/Library/Group Containers/L48J367XN4.com.infraware.PolarisOffice/EngineTemp/16944/fImage46462047237.png">
            <a:extLst>
              <a:ext uri="{FF2B5EF4-FFF2-40B4-BE49-F238E27FC236}">
                <a16:creationId xmlns:a16="http://schemas.microsoft.com/office/drawing/2014/main" id="{0E84A4CB-A439-43A7-852B-3DA215C501D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6" r="62354" b="11039"/>
          <a:stretch/>
        </p:blipFill>
        <p:spPr>
          <a:xfrm>
            <a:off x="4679980" y="879467"/>
            <a:ext cx="1099139" cy="1082556"/>
          </a:xfrm>
          <a:prstGeom prst="rect">
            <a:avLst/>
          </a:prstGeom>
          <a:noFill/>
        </p:spPr>
      </p:pic>
      <p:pic>
        <p:nvPicPr>
          <p:cNvPr id="60" name="그림 34" descr="/Users/myeongjaeyun/Library/Group Containers/L48J367XN4.com.infraware.PolarisOffice/EngineTemp/16944/fImage5909210415.png">
            <a:extLst>
              <a:ext uri="{FF2B5EF4-FFF2-40B4-BE49-F238E27FC236}">
                <a16:creationId xmlns:a16="http://schemas.microsoft.com/office/drawing/2014/main" id="{A05E61CC-342A-4455-9270-5050C8492D6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7" t="10873" r="63813" b="12183"/>
          <a:stretch/>
        </p:blipFill>
        <p:spPr>
          <a:xfrm>
            <a:off x="4683397" y="1994483"/>
            <a:ext cx="1053805" cy="1305157"/>
          </a:xfrm>
          <a:prstGeom prst="rect">
            <a:avLst/>
          </a:prstGeom>
          <a:noFill/>
        </p:spPr>
      </p:pic>
      <p:pic>
        <p:nvPicPr>
          <p:cNvPr id="61" name="그림 34" descr="/Users/myeongjaeyun/Library/Group Containers/L48J367XN4.com.infraware.PolarisOffice/EngineTemp/16944/fImage5909210415.png">
            <a:extLst>
              <a:ext uri="{FF2B5EF4-FFF2-40B4-BE49-F238E27FC236}">
                <a16:creationId xmlns:a16="http://schemas.microsoft.com/office/drawing/2014/main" id="{E00ED003-0117-4789-B125-19B3EBDA503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38" t="12478" r="6799" b="10756"/>
          <a:stretch/>
        </p:blipFill>
        <p:spPr>
          <a:xfrm>
            <a:off x="5973371" y="2057113"/>
            <a:ext cx="1658711" cy="1302160"/>
          </a:xfrm>
          <a:prstGeom prst="rect">
            <a:avLst/>
          </a:prstGeom>
          <a:noFill/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CD4742A-85A5-44D8-B42E-3F10D73286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68" y="869446"/>
            <a:ext cx="1043242" cy="1043242"/>
          </a:xfrm>
          <a:prstGeom prst="rect">
            <a:avLst/>
          </a:prstGeom>
        </p:spPr>
      </p:pic>
      <p:pic>
        <p:nvPicPr>
          <p:cNvPr id="62" name="그림 29" descr="/Users/myeongjaeyun/Library/Group Containers/L48J367XN4.com.infraware.PolarisOffice/EngineTemp/16944/fImage690072052675.png">
            <a:extLst>
              <a:ext uri="{FF2B5EF4-FFF2-40B4-BE49-F238E27FC236}">
                <a16:creationId xmlns:a16="http://schemas.microsoft.com/office/drawing/2014/main" id="{DB4FA473-8734-4411-98F7-4DD3E24DC19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1" b="14910"/>
          <a:stretch/>
        </p:blipFill>
        <p:spPr>
          <a:xfrm>
            <a:off x="9701168" y="1151396"/>
            <a:ext cx="1697108" cy="692016"/>
          </a:xfrm>
          <a:prstGeom prst="rect">
            <a:avLst/>
          </a:prstGeom>
          <a:noFill/>
        </p:spPr>
      </p:pic>
      <p:pic>
        <p:nvPicPr>
          <p:cNvPr id="63" name="그림 32" descr="/Users/myeongjaeyun/Library/Group Containers/L48J367XN4.com.infraware.PolarisOffice/EngineTemp/16944/fImage57842082710.png">
            <a:extLst>
              <a:ext uri="{FF2B5EF4-FFF2-40B4-BE49-F238E27FC236}">
                <a16:creationId xmlns:a16="http://schemas.microsoft.com/office/drawing/2014/main" id="{636F8DF6-4515-4F0B-980D-4A96BD635E5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641" y="2216063"/>
            <a:ext cx="881380" cy="929005"/>
          </a:xfrm>
          <a:prstGeom prst="rect">
            <a:avLst/>
          </a:prstGeom>
          <a:noFill/>
        </p:spPr>
      </p:pic>
      <p:sp>
        <p:nvSpPr>
          <p:cNvPr id="64" name="텍스트 상자 33">
            <a:extLst>
              <a:ext uri="{FF2B5EF4-FFF2-40B4-BE49-F238E27FC236}">
                <a16:creationId xmlns:a16="http://schemas.microsoft.com/office/drawing/2014/main" id="{1E54D6CD-61E1-466D-83A3-7EC6E04F9D82}"/>
              </a:ext>
            </a:extLst>
          </p:cNvPr>
          <p:cNvSpPr txBox="1">
            <a:spLocks/>
          </p:cNvSpPr>
          <p:nvPr/>
        </p:nvSpPr>
        <p:spPr>
          <a:xfrm>
            <a:off x="9429370" y="2477274"/>
            <a:ext cx="1787269" cy="401392"/>
          </a:xfrm>
          <a:prstGeom prst="rect">
            <a:avLst/>
          </a:prstGeom>
          <a:noFill/>
          <a:ln w="0">
            <a:noFill/>
            <a:prstDash/>
          </a:ln>
          <a:effectLst/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2000" b="1" dirty="0">
                <a:solidFill>
                  <a:srgbClr val="BF1E2E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Lombok</a:t>
            </a:r>
            <a:endParaRPr lang="ko-KR" altLang="en-US" sz="2000" b="1" dirty="0">
              <a:solidFill>
                <a:srgbClr val="BF1E2E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pic>
        <p:nvPicPr>
          <p:cNvPr id="65" name="그림 40" descr="/Users/myeongjaeyun/Library/Group Containers/L48J367XN4.com.infraware.PolarisOffice/EngineTemp/16944/fImage158262168192.png">
            <a:extLst>
              <a:ext uri="{FF2B5EF4-FFF2-40B4-BE49-F238E27FC236}">
                <a16:creationId xmlns:a16="http://schemas.microsoft.com/office/drawing/2014/main" id="{C65E03AE-E903-416C-8AD5-EB46D48E79EC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9" t="9823" r="14023" b="7196"/>
          <a:stretch/>
        </p:blipFill>
        <p:spPr>
          <a:xfrm>
            <a:off x="8355518" y="925306"/>
            <a:ext cx="1241942" cy="1159563"/>
          </a:xfrm>
          <a:prstGeom prst="rect">
            <a:avLst/>
          </a:prstGeom>
          <a:noFill/>
        </p:spPr>
      </p:pic>
      <p:pic>
        <p:nvPicPr>
          <p:cNvPr id="66" name="그림 37" descr="/Users/myeongjaeyun/Library/Group Containers/L48J367XN4.com.infraware.PolarisOffice/EngineTemp/16944/fImage55982133037.png">
            <a:extLst>
              <a:ext uri="{FF2B5EF4-FFF2-40B4-BE49-F238E27FC236}">
                <a16:creationId xmlns:a16="http://schemas.microsoft.com/office/drawing/2014/main" id="{AC9147DC-DBD1-4199-81A5-9AE0604D43F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83" t="7683" r="36328" b="8646"/>
          <a:stretch/>
        </p:blipFill>
        <p:spPr>
          <a:xfrm>
            <a:off x="6751443" y="4183691"/>
            <a:ext cx="622311" cy="928189"/>
          </a:xfrm>
          <a:prstGeom prst="rect">
            <a:avLst/>
          </a:prstGeom>
          <a:noFill/>
        </p:spPr>
      </p:pic>
      <p:pic>
        <p:nvPicPr>
          <p:cNvPr id="67" name="그림 35" descr="/Users/myeongjaeyun/Library/Group Containers/L48J367XN4.com.infraware.PolarisOffice/EngineTemp/16944/fImage45962111299.png">
            <a:extLst>
              <a:ext uri="{FF2B5EF4-FFF2-40B4-BE49-F238E27FC236}">
                <a16:creationId xmlns:a16="http://schemas.microsoft.com/office/drawing/2014/main" id="{2C1E24A2-89B1-4956-AD6A-28CF81BFCE33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2" r="35760" b="8368"/>
          <a:stretch/>
        </p:blipFill>
        <p:spPr>
          <a:xfrm>
            <a:off x="4744592" y="4124454"/>
            <a:ext cx="628650" cy="987426"/>
          </a:xfrm>
          <a:prstGeom prst="rect">
            <a:avLst/>
          </a:prstGeom>
          <a:noFill/>
        </p:spPr>
      </p:pic>
      <p:pic>
        <p:nvPicPr>
          <p:cNvPr id="68" name="그림 36" descr="/Users/myeongjaeyun/Library/Group Containers/L48J367XN4.com.infraware.PolarisOffice/EngineTemp/16944/fImage43702128447.png">
            <a:extLst>
              <a:ext uri="{FF2B5EF4-FFF2-40B4-BE49-F238E27FC236}">
                <a16:creationId xmlns:a16="http://schemas.microsoft.com/office/drawing/2014/main" id="{1594A1BE-AEFD-42A4-BE89-21D3CAB497FE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45" r="19781"/>
          <a:stretch/>
        </p:blipFill>
        <p:spPr>
          <a:xfrm>
            <a:off x="5611034" y="4819609"/>
            <a:ext cx="1063858" cy="987425"/>
          </a:xfrm>
          <a:prstGeom prst="rect">
            <a:avLst/>
          </a:prstGeom>
          <a:noFill/>
        </p:spPr>
      </p:pic>
      <p:pic>
        <p:nvPicPr>
          <p:cNvPr id="69" name="그림 39" descr="/Users/myeongjaeyun/Library/Group Containers/L48J367XN4.com.infraware.PolarisOffice/EngineTemp/16944/fImage503052159715.png">
            <a:extLst>
              <a:ext uri="{FF2B5EF4-FFF2-40B4-BE49-F238E27FC236}">
                <a16:creationId xmlns:a16="http://schemas.microsoft.com/office/drawing/2014/main" id="{8C38FC01-748E-4CEB-AF7A-683359175E07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7" t="14888" r="22651" b="16081"/>
          <a:stretch/>
        </p:blipFill>
        <p:spPr>
          <a:xfrm>
            <a:off x="6598341" y="5438865"/>
            <a:ext cx="945741" cy="1204814"/>
          </a:xfrm>
          <a:prstGeom prst="rect">
            <a:avLst/>
          </a:prstGeom>
          <a:noFill/>
        </p:spPr>
      </p:pic>
      <p:pic>
        <p:nvPicPr>
          <p:cNvPr id="70" name="그림 38" descr="/Users/myeongjaeyun/Library/Group Containers/L48J367XN4.com.infraware.PolarisOffice/EngineTemp/16944/fImage18312141693.png">
            <a:extLst>
              <a:ext uri="{FF2B5EF4-FFF2-40B4-BE49-F238E27FC236}">
                <a16:creationId xmlns:a16="http://schemas.microsoft.com/office/drawing/2014/main" id="{76DCC951-3D16-41E7-B829-0B7D348A36C1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92" y="5862451"/>
            <a:ext cx="689024" cy="675104"/>
          </a:xfrm>
          <a:prstGeom prst="rect">
            <a:avLst/>
          </a:prstGeom>
          <a:noFill/>
        </p:spPr>
      </p:pic>
      <p:pic>
        <p:nvPicPr>
          <p:cNvPr id="71" name="그림 41" descr="/Users/myeongjaeyun/Library/Group Containers/L48J367XN4.com.infraware.PolarisOffice/EngineTemp/16944/fImage1230642174710.png">
            <a:extLst>
              <a:ext uri="{FF2B5EF4-FFF2-40B4-BE49-F238E27FC236}">
                <a16:creationId xmlns:a16="http://schemas.microsoft.com/office/drawing/2014/main" id="{CFD92E96-4C6B-4255-A0B9-3AB00E9CE8E8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874" y="4526900"/>
            <a:ext cx="724672" cy="764208"/>
          </a:xfrm>
          <a:prstGeom prst="rect">
            <a:avLst/>
          </a:prstGeom>
          <a:noFill/>
        </p:spPr>
      </p:pic>
      <p:sp>
        <p:nvSpPr>
          <p:cNvPr id="72" name="텍스트 상자 42">
            <a:extLst>
              <a:ext uri="{FF2B5EF4-FFF2-40B4-BE49-F238E27FC236}">
                <a16:creationId xmlns:a16="http://schemas.microsoft.com/office/drawing/2014/main" id="{2B89DD17-F006-486B-8231-E3D422A1E4B0}"/>
              </a:ext>
            </a:extLst>
          </p:cNvPr>
          <p:cNvSpPr txBox="1">
            <a:spLocks/>
          </p:cNvSpPr>
          <p:nvPr/>
        </p:nvSpPr>
        <p:spPr>
          <a:xfrm>
            <a:off x="9438599" y="4750421"/>
            <a:ext cx="177673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 dirty="0">
                <a:solidFill>
                  <a:schemeClr val="bg2">
                    <a:lumMod val="50000"/>
                  </a:schemeClr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Postgre</a:t>
            </a:r>
            <a:r>
              <a:rPr sz="1800" dirty="0">
                <a:solidFill>
                  <a:srgbClr val="336791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SQL</a:t>
            </a:r>
            <a:endParaRPr lang="ko-KR" altLang="en-US" sz="1800" dirty="0">
              <a:solidFill>
                <a:srgbClr val="336791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pic>
        <p:nvPicPr>
          <p:cNvPr id="73" name="그림 43" descr="/Users/myeongjaeyun/Library/Group Containers/L48J367XN4.com.infraware.PolarisOffice/EngineTemp/16944/fImage506822194747.png">
            <a:extLst>
              <a:ext uri="{FF2B5EF4-FFF2-40B4-BE49-F238E27FC236}">
                <a16:creationId xmlns:a16="http://schemas.microsoft.com/office/drawing/2014/main" id="{D7080EAD-B4EB-47A9-8835-5B2CF9AFD3C6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166" y="5650575"/>
            <a:ext cx="1945530" cy="6535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F02F3-EC6F-489E-A90E-E2DB9758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사례분석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FFB53CF-CAFA-4E48-BC51-547A1F5AB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코케 </a:t>
            </a:r>
            <a:r>
              <a:rPr lang="en-US" altLang="ko-KR" dirty="0">
                <a:latin typeface="양진체 " panose="02020503000000000000" pitchFamily="18" charset="-127"/>
                <a:ea typeface="양진체 " panose="02020503000000000000" pitchFamily="18" charset="-127"/>
              </a:rPr>
              <a:t>=&gt; </a:t>
            </a:r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비즈니스 모델</a:t>
            </a:r>
            <a:endParaRPr lang="en-US" altLang="ko-KR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배민이나</a:t>
            </a:r>
            <a:r>
              <a:rPr lang="en-US" altLang="ko-KR" dirty="0">
                <a:latin typeface="양진체 " panose="02020503000000000000" pitchFamily="18" charset="-127"/>
                <a:ea typeface="양진체 " panose="02020503000000000000" pitchFamily="18" charset="-127"/>
              </a:rPr>
              <a:t>, </a:t>
            </a:r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네이버 스마트 스토어 </a:t>
            </a:r>
            <a:r>
              <a:rPr lang="en-US" altLang="ko-KR" dirty="0">
                <a:latin typeface="양진체 " panose="02020503000000000000" pitchFamily="18" charset="-127"/>
                <a:ea typeface="양진체 " panose="02020503000000000000" pitchFamily="18" charset="-127"/>
              </a:rPr>
              <a:t>=&gt; </a:t>
            </a:r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서비스 모델</a:t>
            </a:r>
          </a:p>
        </p:txBody>
      </p:sp>
    </p:spTree>
    <p:extLst>
      <p:ext uri="{BB962C8B-B14F-4D97-AF65-F5344CB8AC3E}">
        <p14:creationId xmlns:p14="http://schemas.microsoft.com/office/powerpoint/2010/main" val="34287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F02F3-EC6F-489E-A90E-E2DB9758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사례분석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C67C76-B716-4B23-97E1-9C1793D8B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코케 </a:t>
            </a:r>
            <a:r>
              <a:rPr lang="en-US" altLang="ko-KR" dirty="0">
                <a:latin typeface="양진체 " panose="02020503000000000000" pitchFamily="18" charset="-127"/>
                <a:ea typeface="양진체 " panose="02020503000000000000" pitchFamily="18" charset="-127"/>
              </a:rPr>
              <a:t>=&gt; </a:t>
            </a:r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비즈니스 모델</a:t>
            </a:r>
            <a:endParaRPr lang="en-US" altLang="ko-KR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배민이나</a:t>
            </a:r>
            <a:r>
              <a:rPr lang="en-US" altLang="ko-KR" dirty="0">
                <a:latin typeface="양진체 " panose="02020503000000000000" pitchFamily="18" charset="-127"/>
                <a:ea typeface="양진체 " panose="02020503000000000000" pitchFamily="18" charset="-127"/>
              </a:rPr>
              <a:t>, </a:t>
            </a:r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네이버 스마트 스토어 </a:t>
            </a:r>
            <a:r>
              <a:rPr lang="en-US" altLang="ko-KR" dirty="0">
                <a:latin typeface="양진체 " panose="02020503000000000000" pitchFamily="18" charset="-127"/>
                <a:ea typeface="양진체 " panose="02020503000000000000" pitchFamily="18" charset="-127"/>
              </a:rPr>
              <a:t>=&gt; </a:t>
            </a:r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서비스 모델</a:t>
            </a:r>
          </a:p>
        </p:txBody>
      </p:sp>
    </p:spTree>
    <p:extLst>
      <p:ext uri="{BB962C8B-B14F-4D97-AF65-F5344CB8AC3E}">
        <p14:creationId xmlns:p14="http://schemas.microsoft.com/office/powerpoint/2010/main" val="3216629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/>
          <p:cNvSpPr>
            <a:spLocks/>
          </p:cNvSpPr>
          <p:nvPr/>
        </p:nvSpPr>
        <p:spPr>
          <a:xfrm>
            <a:off x="8211820" y="474980"/>
            <a:ext cx="3684905" cy="55340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ap="flat" cmpd="sng"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6CA36859-B057-4E4D-BF3C-D18FFC0F3339}"/>
              </a:ext>
            </a:extLst>
          </p:cNvPr>
          <p:cNvSpPr/>
          <p:nvPr/>
        </p:nvSpPr>
        <p:spPr>
          <a:xfrm>
            <a:off x="8414385" y="1520825"/>
            <a:ext cx="3315335" cy="941070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/>
          <p:cNvSpPr>
            <a:spLocks/>
          </p:cNvSpPr>
          <p:nvPr/>
        </p:nvSpPr>
        <p:spPr>
          <a:xfrm>
            <a:off x="8387080" y="2673350"/>
            <a:ext cx="3315970" cy="941705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485DF74-BDD8-4A15-8FE5-4377D4DCE120}"/>
              </a:ext>
            </a:extLst>
          </p:cNvPr>
          <p:cNvSpPr/>
          <p:nvPr/>
        </p:nvSpPr>
        <p:spPr>
          <a:xfrm>
            <a:off x="8391525" y="3802380"/>
            <a:ext cx="3315335" cy="2059940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98BD0498-9764-4A81-AFAD-4483310B75AE}"/>
              </a:ext>
            </a:extLst>
          </p:cNvPr>
          <p:cNvCxnSpPr>
            <a:cxnSpLocks/>
          </p:cNvCxnSpPr>
          <p:nvPr/>
        </p:nvCxnSpPr>
        <p:spPr>
          <a:xfrm>
            <a:off x="10981690" y="1336675"/>
            <a:ext cx="0" cy="26746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7300CC79-304C-4DD8-A687-D0C9C3C3F4E6}"/>
              </a:ext>
            </a:extLst>
          </p:cNvPr>
          <p:cNvCxnSpPr>
            <a:cxnSpLocks/>
          </p:cNvCxnSpPr>
          <p:nvPr/>
        </p:nvCxnSpPr>
        <p:spPr>
          <a:xfrm>
            <a:off x="10443845" y="1336675"/>
            <a:ext cx="0" cy="1499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/>
          <p:cNvSpPr>
            <a:spLocks/>
          </p:cNvSpPr>
          <p:nvPr/>
        </p:nvSpPr>
        <p:spPr>
          <a:xfrm>
            <a:off x="439420" y="470534"/>
            <a:ext cx="3686175" cy="44176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ap="flat" cmpd="sng"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5" name="사각형: 둥근 모서리 4"/>
          <p:cNvSpPr>
            <a:spLocks/>
          </p:cNvSpPr>
          <p:nvPr/>
        </p:nvSpPr>
        <p:spPr>
          <a:xfrm>
            <a:off x="4330065" y="474980"/>
            <a:ext cx="3684905" cy="440055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ap="flat" cmpd="sng"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20329-B823-4D98-BFB2-C01EAABBB675}"/>
              </a:ext>
            </a:extLst>
          </p:cNvPr>
          <p:cNvSpPr txBox="1"/>
          <p:nvPr/>
        </p:nvSpPr>
        <p:spPr>
          <a:xfrm>
            <a:off x="1256030" y="68580"/>
            <a:ext cx="204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effectLst/>
                <a:latin typeface="나눔바른고딕 옛한글"/>
              </a:rPr>
              <a:t>subscribe </a:t>
            </a:r>
            <a:r>
              <a:rPr lang="en-US" altLang="ko-KR" dirty="0"/>
              <a:t> service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91EE36-C5AC-4F52-945D-8ED633C092F6}"/>
              </a:ext>
            </a:extLst>
          </p:cNvPr>
          <p:cNvSpPr txBox="1"/>
          <p:nvPr/>
        </p:nvSpPr>
        <p:spPr>
          <a:xfrm>
            <a:off x="5055870" y="82550"/>
            <a:ext cx="2597150" cy="41529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sz="2100" b="0" i="0">
                <a:solidFill>
                  <a:srgbClr val="202124"/>
                </a:solidFill>
                <a:latin typeface="inherit" charset="0"/>
                <a:ea typeface="inherit" charset="0"/>
              </a:rPr>
              <a:t>Weekly</a:t>
            </a:r>
            <a:r>
              <a:rPr lang="en-US" altLang="ko-KR"/>
              <a:t> Admin service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6766B8-900F-467F-8029-E1205F634D08}"/>
              </a:ext>
            </a:extLst>
          </p:cNvPr>
          <p:cNvSpPr txBox="1"/>
          <p:nvPr/>
        </p:nvSpPr>
        <p:spPr>
          <a:xfrm>
            <a:off x="9218930" y="68580"/>
            <a:ext cx="173291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Partner service</a:t>
            </a:r>
            <a:endParaRPr lang="ko-KR" altLang="en-US" dirty="0"/>
          </a:p>
        </p:txBody>
      </p:sp>
      <p:sp>
        <p:nvSpPr>
          <p:cNvPr id="11" name="사각형: 둥근 모서리 10"/>
          <p:cNvSpPr>
            <a:spLocks/>
          </p:cNvSpPr>
          <p:nvPr/>
        </p:nvSpPr>
        <p:spPr>
          <a:xfrm>
            <a:off x="674370" y="807085"/>
            <a:ext cx="3286125" cy="539750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>
                <a:solidFill>
                  <a:schemeClr val="tx1"/>
                </a:solidFill>
              </a:rPr>
              <a:t>메인페이지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713DB17-F891-453D-989F-D20766E62BE4}"/>
              </a:ext>
            </a:extLst>
          </p:cNvPr>
          <p:cNvSpPr/>
          <p:nvPr/>
        </p:nvSpPr>
        <p:spPr>
          <a:xfrm>
            <a:off x="716915" y="1458595"/>
            <a:ext cx="1489075" cy="2890520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23EC83D-FE28-48BA-A5D5-0996F5857C6B}"/>
              </a:ext>
            </a:extLst>
          </p:cNvPr>
          <p:cNvSpPr/>
          <p:nvPr/>
        </p:nvSpPr>
        <p:spPr>
          <a:xfrm>
            <a:off x="846455" y="1673225"/>
            <a:ext cx="1230630" cy="586105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제품목록</a:t>
            </a:r>
          </a:p>
        </p:txBody>
      </p:sp>
      <p:sp>
        <p:nvSpPr>
          <p:cNvPr id="39" name="사각형: 둥근 모서리 38"/>
          <p:cNvSpPr>
            <a:spLocks/>
          </p:cNvSpPr>
          <p:nvPr/>
        </p:nvSpPr>
        <p:spPr>
          <a:xfrm>
            <a:off x="2384425" y="1482090"/>
            <a:ext cx="1489710" cy="916305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569C913-7B5E-4D9F-9F7C-FFB1D32A083F}"/>
              </a:ext>
            </a:extLst>
          </p:cNvPr>
          <p:cNvSpPr/>
          <p:nvPr/>
        </p:nvSpPr>
        <p:spPr>
          <a:xfrm>
            <a:off x="836930" y="2592070"/>
            <a:ext cx="1230630" cy="586105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제품상세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205CDE7-D1BA-468D-A550-912BFFD8305B}"/>
              </a:ext>
            </a:extLst>
          </p:cNvPr>
          <p:cNvCxnSpPr>
            <a:endCxn id="40" idx="0"/>
          </p:cNvCxnSpPr>
          <p:nvPr/>
        </p:nvCxnSpPr>
        <p:spPr>
          <a:xfrm>
            <a:off x="1452245" y="2259330"/>
            <a:ext cx="0" cy="332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4C4D3ED-D7EC-4836-A50E-99725200C3CA}"/>
              </a:ext>
            </a:extLst>
          </p:cNvPr>
          <p:cNvCxnSpPr/>
          <p:nvPr/>
        </p:nvCxnSpPr>
        <p:spPr>
          <a:xfrm>
            <a:off x="1461135" y="1354455"/>
            <a:ext cx="0" cy="332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F92A6D2-C6A6-46D8-AE90-759DBCE1BABC}"/>
              </a:ext>
            </a:extLst>
          </p:cNvPr>
          <p:cNvCxnSpPr/>
          <p:nvPr/>
        </p:nvCxnSpPr>
        <p:spPr>
          <a:xfrm>
            <a:off x="3116580" y="1336675"/>
            <a:ext cx="0" cy="332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F43E69A6-9AA1-467F-805B-722CF41CA41C}"/>
              </a:ext>
            </a:extLst>
          </p:cNvPr>
          <p:cNvSpPr/>
          <p:nvPr/>
        </p:nvSpPr>
        <p:spPr>
          <a:xfrm>
            <a:off x="4476115" y="688975"/>
            <a:ext cx="3386455" cy="3952875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473E21F-8F6D-4E9B-A49B-C05E2CCB71C3}"/>
              </a:ext>
            </a:extLst>
          </p:cNvPr>
          <p:cNvSpPr/>
          <p:nvPr/>
        </p:nvSpPr>
        <p:spPr>
          <a:xfrm>
            <a:off x="8411210" y="797560"/>
            <a:ext cx="3285490" cy="539115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메인페이지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A82D4B35-D20E-4603-9C87-ADAFB78D89E7}"/>
              </a:ext>
            </a:extLst>
          </p:cNvPr>
          <p:cNvSpPr/>
          <p:nvPr/>
        </p:nvSpPr>
        <p:spPr>
          <a:xfrm>
            <a:off x="8829040" y="1668780"/>
            <a:ext cx="2474595" cy="586105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파트너쉽 신청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6097732-BCB0-4737-973B-DCCA9F3F11C4}"/>
              </a:ext>
            </a:extLst>
          </p:cNvPr>
          <p:cNvSpPr/>
          <p:nvPr/>
        </p:nvSpPr>
        <p:spPr>
          <a:xfrm>
            <a:off x="8806815" y="2835910"/>
            <a:ext cx="2496185" cy="586105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판매제품 관리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59C0F5F-4AAE-45CC-A0E3-192F982C6AF5}"/>
              </a:ext>
            </a:extLst>
          </p:cNvPr>
          <p:cNvSpPr/>
          <p:nvPr/>
        </p:nvSpPr>
        <p:spPr>
          <a:xfrm>
            <a:off x="4595495" y="1452880"/>
            <a:ext cx="3140075" cy="899160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AEA727F9-B114-4D76-A8F5-542FE1851B59}"/>
              </a:ext>
            </a:extLst>
          </p:cNvPr>
          <p:cNvSpPr/>
          <p:nvPr/>
        </p:nvSpPr>
        <p:spPr>
          <a:xfrm>
            <a:off x="5036820" y="1612265"/>
            <a:ext cx="2348230" cy="586105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파트너 관리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11E491CC-E462-4F8C-9968-AD20A63F74BC}"/>
              </a:ext>
            </a:extLst>
          </p:cNvPr>
          <p:cNvSpPr/>
          <p:nvPr/>
        </p:nvSpPr>
        <p:spPr>
          <a:xfrm>
            <a:off x="4606925" y="2505710"/>
            <a:ext cx="3140075" cy="899160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4CC15EF-D017-4878-97D9-E2D29209AC84}"/>
              </a:ext>
            </a:extLst>
          </p:cNvPr>
          <p:cNvSpPr/>
          <p:nvPr/>
        </p:nvSpPr>
        <p:spPr>
          <a:xfrm>
            <a:off x="5012055" y="2664460"/>
            <a:ext cx="2348230" cy="586105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통합 제품 관리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5E6EC94D-A2D3-4ED2-B72C-E5B2073062EA}"/>
              </a:ext>
            </a:extLst>
          </p:cNvPr>
          <p:cNvCxnSpPr>
            <a:cxnSpLocks/>
            <a:endCxn id="32" idx="3"/>
          </p:cNvCxnSpPr>
          <p:nvPr/>
        </p:nvCxnSpPr>
        <p:spPr>
          <a:xfrm rot="10800000">
            <a:off x="2076450" y="1965960"/>
            <a:ext cx="2883535" cy="1109345"/>
          </a:xfrm>
          <a:prstGeom prst="bentConnector3">
            <a:avLst>
              <a:gd name="adj1" fmla="val 92595"/>
            </a:avLst>
          </a:prstGeom>
          <a:ln w="381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8524ADB-D883-49D9-A71D-CBE90A4C7153}"/>
              </a:ext>
            </a:extLst>
          </p:cNvPr>
          <p:cNvSpPr txBox="1"/>
          <p:nvPr/>
        </p:nvSpPr>
        <p:spPr>
          <a:xfrm>
            <a:off x="5618480" y="847090"/>
            <a:ext cx="110807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대쉬보드</a:t>
            </a:r>
            <a:endParaRPr lang="ko-KR" altLang="en-US" dirty="0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3CD5BAEF-8D9F-4DAC-8259-175A024F88DA}"/>
              </a:ext>
            </a:extLst>
          </p:cNvPr>
          <p:cNvSpPr/>
          <p:nvPr/>
        </p:nvSpPr>
        <p:spPr>
          <a:xfrm>
            <a:off x="826135" y="3498215"/>
            <a:ext cx="1230630" cy="586105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C0E93AE-00AA-4CCB-B6C5-488C879EF8DC}"/>
              </a:ext>
            </a:extLst>
          </p:cNvPr>
          <p:cNvCxnSpPr/>
          <p:nvPr/>
        </p:nvCxnSpPr>
        <p:spPr>
          <a:xfrm>
            <a:off x="1452245" y="3167380"/>
            <a:ext cx="0" cy="332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7F4188D0-3358-4E7C-B3BA-80B5C1CEA7EF}"/>
              </a:ext>
            </a:extLst>
          </p:cNvPr>
          <p:cNvCxnSpPr>
            <a:cxnSpLocks/>
          </p:cNvCxnSpPr>
          <p:nvPr/>
        </p:nvCxnSpPr>
        <p:spPr>
          <a:xfrm flipH="1">
            <a:off x="7405370" y="1917065"/>
            <a:ext cx="14097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379703D8-013C-4870-9020-101E6683A7D9}"/>
              </a:ext>
            </a:extLst>
          </p:cNvPr>
          <p:cNvCxnSpPr>
            <a:cxnSpLocks/>
          </p:cNvCxnSpPr>
          <p:nvPr/>
        </p:nvCxnSpPr>
        <p:spPr>
          <a:xfrm>
            <a:off x="9942195" y="1363345"/>
            <a:ext cx="0" cy="3244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B92822E3-B48F-4E19-913E-09B4357EDF9D}"/>
              </a:ext>
            </a:extLst>
          </p:cNvPr>
          <p:cNvSpPr/>
          <p:nvPr/>
        </p:nvSpPr>
        <p:spPr>
          <a:xfrm>
            <a:off x="8803640" y="4055745"/>
            <a:ext cx="2499360" cy="586105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구독 관리</a:t>
            </a:r>
          </a:p>
        </p:txBody>
      </p: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2142B5FC-C878-42E0-81B2-F7C94B665F73}"/>
              </a:ext>
            </a:extLst>
          </p:cNvPr>
          <p:cNvCxnSpPr>
            <a:cxnSpLocks/>
          </p:cNvCxnSpPr>
          <p:nvPr/>
        </p:nvCxnSpPr>
        <p:spPr>
          <a:xfrm>
            <a:off x="1461135" y="4115435"/>
            <a:ext cx="6919595" cy="644525"/>
          </a:xfrm>
          <a:prstGeom prst="bentConnector3">
            <a:avLst>
              <a:gd name="adj1" fmla="val 122"/>
            </a:avLst>
          </a:prstGeom>
          <a:ln w="381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195D90B1-CC36-43E2-B9B0-CF4F5B093445}"/>
              </a:ext>
            </a:extLst>
          </p:cNvPr>
          <p:cNvGrpSpPr/>
          <p:nvPr/>
        </p:nvGrpSpPr>
        <p:grpSpPr>
          <a:xfrm>
            <a:off x="480378" y="5229859"/>
            <a:ext cx="3234690" cy="1478280"/>
            <a:chOff x="480378" y="5229859"/>
            <a:chExt cx="3234690" cy="1478280"/>
          </a:xfrm>
        </p:grpSpPr>
        <p:sp>
          <p:nvSpPr>
            <p:cNvPr id="178" name="사각형: 둥근 모서리 177"/>
            <p:cNvSpPr>
              <a:spLocks/>
            </p:cNvSpPr>
            <p:nvPr/>
          </p:nvSpPr>
          <p:spPr>
            <a:xfrm>
              <a:off x="480378" y="5229859"/>
              <a:ext cx="3234690" cy="1478280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 cap="flat" cmpd="sng"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cxnSp>
          <p:nvCxnSpPr>
            <p:cNvPr id="173" name="직선 화살표 연결선 172"/>
            <p:cNvCxnSpPr>
              <a:cxnSpLocks/>
            </p:cNvCxnSpPr>
            <p:nvPr/>
          </p:nvCxnSpPr>
          <p:spPr>
            <a:xfrm>
              <a:off x="2014220" y="5603240"/>
              <a:ext cx="1489075" cy="635"/>
            </a:xfrm>
            <a:prstGeom prst="straightConnector1">
              <a:avLst/>
            </a:prstGeom>
            <a:ln w="38100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/>
            <p:cNvCxnSpPr>
              <a:cxnSpLocks/>
            </p:cNvCxnSpPr>
            <p:nvPr/>
          </p:nvCxnSpPr>
          <p:spPr>
            <a:xfrm>
              <a:off x="2014220" y="5995670"/>
              <a:ext cx="1489075" cy="635"/>
            </a:xfrm>
            <a:prstGeom prst="straightConnector1">
              <a:avLst/>
            </a:prstGeom>
            <a:ln w="38100" cap="flat" cmpd="sng">
              <a:solidFill>
                <a:schemeClr val="accent2">
                  <a:lumMod val="75000"/>
                  <a:alpha val="100000"/>
                </a:schemeClr>
              </a:solidFill>
              <a:prstDash val="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/>
            <p:cNvSpPr txBox="1">
              <a:spLocks/>
            </p:cNvSpPr>
            <p:nvPr/>
          </p:nvSpPr>
          <p:spPr>
            <a:xfrm>
              <a:off x="549910" y="5307965"/>
              <a:ext cx="1336675" cy="133794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lnSpc>
                  <a:spcPct val="150000"/>
                </a:lnSpc>
                <a:buFontTx/>
                <a:buNone/>
              </a:pPr>
              <a:r>
                <a:rPr lang="ko-KR" altLang="en-US"/>
                <a:t>화면 이동</a:t>
              </a:r>
            </a:p>
            <a:p>
              <a:pPr marL="0" indent="0" latinLnBrk="0">
                <a:lnSpc>
                  <a:spcPct val="150000"/>
                </a:lnSpc>
                <a:buFontTx/>
                <a:buNone/>
              </a:pPr>
              <a:r>
                <a:rPr lang="ko-KR" altLang="en-US"/>
                <a:t>데이터 이동</a:t>
              </a:r>
            </a:p>
            <a:p>
              <a:pPr marL="0" indent="0" latinLnBrk="0">
                <a:lnSpc>
                  <a:spcPct val="150000"/>
                </a:lnSpc>
                <a:buFontTx/>
                <a:buNone/>
              </a:pPr>
              <a:r>
                <a:rPr lang="ko-KR" altLang="en-US"/>
                <a:t>서버 이동</a:t>
              </a:r>
            </a:p>
          </p:txBody>
        </p:sp>
        <p:cxnSp>
          <p:nvCxnSpPr>
            <p:cNvPr id="200" name="직선 화살표 연결선 199"/>
            <p:cNvCxnSpPr>
              <a:cxnSpLocks/>
            </p:cNvCxnSpPr>
            <p:nvPr/>
          </p:nvCxnSpPr>
          <p:spPr>
            <a:xfrm>
              <a:off x="1991995" y="6391275"/>
              <a:ext cx="1489075" cy="635"/>
            </a:xfrm>
            <a:prstGeom prst="straightConnector1">
              <a:avLst/>
            </a:prstGeom>
            <a:ln w="38100" cap="flat" cmpd="sng">
              <a:solidFill>
                <a:srgbClr val="883EC6">
                  <a:alpha val="100000"/>
                </a:srgb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99E6AFB7-3B14-4C62-8D5F-77B30B3C96C4}"/>
              </a:ext>
            </a:extLst>
          </p:cNvPr>
          <p:cNvSpPr/>
          <p:nvPr/>
        </p:nvSpPr>
        <p:spPr>
          <a:xfrm>
            <a:off x="4603750" y="3573780"/>
            <a:ext cx="3140075" cy="899160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B9814F71-F282-4666-96BF-20176C5F1730}"/>
              </a:ext>
            </a:extLst>
          </p:cNvPr>
          <p:cNvSpPr/>
          <p:nvPr/>
        </p:nvSpPr>
        <p:spPr>
          <a:xfrm>
            <a:off x="5008880" y="3733165"/>
            <a:ext cx="2348230" cy="586105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결제 내역 관리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2" name="사각형: 둥근 모서리 221">
            <a:extLst>
              <a:ext uri="{FF2B5EF4-FFF2-40B4-BE49-F238E27FC236}">
                <a16:creationId xmlns:a16="http://schemas.microsoft.com/office/drawing/2014/main" id="{7104A600-493D-4045-92AC-799B21F3CF60}"/>
              </a:ext>
            </a:extLst>
          </p:cNvPr>
          <p:cNvSpPr/>
          <p:nvPr/>
        </p:nvSpPr>
        <p:spPr>
          <a:xfrm>
            <a:off x="8783955" y="4927600"/>
            <a:ext cx="2519045" cy="586105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누적 매출 정산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1B164FA-757B-482D-BCEC-DC2DE3E4FAFE}"/>
              </a:ext>
            </a:extLst>
          </p:cNvPr>
          <p:cNvSpPr/>
          <p:nvPr/>
        </p:nvSpPr>
        <p:spPr>
          <a:xfrm>
            <a:off x="2501265" y="1654810"/>
            <a:ext cx="1221105" cy="586105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마이페이지</a:t>
            </a:r>
          </a:p>
        </p:txBody>
      </p:sp>
      <p:cxnSp>
        <p:nvCxnSpPr>
          <p:cNvPr id="240" name="직선 화살표 연결선 239"/>
          <p:cNvCxnSpPr>
            <a:cxnSpLocks/>
          </p:cNvCxnSpPr>
          <p:nvPr/>
        </p:nvCxnSpPr>
        <p:spPr>
          <a:xfrm>
            <a:off x="2076450" y="3884295"/>
            <a:ext cx="2964815" cy="5715"/>
          </a:xfrm>
          <a:prstGeom prst="straightConnector1">
            <a:avLst/>
          </a:prstGeom>
          <a:ln w="38100" cap="flat" cmpd="sng">
            <a:solidFill>
              <a:schemeClr val="accent2">
                <a:lumMod val="75000"/>
                <a:alpha val="100000"/>
              </a:schemeClr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화살표 연결선 251">
            <a:extLst>
              <a:ext uri="{FF2B5EF4-FFF2-40B4-BE49-F238E27FC236}">
                <a16:creationId xmlns:a16="http://schemas.microsoft.com/office/drawing/2014/main" id="{7E48CED8-CACF-4B1E-9313-B2F64B20065B}"/>
              </a:ext>
            </a:extLst>
          </p:cNvPr>
          <p:cNvCxnSpPr>
            <a:cxnSpLocks/>
          </p:cNvCxnSpPr>
          <p:nvPr/>
        </p:nvCxnSpPr>
        <p:spPr>
          <a:xfrm flipH="1">
            <a:off x="7374890" y="3133090"/>
            <a:ext cx="14097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7" name="그룹 256"/>
          <p:cNvGrpSpPr/>
          <p:nvPr/>
        </p:nvGrpSpPr>
        <p:grpSpPr>
          <a:xfrm>
            <a:off x="3549015" y="109855"/>
            <a:ext cx="4865370" cy="1012190"/>
            <a:chOff x="3549015" y="109855"/>
            <a:chExt cx="4865370" cy="1012190"/>
          </a:xfrm>
        </p:grpSpPr>
        <p:cxnSp>
          <p:nvCxnSpPr>
            <p:cNvPr id="191" name="연결선: 꺾임 190"/>
            <p:cNvCxnSpPr>
              <a:cxnSpLocks/>
            </p:cNvCxnSpPr>
            <p:nvPr/>
          </p:nvCxnSpPr>
          <p:spPr>
            <a:xfrm>
              <a:off x="3549015" y="109855"/>
              <a:ext cx="4866005" cy="1012825"/>
            </a:xfrm>
            <a:prstGeom prst="bentConnector3">
              <a:avLst>
                <a:gd name="adj1" fmla="val 93699"/>
              </a:avLst>
            </a:prstGeom>
            <a:ln w="38100" cap="flat" cmpd="sng">
              <a:solidFill>
                <a:srgbClr val="883EC6">
                  <a:alpha val="100000"/>
                </a:srgb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화살표 연결선 255"/>
            <p:cNvCxnSpPr/>
            <p:nvPr/>
          </p:nvCxnSpPr>
          <p:spPr>
            <a:xfrm flipH="1">
              <a:off x="3573780" y="121920"/>
              <a:ext cx="3175" cy="648970"/>
            </a:xfrm>
            <a:prstGeom prst="straightConnector1">
              <a:avLst/>
            </a:prstGeom>
            <a:ln w="38100" cap="flat" cmpd="sng">
              <a:solidFill>
                <a:srgbClr val="883EC6">
                  <a:alpha val="100000"/>
                </a:srgb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8" name="Double Arrow 7"/>
          <p:cNvCxnSpPr/>
          <p:nvPr/>
        </p:nvCxnSpPr>
        <p:spPr>
          <a:xfrm>
            <a:off x="2014220" y="5995670"/>
            <a:ext cx="1489075" cy="635"/>
          </a:xfrm>
          <a:prstGeom prst="straightConnector1">
            <a:avLst/>
          </a:prstGeom>
          <a:ln w="38100" cap="flat" cmpd="sng">
            <a:solidFill>
              <a:schemeClr val="accent2">
                <a:lumMod val="75000"/>
                <a:alpha val="100000"/>
              </a:schemeClr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1" name="그룹 6"/>
          <p:cNvGrpSpPr/>
          <p:nvPr/>
        </p:nvGrpSpPr>
        <p:grpSpPr>
          <a:xfrm>
            <a:off x="3956050" y="5227066"/>
            <a:ext cx="3235325" cy="1478915"/>
            <a:chOff x="3956050" y="5190490"/>
            <a:chExt cx="3235325" cy="1478915"/>
          </a:xfrm>
        </p:grpSpPr>
        <p:sp>
          <p:nvSpPr>
            <p:cNvPr id="262" name="Rounded Rectangle 1"/>
            <p:cNvSpPr>
              <a:spLocks/>
            </p:cNvSpPr>
            <p:nvPr/>
          </p:nvSpPr>
          <p:spPr>
            <a:xfrm>
              <a:off x="3956050" y="5190490"/>
              <a:ext cx="3235960" cy="1479550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 cap="flat" cmpd="sng"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265" name="텍스트 상자 4"/>
            <p:cNvSpPr txBox="1">
              <a:spLocks/>
            </p:cNvSpPr>
            <p:nvPr/>
          </p:nvSpPr>
          <p:spPr>
            <a:xfrm>
              <a:off x="4066539" y="5300980"/>
              <a:ext cx="1122680" cy="133858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lnSpc>
                  <a:spcPct val="150000"/>
                </a:lnSpc>
                <a:buFontTx/>
                <a:buNone/>
              </a:pPr>
              <a:r>
                <a:rPr lang="ko-KR" altLang="en-US"/>
                <a:t>메세지 큐</a:t>
              </a:r>
            </a:p>
            <a:p>
              <a:pPr marL="0" indent="0" latinLnBrk="0">
                <a:lnSpc>
                  <a:spcPct val="150000"/>
                </a:lnSpc>
                <a:buFontTx/>
                <a:buNone/>
              </a:pPr>
              <a:r>
                <a:rPr lang="ko-KR" altLang="en-US"/>
                <a:t>gateWay</a:t>
              </a:r>
            </a:p>
            <a:p>
              <a:pPr marL="0" indent="0" latinLnBrk="0">
                <a:lnSpc>
                  <a:spcPct val="150000"/>
                </a:lnSpc>
                <a:buFontTx/>
                <a:buNone/>
              </a:pPr>
              <a:endParaRPr lang="ko-KR" altLang="en-US"/>
            </a:p>
          </p:txBody>
        </p:sp>
      </p:grpSp>
      <p:sp>
        <p:nvSpPr>
          <p:cNvPr id="273" name="Rectangle 14"/>
          <p:cNvSpPr>
            <a:spLocks/>
          </p:cNvSpPr>
          <p:nvPr/>
        </p:nvSpPr>
        <p:spPr>
          <a:xfrm>
            <a:off x="5469890" y="5487035"/>
            <a:ext cx="1414780" cy="1600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76" name="Rectangle 17"/>
          <p:cNvSpPr>
            <a:spLocks/>
          </p:cNvSpPr>
          <p:nvPr/>
        </p:nvSpPr>
        <p:spPr>
          <a:xfrm>
            <a:off x="2750820" y="3820795"/>
            <a:ext cx="973455" cy="1365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77" name="Rectangle 18"/>
          <p:cNvSpPr>
            <a:spLocks/>
          </p:cNvSpPr>
          <p:nvPr/>
        </p:nvSpPr>
        <p:spPr>
          <a:xfrm>
            <a:off x="2741295" y="4695190"/>
            <a:ext cx="973455" cy="1365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78" name="Rectangle 19"/>
          <p:cNvSpPr>
            <a:spLocks/>
          </p:cNvSpPr>
          <p:nvPr/>
        </p:nvSpPr>
        <p:spPr>
          <a:xfrm>
            <a:off x="2760980" y="3012440"/>
            <a:ext cx="973455" cy="1365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80" name="Rectangle 21"/>
          <p:cNvSpPr>
            <a:spLocks/>
          </p:cNvSpPr>
          <p:nvPr/>
        </p:nvSpPr>
        <p:spPr>
          <a:xfrm>
            <a:off x="7910195" y="1864360"/>
            <a:ext cx="445135" cy="1244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81" name="Rectangle 22"/>
          <p:cNvSpPr>
            <a:spLocks/>
          </p:cNvSpPr>
          <p:nvPr/>
        </p:nvSpPr>
        <p:spPr>
          <a:xfrm>
            <a:off x="7893050" y="3069590"/>
            <a:ext cx="473075" cy="1333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82" name="Oval 23"/>
          <p:cNvSpPr>
            <a:spLocks/>
          </p:cNvSpPr>
          <p:nvPr/>
        </p:nvSpPr>
        <p:spPr>
          <a:xfrm>
            <a:off x="5485765" y="5912485"/>
            <a:ext cx="192405" cy="19367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83" name="Oval 26"/>
          <p:cNvSpPr>
            <a:spLocks/>
          </p:cNvSpPr>
          <p:nvPr/>
        </p:nvSpPr>
        <p:spPr>
          <a:xfrm>
            <a:off x="4800600" y="20320"/>
            <a:ext cx="191770" cy="19304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7" name="제목 1">
            <a:extLst>
              <a:ext uri="{FF2B5EF4-FFF2-40B4-BE49-F238E27FC236}">
                <a16:creationId xmlns:a16="http://schemas.microsoft.com/office/drawing/2014/main" id="{41D3367D-9139-484A-BD39-9AE9DE80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3405" y="-1017746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프로세스 흐름도</a:t>
            </a:r>
          </a:p>
        </p:txBody>
      </p:sp>
    </p:spTree>
    <p:extLst>
      <p:ext uri="{BB962C8B-B14F-4D97-AF65-F5344CB8AC3E}">
        <p14:creationId xmlns:p14="http://schemas.microsoft.com/office/powerpoint/2010/main" val="3922102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F02F3-EC6F-489E-A90E-E2DB9758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 프로젝트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C67C76-B716-4B23-97E1-9C1793D8B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7301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SONO9438-3">
            <a:extLst>
              <a:ext uri="{FF2B5EF4-FFF2-40B4-BE49-F238E27FC236}">
                <a16:creationId xmlns:a16="http://schemas.microsoft.com/office/drawing/2014/main" id="{9BFF0ED9-860B-4C51-81C8-068D4D966DA4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9" b="22703"/>
          <a:stretch/>
        </p:blipFill>
        <p:spPr>
          <a:xfrm>
            <a:off x="1012838" y="1270397"/>
            <a:ext cx="2340000" cy="2340000"/>
          </a:xfrm>
          <a:prstGeom prst="ellipse">
            <a:avLst/>
          </a:prstGeom>
        </p:spPr>
      </p:pic>
      <p:pic>
        <p:nvPicPr>
          <p:cNvPr id="10" name="그림 9" descr="KakaoTalk_20211018_161357124">
            <a:extLst>
              <a:ext uri="{FF2B5EF4-FFF2-40B4-BE49-F238E27FC236}">
                <a16:creationId xmlns:a16="http://schemas.microsoft.com/office/drawing/2014/main" id="{0EEB2BE8-24E0-4A36-9BEC-885CD4AC99C0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4" t="33053" r="20505" b="12476"/>
          <a:stretch/>
        </p:blipFill>
        <p:spPr>
          <a:xfrm>
            <a:off x="4830273" y="1270397"/>
            <a:ext cx="2340000" cy="2340000"/>
          </a:xfrm>
          <a:prstGeom prst="ellipse">
            <a:avLst/>
          </a:prstGeom>
        </p:spPr>
      </p:pic>
      <p:pic>
        <p:nvPicPr>
          <p:cNvPr id="11" name="그림 10" descr="KakaoTalk_20211018_161427970">
            <a:extLst>
              <a:ext uri="{FF2B5EF4-FFF2-40B4-BE49-F238E27FC236}">
                <a16:creationId xmlns:a16="http://schemas.microsoft.com/office/drawing/2014/main" id="{079A40AF-E981-40CC-84D6-6FDF130D5244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" t="6419" r="-60" b="15803"/>
          <a:stretch/>
        </p:blipFill>
        <p:spPr>
          <a:xfrm>
            <a:off x="8730634" y="1270397"/>
            <a:ext cx="2340000" cy="2340000"/>
          </a:xfrm>
          <a:prstGeom prst="ellipse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D2F10B-90B6-4BA6-B4F8-467F51FB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팀원 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DCF44C-9E42-454F-B0B7-6A62C6AB9ED3}"/>
              </a:ext>
            </a:extLst>
          </p:cNvPr>
          <p:cNvSpPr txBox="1"/>
          <p:nvPr/>
        </p:nvSpPr>
        <p:spPr>
          <a:xfrm>
            <a:off x="1098563" y="3933758"/>
            <a:ext cx="24769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Project</a:t>
            </a:r>
            <a:r>
              <a:rPr lang="ko-KR" altLang="en-US" b="1" dirty="0"/>
              <a:t> </a:t>
            </a:r>
            <a:r>
              <a:rPr lang="en-US" altLang="ko-KR" b="1" dirty="0"/>
              <a:t>leader</a:t>
            </a:r>
          </a:p>
          <a:p>
            <a:endParaRPr lang="en-US" altLang="ko-KR" b="1" dirty="0"/>
          </a:p>
          <a:p>
            <a:r>
              <a:rPr lang="ko-KR" altLang="en-US" b="1" dirty="0"/>
              <a:t>이주은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유저 서비스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프로젝트 총책임</a:t>
            </a:r>
            <a:r>
              <a:rPr lang="en-US" altLang="ko-KR" b="1" dirty="0"/>
              <a:t>, </a:t>
            </a:r>
            <a:r>
              <a:rPr lang="ko-KR" altLang="en-US" b="1" dirty="0"/>
              <a:t>개발</a:t>
            </a:r>
            <a:endParaRPr lang="en-US" altLang="ko-KR" b="1" dirty="0"/>
          </a:p>
          <a:p>
            <a:r>
              <a:rPr lang="ko-KR" altLang="en-US" b="1" dirty="0" err="1"/>
              <a:t>프론트엔드</a:t>
            </a:r>
            <a:r>
              <a:rPr lang="en-US" altLang="ko-KR" b="1" dirty="0"/>
              <a:t>, </a:t>
            </a:r>
            <a:r>
              <a:rPr lang="ko-KR" altLang="en-US" b="1" dirty="0" err="1"/>
              <a:t>백엔드</a:t>
            </a:r>
            <a:endParaRPr lang="en-US" altLang="ko-KR" b="1" dirty="0"/>
          </a:p>
          <a:p>
            <a:r>
              <a:rPr lang="en-US" altLang="ko-KR" b="1" dirty="0"/>
              <a:t>UI </a:t>
            </a:r>
            <a:r>
              <a:rPr lang="ko-KR" altLang="en-US" b="1" dirty="0"/>
              <a:t>디자인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4FF2E-406A-4F01-8E41-9F05FA561636}"/>
              </a:ext>
            </a:extLst>
          </p:cNvPr>
          <p:cNvSpPr txBox="1"/>
          <p:nvPr/>
        </p:nvSpPr>
        <p:spPr>
          <a:xfrm>
            <a:off x="4924145" y="3933758"/>
            <a:ext cx="22461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Lead Engineer</a:t>
            </a:r>
          </a:p>
          <a:p>
            <a:endParaRPr lang="en-US" altLang="ko-KR" b="1" dirty="0"/>
          </a:p>
          <a:p>
            <a:r>
              <a:rPr lang="ko-KR" altLang="en-US" b="1" dirty="0" err="1"/>
              <a:t>명재윤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비즈니스 서비스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프로젝트 설계</a:t>
            </a:r>
            <a:r>
              <a:rPr lang="en-US" altLang="ko-KR" b="1" dirty="0"/>
              <a:t>,</a:t>
            </a:r>
            <a:r>
              <a:rPr lang="ko-KR" altLang="en-US" b="1" dirty="0"/>
              <a:t> 개발</a:t>
            </a:r>
            <a:endParaRPr lang="en-US" altLang="ko-KR" b="1" dirty="0"/>
          </a:p>
          <a:p>
            <a:r>
              <a:rPr lang="ko-KR" altLang="en-US" b="1" dirty="0" err="1"/>
              <a:t>프론트엔드</a:t>
            </a:r>
            <a:r>
              <a:rPr lang="en-US" altLang="ko-KR" b="1" dirty="0"/>
              <a:t>, </a:t>
            </a:r>
            <a:r>
              <a:rPr lang="ko-KR" altLang="en-US" b="1" dirty="0" err="1"/>
              <a:t>백엔드</a:t>
            </a:r>
            <a:endParaRPr lang="en-US" altLang="ko-KR" b="1" dirty="0"/>
          </a:p>
          <a:p>
            <a:r>
              <a:rPr lang="ko-KR" altLang="en-US" b="1" dirty="0"/>
              <a:t>소스코드 형상관리</a:t>
            </a:r>
            <a:endParaRPr lang="en-US" altLang="ko-KR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0B6983-1B7E-40A0-AF2E-5B01DB4A6FFD}"/>
              </a:ext>
            </a:extLst>
          </p:cNvPr>
          <p:cNvSpPr txBox="1"/>
          <p:nvPr/>
        </p:nvSpPr>
        <p:spPr>
          <a:xfrm>
            <a:off x="8749727" y="3933758"/>
            <a:ext cx="22461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Developer</a:t>
            </a:r>
          </a:p>
          <a:p>
            <a:endParaRPr lang="en-US" altLang="ko-KR" b="1" dirty="0"/>
          </a:p>
          <a:p>
            <a:r>
              <a:rPr lang="ko-KR" altLang="en-US" b="1" dirty="0"/>
              <a:t>김준호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 err="1"/>
              <a:t>어드민</a:t>
            </a:r>
            <a:r>
              <a:rPr lang="ko-KR" altLang="en-US" b="1" dirty="0"/>
              <a:t> 서비스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프로젝트 기획</a:t>
            </a:r>
            <a:r>
              <a:rPr lang="en-US" altLang="ko-KR" b="1" dirty="0"/>
              <a:t>,</a:t>
            </a:r>
            <a:r>
              <a:rPr lang="ko-KR" altLang="en-US" b="1" dirty="0"/>
              <a:t> 개발</a:t>
            </a:r>
            <a:endParaRPr lang="en-US" altLang="ko-KR" b="1" dirty="0"/>
          </a:p>
          <a:p>
            <a:r>
              <a:rPr lang="ko-KR" altLang="en-US" b="1" dirty="0" err="1"/>
              <a:t>프론트엔드</a:t>
            </a:r>
            <a:r>
              <a:rPr lang="en-US" altLang="ko-KR" b="1" dirty="0"/>
              <a:t>, </a:t>
            </a:r>
            <a:r>
              <a:rPr lang="ko-KR" altLang="en-US" b="1" dirty="0" err="1"/>
              <a:t>백엔드</a:t>
            </a:r>
            <a:endParaRPr lang="ko-KR" altLang="en-US" b="1" dirty="0"/>
          </a:p>
          <a:p>
            <a:r>
              <a:rPr lang="ko-KR" altLang="en-US" b="1" dirty="0"/>
              <a:t>산출물 정리</a:t>
            </a:r>
          </a:p>
        </p:txBody>
      </p:sp>
    </p:spTree>
    <p:extLst>
      <p:ext uri="{BB962C8B-B14F-4D97-AF65-F5344CB8AC3E}">
        <p14:creationId xmlns:p14="http://schemas.microsoft.com/office/powerpoint/2010/main" val="408967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배지 10">
            <a:extLst>
              <a:ext uri="{FF2B5EF4-FFF2-40B4-BE49-F238E27FC236}">
                <a16:creationId xmlns:a16="http://schemas.microsoft.com/office/drawing/2014/main" id="{D501FDFA-6FAF-4757-AD4D-4C68A96EC5E4}"/>
              </a:ext>
            </a:extLst>
          </p:cNvPr>
          <p:cNvSpPr/>
          <p:nvPr/>
        </p:nvSpPr>
        <p:spPr>
          <a:xfrm>
            <a:off x="3063710" y="1959742"/>
            <a:ext cx="6102695" cy="1722141"/>
          </a:xfrm>
          <a:prstGeom prst="plaque">
            <a:avLst/>
          </a:prstGeom>
          <a:solidFill>
            <a:schemeClr val="bg1">
              <a:lumMod val="75000"/>
            </a:schemeClr>
          </a:solidFill>
          <a:ln w="136525" cmpd="thickThin">
            <a:solidFill>
              <a:srgbClr val="403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17840A0-4DD9-4ACD-BA30-26BA89E63AB8}"/>
              </a:ext>
            </a:extLst>
          </p:cNvPr>
          <p:cNvSpPr txBox="1">
            <a:spLocks/>
          </p:cNvSpPr>
          <p:nvPr/>
        </p:nvSpPr>
        <p:spPr>
          <a:xfrm>
            <a:off x="4097766" y="2430399"/>
            <a:ext cx="4095612" cy="1109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72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감사합니다</a:t>
            </a:r>
          </a:p>
        </p:txBody>
      </p:sp>
      <p:pic>
        <p:nvPicPr>
          <p:cNvPr id="13" name="그래픽 12" descr="커피 콩 단색으로 채워진">
            <a:extLst>
              <a:ext uri="{FF2B5EF4-FFF2-40B4-BE49-F238E27FC236}">
                <a16:creationId xmlns:a16="http://schemas.microsoft.com/office/drawing/2014/main" id="{C6BD22B4-91ED-456F-A891-26845E3EF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1846" y="1354526"/>
            <a:ext cx="493717" cy="493717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A61E89E5-43AD-4AC0-B999-F7E35719A05B}"/>
              </a:ext>
            </a:extLst>
          </p:cNvPr>
          <p:cNvGrpSpPr/>
          <p:nvPr/>
        </p:nvGrpSpPr>
        <p:grpSpPr>
          <a:xfrm rot="956542">
            <a:off x="3558722" y="2497685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9FFC445-A08C-4452-87BC-4EE186243E77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866CFBD7-DCCB-4FC9-A05B-B73A58E3677E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A6765A0C-B79A-4F68-B6E6-ECBC58C9D16D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BF6E91BF-D51F-4E72-A013-8BB30DECCC7B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E1EA0C24-7299-43E4-9320-8214711E736C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860263DE-D1B4-4BBC-AA6C-8B961EFE9A4F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D5E649E4-9AD6-41A2-825F-658B5AAC36AA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67788DAE-22D0-4D04-B260-A00D1B8089F0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1DC86193-E184-4708-84E4-AF62524531CF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C3F3C2DC-BE0F-4FC1-8B03-FD05C26931C9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C75C5A34-3864-4651-8B75-A248EC2E2B95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7F7E327-938E-4C07-9D05-0477CF9478B5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98346DF4-D2E5-422B-8EFE-F33D28869B28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7FCD1B67-0D0E-4828-B1AA-2203AECFDD32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4B9345A2-6D0E-4BCC-8791-E367B06B37FF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5DB144D8-8202-41B0-99D3-56D14C5FB9F4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7A4426E-97D7-47EB-A717-779E4CB3AC5E}"/>
              </a:ext>
            </a:extLst>
          </p:cNvPr>
          <p:cNvSpPr txBox="1"/>
          <p:nvPr/>
        </p:nvSpPr>
        <p:spPr>
          <a:xfrm>
            <a:off x="4410345" y="1509690"/>
            <a:ext cx="35878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r>
              <a:rPr lang="en-US" altLang="ko-KR" sz="1100" spc="600" dirty="0">
                <a:latin typeface="양진체 " panose="02020503000000000000" pitchFamily="18" charset="-127"/>
                <a:ea typeface="양진체 " panose="02020503000000000000" pitchFamily="18" charset="-127"/>
              </a:rPr>
              <a:t> JUGAN       COFFEE </a:t>
            </a:r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endParaRPr lang="ko-KR" altLang="en-US" sz="1100" spc="600" dirty="0">
              <a:solidFill>
                <a:srgbClr val="C00000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B75E20-ADE8-4CE6-857F-60E15FBE539D}"/>
              </a:ext>
            </a:extLst>
          </p:cNvPr>
          <p:cNvGrpSpPr/>
          <p:nvPr/>
        </p:nvGrpSpPr>
        <p:grpSpPr>
          <a:xfrm rot="20643458" flipH="1">
            <a:off x="8250917" y="2506248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96ED8276-12D7-4E95-A228-97A01691A488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336AF0BA-85FD-48BC-9677-84AE9CCDFAC4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0EA67721-1735-4A1C-8D72-1ED8F637E4F2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D9273E0D-332E-451A-AB93-EE1573794747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C09F78BE-F43B-4A23-98F5-C14490C7D46D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5C29825-40AA-4212-860A-F16F89BD4476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FF433C13-BF0B-4DF8-83C2-0DAE6C12B47A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9B29C6E4-20A7-429A-B650-0AD99902FE7F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58E58ECB-9F49-46A0-AE28-7DD36CB0AB75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2AF02C3E-2FEE-4DC6-B212-1D0B159D9A7F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DF9038E1-E507-4588-B1C9-FC9C75D5025D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0F96BB96-8F7A-4447-903D-25B9BFDCDB5C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2780F7E6-C9B0-46FF-AAE1-500471ACBDF2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5476F76C-E5A0-4FBC-93D3-AC9C614F1FB7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012AD273-DDDC-4290-B996-2A06599BAC8F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86549B2-7495-4C75-8C77-B7D1DFA209D7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636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332</Words>
  <Application>Microsoft Office PowerPoint</Application>
  <PresentationFormat>와이드스크린</PresentationFormat>
  <Paragraphs>108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inherit</vt:lpstr>
      <vt:lpstr>나눔고딕</vt:lpstr>
      <vt:lpstr>나눔바른고딕 옛한글</vt:lpstr>
      <vt:lpstr>맑은 고딕</vt:lpstr>
      <vt:lpstr>양진체 </vt:lpstr>
      <vt:lpstr>Arial</vt:lpstr>
      <vt:lpstr>Office 테마</vt:lpstr>
      <vt:lpstr>주간 커-피</vt:lpstr>
      <vt:lpstr> 주제 선정 동기 &amp; 사유</vt:lpstr>
      <vt:lpstr> 사용기술</vt:lpstr>
      <vt:lpstr> 사례분석</vt:lpstr>
      <vt:lpstr> 사례분석</vt:lpstr>
      <vt:lpstr> 프로세스 흐름도</vt:lpstr>
      <vt:lpstr> 프로젝트 일정</vt:lpstr>
      <vt:lpstr> 팀원 소개</vt:lpstr>
      <vt:lpstr>PowerPoint 프레젠테이션</vt:lpstr>
      <vt:lpstr>PowerPoint 프레젠테이션</vt:lpstr>
      <vt:lpstr> 설계단점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주간 커-피</dc:title>
  <dc:creator>이 주현</dc:creator>
  <cp:lastModifiedBy>이 주현</cp:lastModifiedBy>
  <cp:revision>7</cp:revision>
  <dcterms:created xsi:type="dcterms:W3CDTF">2021-10-17T20:01:40Z</dcterms:created>
  <dcterms:modified xsi:type="dcterms:W3CDTF">2021-10-18T12:49:07Z</dcterms:modified>
</cp:coreProperties>
</file>