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73" r:id="rId5"/>
    <p:sldId id="275" r:id="rId6"/>
    <p:sldId id="271" r:id="rId7"/>
    <p:sldId id="276" r:id="rId8"/>
    <p:sldId id="274" r:id="rId9"/>
    <p:sldId id="278" r:id="rId10"/>
    <p:sldId id="270" r:id="rId11"/>
    <p:sldId id="277" r:id="rId12"/>
    <p:sldId id="281" r:id="rId13"/>
    <p:sldId id="272" r:id="rId14"/>
    <p:sldId id="268" r:id="rId15"/>
    <p:sldId id="263" r:id="rId16"/>
    <p:sldId id="259" r:id="rId17"/>
    <p:sldId id="269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현" initials="이주" lastIdx="1" clrIdx="0">
    <p:extLst>
      <p:ext uri="{19B8F6BF-5375-455C-9EA6-DF929625EA0E}">
        <p15:presenceInfo xmlns:p15="http://schemas.microsoft.com/office/powerpoint/2012/main" userId="f59edea7fb1b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82"/>
    <a:srgbClr val="403726"/>
    <a:srgbClr val="548235"/>
    <a:srgbClr val="EFEEEB"/>
    <a:srgbClr val="81BB59"/>
    <a:srgbClr val="455B7B"/>
    <a:srgbClr val="556C44"/>
    <a:srgbClr val="BF1E2E"/>
    <a:srgbClr val="8497B0"/>
    <a:srgbClr val="DD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45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구독 서비스 있는 모델로 다시 분석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==============================</a:t>
            </a: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 모델은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배달의민족을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분석했습니다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비록 컨텐츠는 커피가 아니지만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소비자와 판매자를 이어준다는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공통점을 가지고 있어서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</a:t>
            </a: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배민 서비스 모델을 참고 하였습니다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관리자 입장에서는 소비자도 고객이고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판매자도 고객이기 때문에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양면시장이라고 하구요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우선 판매자가 등록으로 하고 메뉴판을 올려놓으면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그걸보고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주문을하면서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결제를하면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</a:t>
            </a: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관리자는 대금을 전달하고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판매자가 지불한 수수료를 가지고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배민 라이더 서비스를 제공을 하는 구조 입니다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97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이것은 배민 판매자를 위한 매출 관리 페이지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인데요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업주가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업장의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상태를 한눈에 보기 좋게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대쉬보드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형태로 구현 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어떤 언어와 기술을 쓰는지도 궁금해서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개발자 채용공고를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참고했습니다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접수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서비스 모두 저희가 사용하게 될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기능이구요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배민은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이러한 언어를 사용하는 것을 알 수 있었습니다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7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어드민에서하고</a:t>
            </a:r>
            <a:r>
              <a:rPr lang="ko-KR" altLang="en-US"/>
              <a:t> </a:t>
            </a:r>
            <a:r>
              <a:rPr lang="ko-KR" altLang="en-US" dirty="0"/>
              <a:t>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사업자 </a:t>
            </a:r>
            <a:r>
              <a:rPr lang="en-US" altLang="ko-KR" dirty="0"/>
              <a:t>: </a:t>
            </a:r>
            <a:r>
              <a:rPr lang="ko-KR" altLang="en-US" dirty="0"/>
              <a:t>상품과 가게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관리자한테 </a:t>
            </a:r>
            <a:r>
              <a:rPr lang="ko-KR" altLang="en-US" dirty="0" err="1"/>
              <a:t>정해줌</a:t>
            </a:r>
            <a:endParaRPr lang="en-US" altLang="ko-KR" dirty="0"/>
          </a:p>
          <a:p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사업자에게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소비자한테 보냄</a:t>
            </a:r>
            <a:endParaRPr lang="en-US" altLang="ko-KR" dirty="0"/>
          </a:p>
          <a:p>
            <a:r>
              <a:rPr lang="ko-KR" altLang="en-US" dirty="0"/>
              <a:t>소비자 </a:t>
            </a:r>
            <a:r>
              <a:rPr lang="en-US" altLang="ko-KR" dirty="0"/>
              <a:t>: </a:t>
            </a:r>
            <a:r>
              <a:rPr lang="ko-KR" altLang="en-US" dirty="0"/>
              <a:t>관리자한테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</a:t>
            </a:r>
            <a:r>
              <a:rPr lang="ko-KR" altLang="en-US" dirty="0" err="1"/>
              <a:t>소비자하나테</a:t>
            </a:r>
            <a:r>
              <a:rPr lang="ko-KR" altLang="en-US" dirty="0"/>
              <a:t> 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코로나 이후 집에서 시간을 </a:t>
            </a:r>
            <a:r>
              <a:rPr lang="ko-KR" altLang="en-US" dirty="0" err="1"/>
              <a:t>보내기시작하면서</a:t>
            </a:r>
            <a:r>
              <a:rPr lang="ko-KR" altLang="en-US" dirty="0"/>
              <a:t> 엄청난 유행을 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본론으로 들어가서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첫번째 주제선정 이유는 홈카페의 수요가 증가했기 때문입니다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요즘은 집에서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커피를 직접 만들고 즐기는 것이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될만큼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이것을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현상’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이라고 하는데요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집의 역할이 이미 여러가지로 확장 되었기 때문에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전망입니다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두번째 이유는 소상공인 상생 방안 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유행하는 동안 실제 카페 매출은 굉장히 감소했는데요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코로나가 심각했을 때는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감소했다고 합니다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예전에는 거리에 사람들이 이렇게 가득했다면</a:t>
            </a:r>
            <a:endParaRPr lang="en-US" altLang="ko-KR" dirty="0"/>
          </a:p>
          <a:p>
            <a:r>
              <a:rPr lang="ko-KR" altLang="en-US" dirty="0"/>
              <a:t>지금은 거리두기를 </a:t>
            </a:r>
            <a:r>
              <a:rPr lang="ko-KR" altLang="en-US" dirty="0" err="1"/>
              <a:t>하고있죠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 두가지 현상의 해결책으로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고딕" charset="0"/>
                <a:ea typeface="나눔고딕" charset="0"/>
              </a:rPr>
              <a:t>구독경제 활성화가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이목을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끌고있습니다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이제는 정부 차원에서 지원을 하고 있는데요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많은 제품들이 서비스를 구독하는 형태로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영역을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있구요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구독경제는 </a:t>
            </a:r>
            <a:r>
              <a:rPr lang="ko-KR" altLang="en-US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소비자와 판매자가 상생하는 비즈니스 모델이라고 할 수 있습니다</a:t>
            </a:r>
            <a:r>
              <a:rPr lang="en-US" altLang="ko-KR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외에도 부수적인 이유가 있는데 한번 정리하고 가도록 하겠습니다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1200" b="1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solidFill>
                  <a:srgbClr val="403726"/>
                </a:solidFill>
                <a:latin typeface="+mj-ea"/>
                <a:ea typeface="+mj-ea"/>
              </a:rPr>
              <a:t>아키텍쳐를</a:t>
            </a:r>
            <a:r>
              <a:rPr lang="ko-KR" altLang="en-US" sz="1200" b="1" dirty="0">
                <a:solidFill>
                  <a:srgbClr val="403726"/>
                </a:solidFill>
                <a:latin typeface="+mj-ea"/>
                <a:ea typeface="+mj-ea"/>
              </a:rPr>
              <a:t> 선택한 이유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장애 관점에서는 </a:t>
            </a:r>
            <a:r>
              <a:rPr lang="en-US" altLang="ko-KR" sz="12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아키텍쳐가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서비스 별로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분리되어있기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때문에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일부 오류를 전체 서비스로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확장시키지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않고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부분적으로 격리할 수 있다는 장점이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나눔고딕" charset="0"/>
              <a:ea typeface="나눔고딕" charset="0"/>
            </a:endParaRPr>
          </a:p>
          <a:p>
            <a:r>
              <a:rPr lang="en-US" altLang="ko-KR" sz="1200" b="1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MSA microservice architectural</a:t>
            </a:r>
          </a:p>
          <a:p>
            <a:r>
              <a:rPr lang="ko-KR" altLang="en-US" b="1" i="1" dirty="0">
                <a:solidFill>
                  <a:srgbClr val="222426"/>
                </a:solidFill>
                <a:effectLst/>
                <a:latin typeface="-apple-system"/>
              </a:rPr>
              <a:t>스스로 돌아 갈 수 있는 작은 서비스 </a:t>
            </a:r>
            <a:endParaRPr lang="en-US" altLang="ko-KR" b="1" i="1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1" i="1" dirty="0">
                <a:solidFill>
                  <a:srgbClr val="222426"/>
                </a:solidFill>
                <a:effectLst/>
                <a:latin typeface="-apple-system"/>
              </a:rPr>
              <a:t>독립적 배포 가능</a:t>
            </a:r>
            <a:r>
              <a:rPr lang="en-US" altLang="ko-KR" b="1" i="1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클라우드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myeongjaeyun/Library/Group Containers/L48J367XN4.com.infraware.PolarisOffice/EngineTemp/19834/fImage196065355568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70" y="1234826"/>
            <a:ext cx="9098659" cy="5342157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AB79F-B371-4064-B8AD-3AC618A24041}"/>
              </a:ext>
            </a:extLst>
          </p:cNvPr>
          <p:cNvSpPr txBox="1"/>
          <p:nvPr/>
        </p:nvSpPr>
        <p:spPr>
          <a:xfrm>
            <a:off x="5657417" y="5438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9CA7-9C04-4777-A530-9C7B1E3E509A}"/>
              </a:ext>
            </a:extLst>
          </p:cNvPr>
          <p:cNvSpPr txBox="1"/>
          <p:nvPr/>
        </p:nvSpPr>
        <p:spPr>
          <a:xfrm>
            <a:off x="9435220" y="5438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26" y="1025919"/>
            <a:ext cx="9222109" cy="5991524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270CC-41AD-4A12-9CD2-F91B8F659BE5}"/>
              </a:ext>
            </a:extLst>
          </p:cNvPr>
          <p:cNvGrpSpPr/>
          <p:nvPr/>
        </p:nvGrpSpPr>
        <p:grpSpPr>
          <a:xfrm>
            <a:off x="67120" y="1225575"/>
            <a:ext cx="6594071" cy="4640335"/>
            <a:chOff x="67121" y="1225576"/>
            <a:chExt cx="6206678" cy="41983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321F07-348C-49EE-A894-EED5D44C57AD}"/>
                </a:ext>
              </a:extLst>
            </p:cNvPr>
            <p:cNvGrpSpPr/>
            <p:nvPr/>
          </p:nvGrpSpPr>
          <p:grpSpPr>
            <a:xfrm>
              <a:off x="67121" y="1225576"/>
              <a:ext cx="6206678" cy="4198394"/>
              <a:chOff x="698313" y="1517676"/>
              <a:chExt cx="6206678" cy="419839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27F49-6732-4398-8095-E3968451E1A5}"/>
                  </a:ext>
                </a:extLst>
              </p:cNvPr>
              <p:cNvSpPr/>
              <p:nvPr/>
            </p:nvSpPr>
            <p:spPr>
              <a:xfrm>
                <a:off x="698313" y="1517676"/>
                <a:ext cx="6206678" cy="4198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3CD3B8C-845E-473F-B6F3-D8B04A4B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78" y="1581170"/>
                <a:ext cx="5169085" cy="55383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C3C26AB-4E00-41A4-93EE-490617DCF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5" y="2130422"/>
                <a:ext cx="4377332" cy="672707"/>
              </a:xfrm>
              <a:prstGeom prst="rect">
                <a:avLst/>
              </a:prstGeom>
            </p:spPr>
          </p:pic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5C377BE-712D-49F4-A693-91EBA2E7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4" y="2803128"/>
                <a:ext cx="6206677" cy="2899171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B1580-13EB-4D1F-9566-30A2E67B9AD8}"/>
                </a:ext>
              </a:extLst>
            </p:cNvPr>
            <p:cNvSpPr/>
            <p:nvPr/>
          </p:nvSpPr>
          <p:spPr>
            <a:xfrm>
              <a:off x="232538" y="3006736"/>
              <a:ext cx="2937922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73A1A4-FDBE-475A-90A5-CD729EB5F32D}"/>
                </a:ext>
              </a:extLst>
            </p:cNvPr>
            <p:cNvSpPr/>
            <p:nvPr/>
          </p:nvSpPr>
          <p:spPr>
            <a:xfrm>
              <a:off x="831850" y="3236364"/>
              <a:ext cx="1043210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425EEE-4223-48C1-8A57-CF0B883C5293}"/>
                </a:ext>
              </a:extLst>
            </p:cNvPr>
            <p:cNvSpPr/>
            <p:nvPr/>
          </p:nvSpPr>
          <p:spPr>
            <a:xfrm>
              <a:off x="174677" y="4363395"/>
              <a:ext cx="1468961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D0BB20-8860-4C3D-B0BF-DAA3143DD3FA}"/>
                </a:ext>
              </a:extLst>
            </p:cNvPr>
            <p:cNvSpPr/>
            <p:nvPr/>
          </p:nvSpPr>
          <p:spPr>
            <a:xfrm>
              <a:off x="174677" y="4633259"/>
              <a:ext cx="930223" cy="19965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92F060-8D16-4558-A989-6E8FC5F5FF56}"/>
                </a:ext>
              </a:extLst>
            </p:cNvPr>
            <p:cNvSpPr/>
            <p:nvPr/>
          </p:nvSpPr>
          <p:spPr>
            <a:xfrm>
              <a:off x="182836" y="4832916"/>
              <a:ext cx="2357164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257377-EC84-47C3-BC35-FF32AC712047}"/>
              </a:ext>
            </a:extLst>
          </p:cNvPr>
          <p:cNvGrpSpPr/>
          <p:nvPr/>
        </p:nvGrpSpPr>
        <p:grpSpPr>
          <a:xfrm>
            <a:off x="5412026" y="1714500"/>
            <a:ext cx="6712851" cy="4826324"/>
            <a:chOff x="5194301" y="1238270"/>
            <a:chExt cx="6383618" cy="47025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E60310F-0C38-4176-A769-0BFD4959A5E2}"/>
                </a:ext>
              </a:extLst>
            </p:cNvPr>
            <p:cNvGrpSpPr/>
            <p:nvPr/>
          </p:nvGrpSpPr>
          <p:grpSpPr>
            <a:xfrm>
              <a:off x="5194301" y="1238270"/>
              <a:ext cx="6383618" cy="4702502"/>
              <a:chOff x="6531185" y="1229286"/>
              <a:chExt cx="4941749" cy="3545914"/>
            </a:xfrm>
          </p:grpSpPr>
          <p:pic>
            <p:nvPicPr>
              <p:cNvPr id="16" name="그림 1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78C6E9E-ACFF-4BC8-9BB2-7D0EB57CF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229286"/>
                <a:ext cx="4941749" cy="56529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8BCBC70-756F-4483-8CCA-6F0C087C7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805984"/>
                <a:ext cx="4941749" cy="644576"/>
              </a:xfrm>
              <a:prstGeom prst="rect">
                <a:avLst/>
              </a:prstGeom>
            </p:spPr>
          </p:pic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9D7AC71-4E7E-45E7-8782-BE72B3E86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2450560"/>
                <a:ext cx="4941748" cy="232464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1433F9-DCFC-42F4-9B34-91E316BB001F}"/>
                </a:ext>
              </a:extLst>
            </p:cNvPr>
            <p:cNvSpPr/>
            <p:nvPr/>
          </p:nvSpPr>
          <p:spPr>
            <a:xfrm>
              <a:off x="5353050" y="3570471"/>
              <a:ext cx="18097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87F21B-4B52-4AC1-93B5-3E4A70BEC561}"/>
                </a:ext>
              </a:extLst>
            </p:cNvPr>
            <p:cNvSpPr/>
            <p:nvPr/>
          </p:nvSpPr>
          <p:spPr>
            <a:xfrm>
              <a:off x="5353049" y="3856221"/>
              <a:ext cx="196850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8E8725-0AF4-4B69-9642-7A7C6715B3B6}"/>
                </a:ext>
              </a:extLst>
            </p:cNvPr>
            <p:cNvSpPr/>
            <p:nvPr/>
          </p:nvSpPr>
          <p:spPr>
            <a:xfrm>
              <a:off x="5353049" y="4711674"/>
              <a:ext cx="13398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EFE312-2C91-49DE-847D-F6056C27E232}"/>
                </a:ext>
              </a:extLst>
            </p:cNvPr>
            <p:cNvSpPr/>
            <p:nvPr/>
          </p:nvSpPr>
          <p:spPr>
            <a:xfrm>
              <a:off x="5353049" y="4997424"/>
              <a:ext cx="91440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E2E358-1CB5-4FBF-A937-511BF62B2D53}"/>
                </a:ext>
              </a:extLst>
            </p:cNvPr>
            <p:cNvSpPr/>
            <p:nvPr/>
          </p:nvSpPr>
          <p:spPr>
            <a:xfrm>
              <a:off x="5353049" y="5283174"/>
              <a:ext cx="14414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9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95D90B1-CC36-43E2-B9B0-CF4F5B093445}"/>
              </a:ext>
            </a:extLst>
          </p:cNvPr>
          <p:cNvGrpSpPr/>
          <p:nvPr/>
        </p:nvGrpSpPr>
        <p:grpSpPr>
          <a:xfrm>
            <a:off x="382062" y="5642788"/>
            <a:ext cx="3203672" cy="1115238"/>
            <a:chOff x="439420" y="5254825"/>
            <a:chExt cx="3234690" cy="1314912"/>
          </a:xfrm>
          <a:solidFill>
            <a:srgbClr val="DDE4D8"/>
          </a:solidFill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>
              <a:off x="439420" y="5254825"/>
              <a:ext cx="3234690" cy="131491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>
              <a:off x="1919950" y="5508087"/>
              <a:ext cx="1489075" cy="635"/>
            </a:xfrm>
            <a:prstGeom prst="straightConnector1">
              <a:avLst/>
            </a:prstGeom>
            <a:grpFill/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>
              <a:off x="1919950" y="5921663"/>
              <a:ext cx="1489075" cy="635"/>
            </a:xfrm>
            <a:prstGeom prst="straightConnector1">
              <a:avLst/>
            </a:prstGeom>
            <a:grpFill/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>
              <a:off x="540483" y="5285814"/>
              <a:ext cx="1155950" cy="12028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화면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데이터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서버 이동</a:t>
              </a:r>
            </a:p>
          </p:txBody>
        </p:sp>
        <p:cxnSp>
          <p:nvCxnSpPr>
            <p:cNvPr id="200" name="직선 화살표 연결선 199"/>
            <p:cNvCxnSpPr>
              <a:cxnSpLocks/>
            </p:cNvCxnSpPr>
            <p:nvPr/>
          </p:nvCxnSpPr>
          <p:spPr>
            <a:xfrm>
              <a:off x="1916579" y="6327840"/>
              <a:ext cx="1489075" cy="635"/>
            </a:xfrm>
            <a:prstGeom prst="straightConnector1">
              <a:avLst/>
            </a:prstGeom>
            <a:grpFill/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DB106A-777C-4E8F-B7B8-73C25042CD9A}"/>
              </a:ext>
            </a:extLst>
          </p:cNvPr>
          <p:cNvGrpSpPr/>
          <p:nvPr/>
        </p:nvGrpSpPr>
        <p:grpSpPr>
          <a:xfrm>
            <a:off x="3777789" y="5837952"/>
            <a:ext cx="2949559" cy="909722"/>
            <a:chOff x="3956051" y="5245733"/>
            <a:chExt cx="3234690" cy="1011849"/>
          </a:xfrm>
        </p:grpSpPr>
        <p:grpSp>
          <p:nvGrpSpPr>
            <p:cNvPr id="261" name="그룹 6"/>
            <p:cNvGrpSpPr/>
            <p:nvPr/>
          </p:nvGrpSpPr>
          <p:grpSpPr>
            <a:xfrm>
              <a:off x="3956051" y="5245733"/>
              <a:ext cx="3234690" cy="1011849"/>
              <a:chOff x="3956051" y="5190490"/>
              <a:chExt cx="3235960" cy="1479550"/>
            </a:xfrm>
          </p:grpSpPr>
          <p:sp>
            <p:nvSpPr>
              <p:cNvPr id="262" name="Rounded Rectangle 1"/>
              <p:cNvSpPr>
                <a:spLocks/>
              </p:cNvSpPr>
              <p:nvPr/>
            </p:nvSpPr>
            <p:spPr>
              <a:xfrm>
                <a:off x="3956051" y="5190490"/>
                <a:ext cx="3235960" cy="14795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 cap="flat" cmpd="sng">
                <a:solidFill>
                  <a:srgbClr val="663300"/>
                </a:solidFill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dirty="0"/>
              </a:p>
            </p:txBody>
          </p:sp>
          <p:sp>
            <p:nvSpPr>
              <p:cNvPr id="265" name="텍스트 상자 4"/>
              <p:cNvSpPr txBox="1">
                <a:spLocks/>
              </p:cNvSpPr>
              <p:nvPr/>
            </p:nvSpPr>
            <p:spPr>
              <a:xfrm>
                <a:off x="4063194" y="5313561"/>
                <a:ext cx="1216145" cy="113366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 err="1"/>
                  <a:t>메세지</a:t>
                </a:r>
                <a:r>
                  <a:rPr lang="ko-KR" altLang="en-US" sz="1400" dirty="0"/>
                  <a:t> 큐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400" dirty="0"/>
                  <a:t>RESTful API</a:t>
                </a:r>
                <a:endParaRPr lang="ko-KR" altLang="en-US" sz="1400" dirty="0"/>
              </a:p>
            </p:txBody>
          </p:sp>
        </p:grpSp>
        <p:sp>
          <p:nvSpPr>
            <p:cNvPr id="273" name="Rectangle 14"/>
            <p:cNvSpPr>
              <a:spLocks/>
            </p:cNvSpPr>
            <p:nvPr/>
          </p:nvSpPr>
          <p:spPr>
            <a:xfrm>
              <a:off x="5469890" y="5466593"/>
              <a:ext cx="1414780" cy="16002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 dirty="0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66" name="제목 1">
            <a:extLst>
              <a:ext uri="{FF2B5EF4-FFF2-40B4-BE49-F238E27FC236}">
                <a16:creationId xmlns:a16="http://schemas.microsoft.com/office/drawing/2014/main" id="{A6EC5D74-7BF7-4B58-B541-0FBF9024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634" y="-28125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8345883" y="533423"/>
            <a:ext cx="3348000" cy="53045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CA36859-B057-4E4D-BF3C-D18FFC0F3339}"/>
              </a:ext>
            </a:extLst>
          </p:cNvPr>
          <p:cNvSpPr/>
          <p:nvPr/>
        </p:nvSpPr>
        <p:spPr>
          <a:xfrm>
            <a:off x="8773080" y="1517777"/>
            <a:ext cx="2448872" cy="72292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/>
          <p:cNvSpPr>
            <a:spLocks/>
          </p:cNvSpPr>
          <p:nvPr/>
        </p:nvSpPr>
        <p:spPr>
          <a:xfrm>
            <a:off x="8789496" y="2431157"/>
            <a:ext cx="2449344" cy="72340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85DF74-BDD8-4A15-8FE5-4377D4DCE120}"/>
              </a:ext>
            </a:extLst>
          </p:cNvPr>
          <p:cNvSpPr/>
          <p:nvPr/>
        </p:nvSpPr>
        <p:spPr>
          <a:xfrm>
            <a:off x="8791989" y="3351682"/>
            <a:ext cx="2448872" cy="216995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8BD0498-9764-4A81-AFAD-4483310B75AE}"/>
              </a:ext>
            </a:extLst>
          </p:cNvPr>
          <p:cNvCxnSpPr>
            <a:cxnSpLocks/>
          </p:cNvCxnSpPr>
          <p:nvPr/>
        </p:nvCxnSpPr>
        <p:spPr>
          <a:xfrm>
            <a:off x="11043191" y="922048"/>
            <a:ext cx="0" cy="242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300CC79-304C-4DD8-A687-D0C9C3C3F4E6}"/>
              </a:ext>
            </a:extLst>
          </p:cNvPr>
          <p:cNvCxnSpPr>
            <a:cxnSpLocks/>
          </p:cNvCxnSpPr>
          <p:nvPr/>
        </p:nvCxnSpPr>
        <p:spPr>
          <a:xfrm>
            <a:off x="10458211" y="978614"/>
            <a:ext cx="0" cy="1557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/>
          <p:cNvSpPr>
            <a:spLocks/>
          </p:cNvSpPr>
          <p:nvPr/>
        </p:nvSpPr>
        <p:spPr>
          <a:xfrm>
            <a:off x="382062" y="1231396"/>
            <a:ext cx="3347195" cy="42902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5" name="사각형: 둥근 모서리 4"/>
          <p:cNvSpPr>
            <a:spLocks/>
          </p:cNvSpPr>
          <p:nvPr/>
        </p:nvSpPr>
        <p:spPr>
          <a:xfrm>
            <a:off x="4371102" y="533423"/>
            <a:ext cx="3348000" cy="49882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0329-B823-4D98-BFB2-C01EAABBB675}"/>
              </a:ext>
            </a:extLst>
          </p:cNvPr>
          <p:cNvSpPr txBox="1"/>
          <p:nvPr/>
        </p:nvSpPr>
        <p:spPr>
          <a:xfrm>
            <a:off x="843745" y="841132"/>
            <a:ext cx="246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S</a:t>
            </a:r>
            <a:r>
              <a:rPr lang="en-US" altLang="ko-KR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ubscribe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service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EE36-C5AC-4F52-945D-8ED633C092F6}"/>
              </a:ext>
            </a:extLst>
          </p:cNvPr>
          <p:cNvSpPr txBox="1"/>
          <p:nvPr/>
        </p:nvSpPr>
        <p:spPr>
          <a:xfrm>
            <a:off x="4576390" y="109465"/>
            <a:ext cx="2883995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b="0" i="0" dirty="0">
                <a:solidFill>
                  <a:srgbClr val="20212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Weekly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Admin service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766B8-900F-467F-8029-E1205F634D08}"/>
              </a:ext>
            </a:extLst>
          </p:cNvPr>
          <p:cNvSpPr txBox="1"/>
          <p:nvPr/>
        </p:nvSpPr>
        <p:spPr>
          <a:xfrm>
            <a:off x="8938162" y="113082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Partner service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11" name="사각형: 둥근 모서리 10"/>
          <p:cNvSpPr>
            <a:spLocks/>
          </p:cNvSpPr>
          <p:nvPr/>
        </p:nvSpPr>
        <p:spPr>
          <a:xfrm>
            <a:off x="693966" y="1379725"/>
            <a:ext cx="2763888" cy="523904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 err="1">
                <a:solidFill>
                  <a:schemeClr val="tx1"/>
                </a:solidFill>
              </a:rPr>
              <a:t>메인페이지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3DB17-F891-453D-989F-D20766E62BE4}"/>
              </a:ext>
            </a:extLst>
          </p:cNvPr>
          <p:cNvSpPr/>
          <p:nvPr/>
        </p:nvSpPr>
        <p:spPr>
          <a:xfrm>
            <a:off x="522249" y="2065743"/>
            <a:ext cx="1395362" cy="266986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3EC83D-FE28-48BA-A5D5-0996F5857C6B}"/>
              </a:ext>
            </a:extLst>
          </p:cNvPr>
          <p:cNvSpPr/>
          <p:nvPr/>
        </p:nvSpPr>
        <p:spPr>
          <a:xfrm>
            <a:off x="643657" y="2246547"/>
            <a:ext cx="1153180" cy="56889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제품목록</a:t>
            </a:r>
          </a:p>
        </p:txBody>
      </p:sp>
      <p:sp>
        <p:nvSpPr>
          <p:cNvPr id="39" name="사각형: 둥근 모서리 38"/>
          <p:cNvSpPr>
            <a:spLocks/>
          </p:cNvSpPr>
          <p:nvPr/>
        </p:nvSpPr>
        <p:spPr>
          <a:xfrm>
            <a:off x="2189780" y="2060259"/>
            <a:ext cx="1395954" cy="8894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569C913-7B5E-4D9F-9F7C-FFB1D32A083F}"/>
              </a:ext>
            </a:extLst>
          </p:cNvPr>
          <p:cNvSpPr/>
          <p:nvPr/>
        </p:nvSpPr>
        <p:spPr>
          <a:xfrm>
            <a:off x="634132" y="3080549"/>
            <a:ext cx="1153180" cy="56889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제품상세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05CDE7-D1BA-468D-A550-912BFFD8305B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210722" y="2815443"/>
            <a:ext cx="8890" cy="265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4D3ED-D7EC-4836-A50E-99725200C3CA}"/>
              </a:ext>
            </a:extLst>
          </p:cNvPr>
          <p:cNvCxnSpPr/>
          <p:nvPr/>
        </p:nvCxnSpPr>
        <p:spPr>
          <a:xfrm>
            <a:off x="1219612" y="1919172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92A6D2-C6A6-46D8-AE90-759DBCE1BABC}"/>
              </a:ext>
            </a:extLst>
          </p:cNvPr>
          <p:cNvCxnSpPr/>
          <p:nvPr/>
        </p:nvCxnSpPr>
        <p:spPr>
          <a:xfrm>
            <a:off x="2875057" y="1901392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3E69A6-9AA1-467F-805B-722CF41CA41C}"/>
              </a:ext>
            </a:extLst>
          </p:cNvPr>
          <p:cNvSpPr/>
          <p:nvPr/>
        </p:nvSpPr>
        <p:spPr>
          <a:xfrm>
            <a:off x="4626947" y="922048"/>
            <a:ext cx="2759728" cy="389228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6097732-BCB0-4737-973B-DCCA9F3F11C4}"/>
              </a:ext>
            </a:extLst>
          </p:cNvPr>
          <p:cNvSpPr/>
          <p:nvPr/>
        </p:nvSpPr>
        <p:spPr>
          <a:xfrm>
            <a:off x="9110137" y="2530890"/>
            <a:ext cx="1833284" cy="51819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판매제품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/>
          <p:cNvSpPr>
            <a:spLocks/>
          </p:cNvSpPr>
          <p:nvPr/>
        </p:nvSpPr>
        <p:spPr>
          <a:xfrm>
            <a:off x="4822551" y="1546248"/>
            <a:ext cx="2392156" cy="84769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E491CC-E462-4F8C-9968-AD20A63F74BC}"/>
              </a:ext>
            </a:extLst>
          </p:cNvPr>
          <p:cNvSpPr/>
          <p:nvPr/>
        </p:nvSpPr>
        <p:spPr>
          <a:xfrm>
            <a:off x="4825726" y="2665348"/>
            <a:ext cx="2391674" cy="847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4CC15EF-D017-4878-97D9-E2D29209AC84}"/>
              </a:ext>
            </a:extLst>
          </p:cNvPr>
          <p:cNvSpPr/>
          <p:nvPr/>
        </p:nvSpPr>
        <p:spPr>
          <a:xfrm>
            <a:off x="5159415" y="2805974"/>
            <a:ext cx="1788556" cy="55217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 제품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524ADB-D883-49D9-A71D-CBE90A4C7153}"/>
              </a:ext>
            </a:extLst>
          </p:cNvPr>
          <p:cNvSpPr txBox="1"/>
          <p:nvPr/>
        </p:nvSpPr>
        <p:spPr>
          <a:xfrm>
            <a:off x="5427726" y="1063044"/>
            <a:ext cx="11080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대쉬보드</a:t>
            </a:r>
            <a:endParaRPr lang="ko-KR" altLang="en-US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CD5BAEF-8D9F-4DAC-8259-175A024F88DA}"/>
              </a:ext>
            </a:extLst>
          </p:cNvPr>
          <p:cNvSpPr/>
          <p:nvPr/>
        </p:nvSpPr>
        <p:spPr>
          <a:xfrm>
            <a:off x="623337" y="3930132"/>
            <a:ext cx="1153180" cy="56889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79703D8-013C-4870-9020-101E6683A7D9}"/>
              </a:ext>
            </a:extLst>
          </p:cNvPr>
          <p:cNvCxnSpPr>
            <a:cxnSpLocks/>
          </p:cNvCxnSpPr>
          <p:nvPr/>
        </p:nvCxnSpPr>
        <p:spPr>
          <a:xfrm>
            <a:off x="9964275" y="1110470"/>
            <a:ext cx="0" cy="512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92822E3-B48F-4E19-913E-09B4357EDF9D}"/>
              </a:ext>
            </a:extLst>
          </p:cNvPr>
          <p:cNvSpPr/>
          <p:nvPr/>
        </p:nvSpPr>
        <p:spPr>
          <a:xfrm>
            <a:off x="9105649" y="3497454"/>
            <a:ext cx="1835616" cy="51819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구독 관리</a:t>
            </a: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99E6AFB7-3B14-4C62-8D5F-77B30B3C96C4}"/>
              </a:ext>
            </a:extLst>
          </p:cNvPr>
          <p:cNvSpPr/>
          <p:nvPr/>
        </p:nvSpPr>
        <p:spPr>
          <a:xfrm>
            <a:off x="4822551" y="3849614"/>
            <a:ext cx="2391674" cy="847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B9814F71-F282-4666-96BF-20176C5F1730}"/>
              </a:ext>
            </a:extLst>
          </p:cNvPr>
          <p:cNvSpPr/>
          <p:nvPr/>
        </p:nvSpPr>
        <p:spPr>
          <a:xfrm>
            <a:off x="5156240" y="3990875"/>
            <a:ext cx="1788556" cy="55217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구독 내역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7104A600-493D-4045-92AC-799B21F3CF60}"/>
              </a:ext>
            </a:extLst>
          </p:cNvPr>
          <p:cNvSpPr/>
          <p:nvPr/>
        </p:nvSpPr>
        <p:spPr>
          <a:xfrm>
            <a:off x="9101743" y="4189371"/>
            <a:ext cx="1850072" cy="51819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누적 매출 정산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B164FA-757B-482D-BCEC-DC2DE3E4FAFE}"/>
              </a:ext>
            </a:extLst>
          </p:cNvPr>
          <p:cNvSpPr/>
          <p:nvPr/>
        </p:nvSpPr>
        <p:spPr>
          <a:xfrm>
            <a:off x="2298167" y="2228132"/>
            <a:ext cx="1144256" cy="56889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마이페이지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48C0A46-4936-4464-8E0C-D2EEEC65A0A5}"/>
              </a:ext>
            </a:extLst>
          </p:cNvPr>
          <p:cNvGrpSpPr/>
          <p:nvPr/>
        </p:nvGrpSpPr>
        <p:grpSpPr>
          <a:xfrm>
            <a:off x="3308074" y="792480"/>
            <a:ext cx="5481422" cy="576192"/>
            <a:chOff x="3549015" y="185271"/>
            <a:chExt cx="5481422" cy="576192"/>
          </a:xfrm>
        </p:grpSpPr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395663C6-8E46-4C2A-9943-651FF1DDCE01}"/>
                </a:ext>
              </a:extLst>
            </p:cNvPr>
            <p:cNvCxnSpPr>
              <a:cxnSpLocks/>
            </p:cNvCxnSpPr>
            <p:nvPr/>
          </p:nvCxnSpPr>
          <p:spPr>
            <a:xfrm>
              <a:off x="3549015" y="185271"/>
              <a:ext cx="5481422" cy="437780"/>
            </a:xfrm>
            <a:prstGeom prst="bentConnector3">
              <a:avLst>
                <a:gd name="adj1" fmla="val 86287"/>
              </a:avLst>
            </a:prstGeom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13A5E09-37E9-4AEA-B5A7-34D0E1232F2B}"/>
                </a:ext>
              </a:extLst>
            </p:cNvPr>
            <p:cNvCxnSpPr>
              <a:cxnSpLocks/>
            </p:cNvCxnSpPr>
            <p:nvPr/>
          </p:nvCxnSpPr>
          <p:spPr>
            <a:xfrm>
              <a:off x="3564354" y="185271"/>
              <a:ext cx="0" cy="576192"/>
            </a:xfrm>
            <a:prstGeom prst="straightConnector1">
              <a:avLst/>
            </a:prstGeom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A1E83C8-18C0-4B54-AB45-77F5AA76802F}"/>
              </a:ext>
            </a:extLst>
          </p:cNvPr>
          <p:cNvCxnSpPr>
            <a:cxnSpLocks/>
            <a:stCxn id="65" idx="1"/>
            <a:endCxn id="32" idx="3"/>
          </p:cNvCxnSpPr>
          <p:nvPr/>
        </p:nvCxnSpPr>
        <p:spPr>
          <a:xfrm rot="10800000">
            <a:off x="1796837" y="2530996"/>
            <a:ext cx="3362578" cy="551065"/>
          </a:xfrm>
          <a:prstGeom prst="bentConnector3">
            <a:avLst>
              <a:gd name="adj1" fmla="val 92969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1F75439-0C78-4AF5-9ABB-05E9A5A240E5}"/>
              </a:ext>
            </a:extLst>
          </p:cNvPr>
          <p:cNvCxnSpPr>
            <a:cxnSpLocks/>
          </p:cNvCxnSpPr>
          <p:nvPr/>
        </p:nvCxnSpPr>
        <p:spPr>
          <a:xfrm>
            <a:off x="1787312" y="4274684"/>
            <a:ext cx="3374604" cy="0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72A682-A910-484E-8751-3BE77FEC2766}"/>
              </a:ext>
            </a:extLst>
          </p:cNvPr>
          <p:cNvCxnSpPr>
            <a:cxnSpLocks/>
          </p:cNvCxnSpPr>
          <p:nvPr/>
        </p:nvCxnSpPr>
        <p:spPr>
          <a:xfrm>
            <a:off x="951139" y="4519158"/>
            <a:ext cx="8150604" cy="775369"/>
          </a:xfrm>
          <a:prstGeom prst="bentConnector3">
            <a:avLst>
              <a:gd name="adj1" fmla="val 290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4EB1CBB-74F7-4A76-A39C-383FFEDD98AB}"/>
              </a:ext>
            </a:extLst>
          </p:cNvPr>
          <p:cNvCxnSpPr>
            <a:cxnSpLocks/>
          </p:cNvCxnSpPr>
          <p:nvPr/>
        </p:nvCxnSpPr>
        <p:spPr>
          <a:xfrm flipH="1">
            <a:off x="1210722" y="3663851"/>
            <a:ext cx="8890" cy="265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73E21F-8F6D-4E9B-A49B-C05E2CCB71C3}"/>
              </a:ext>
            </a:extLst>
          </p:cNvPr>
          <p:cNvSpPr/>
          <p:nvPr/>
        </p:nvSpPr>
        <p:spPr>
          <a:xfrm>
            <a:off x="8789496" y="715935"/>
            <a:ext cx="2448873" cy="510536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메인페이지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84AA4C-987D-4CEF-B3F1-AF6B33034716}"/>
              </a:ext>
            </a:extLst>
          </p:cNvPr>
          <p:cNvCxnSpPr>
            <a:cxnSpLocks/>
          </p:cNvCxnSpPr>
          <p:nvPr/>
        </p:nvCxnSpPr>
        <p:spPr>
          <a:xfrm flipH="1">
            <a:off x="6972736" y="1807053"/>
            <a:ext cx="216946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82D4B35-D20E-4603-9C87-ADAFB78D89E7}"/>
              </a:ext>
            </a:extLst>
          </p:cNvPr>
          <p:cNvSpPr/>
          <p:nvPr/>
        </p:nvSpPr>
        <p:spPr>
          <a:xfrm>
            <a:off x="9084930" y="1602980"/>
            <a:ext cx="1817426" cy="51819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파트너쉽 신청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id="{FAB2327B-C59D-45EF-9993-E7DE25C7DB0B}"/>
              </a:ext>
            </a:extLst>
          </p:cNvPr>
          <p:cNvSpPr>
            <a:spLocks/>
          </p:cNvSpPr>
          <p:nvPr/>
        </p:nvSpPr>
        <p:spPr>
          <a:xfrm>
            <a:off x="7821880" y="1746214"/>
            <a:ext cx="445135" cy="124460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3" name="Rectangle 19">
            <a:extLst>
              <a:ext uri="{FF2B5EF4-FFF2-40B4-BE49-F238E27FC236}">
                <a16:creationId xmlns:a16="http://schemas.microsoft.com/office/drawing/2014/main" id="{D831A197-CC28-4214-AFB0-B9FA6D31036C}"/>
              </a:ext>
            </a:extLst>
          </p:cNvPr>
          <p:cNvSpPr>
            <a:spLocks/>
          </p:cNvSpPr>
          <p:nvPr/>
        </p:nvSpPr>
        <p:spPr>
          <a:xfrm>
            <a:off x="2500208" y="3015316"/>
            <a:ext cx="973455" cy="136525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4" name="Rectangle 19">
            <a:extLst>
              <a:ext uri="{FF2B5EF4-FFF2-40B4-BE49-F238E27FC236}">
                <a16:creationId xmlns:a16="http://schemas.microsoft.com/office/drawing/2014/main" id="{0FE8E46E-53D3-4B7F-A244-138F54180EEC}"/>
              </a:ext>
            </a:extLst>
          </p:cNvPr>
          <p:cNvSpPr>
            <a:spLocks/>
          </p:cNvSpPr>
          <p:nvPr/>
        </p:nvSpPr>
        <p:spPr>
          <a:xfrm>
            <a:off x="2474309" y="4199379"/>
            <a:ext cx="973455" cy="136525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5" name="Rectangle 19">
            <a:extLst>
              <a:ext uri="{FF2B5EF4-FFF2-40B4-BE49-F238E27FC236}">
                <a16:creationId xmlns:a16="http://schemas.microsoft.com/office/drawing/2014/main" id="{F871E8EE-2E01-444A-88BD-67F91FCAC069}"/>
              </a:ext>
            </a:extLst>
          </p:cNvPr>
          <p:cNvSpPr>
            <a:spLocks/>
          </p:cNvSpPr>
          <p:nvPr/>
        </p:nvSpPr>
        <p:spPr>
          <a:xfrm>
            <a:off x="2504671" y="5221180"/>
            <a:ext cx="973455" cy="136525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EA727F9-B114-4D76-A8F5-542FE1851B59}"/>
              </a:ext>
            </a:extLst>
          </p:cNvPr>
          <p:cNvSpPr/>
          <p:nvPr/>
        </p:nvSpPr>
        <p:spPr>
          <a:xfrm>
            <a:off x="5184123" y="1695726"/>
            <a:ext cx="1788556" cy="55217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파트너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9CD9AAA-D24F-45FF-9C7A-0AAC550E361A}"/>
              </a:ext>
            </a:extLst>
          </p:cNvPr>
          <p:cNvCxnSpPr>
            <a:cxnSpLocks/>
          </p:cNvCxnSpPr>
          <p:nvPr/>
        </p:nvCxnSpPr>
        <p:spPr>
          <a:xfrm>
            <a:off x="6961474" y="2026438"/>
            <a:ext cx="212345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1">
            <a:extLst>
              <a:ext uri="{FF2B5EF4-FFF2-40B4-BE49-F238E27FC236}">
                <a16:creationId xmlns:a16="http://schemas.microsoft.com/office/drawing/2014/main" id="{EB5A0D01-2255-4069-AACA-E1D6A74F268D}"/>
              </a:ext>
            </a:extLst>
          </p:cNvPr>
          <p:cNvSpPr>
            <a:spLocks/>
          </p:cNvSpPr>
          <p:nvPr/>
        </p:nvSpPr>
        <p:spPr>
          <a:xfrm flipH="1">
            <a:off x="7800634" y="1965503"/>
            <a:ext cx="445135" cy="124460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5E7C75E-8E3C-456E-913E-CA27C408432A}"/>
              </a:ext>
            </a:extLst>
          </p:cNvPr>
          <p:cNvSpPr/>
          <p:nvPr/>
        </p:nvSpPr>
        <p:spPr>
          <a:xfrm>
            <a:off x="9110137" y="4882921"/>
            <a:ext cx="1850072" cy="518192"/>
          </a:xfrm>
          <a:prstGeom prst="roundRect">
            <a:avLst>
              <a:gd name="adj" fmla="val 0"/>
            </a:avLst>
          </a:prstGeom>
          <a:solidFill>
            <a:srgbClr val="81BB59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결제 처리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</a:rPr>
              <a:t>Toss</a:t>
            </a:r>
            <a:r>
              <a:rPr lang="ko-KR" altLang="en-US" sz="1600" b="1" dirty="0">
                <a:solidFill>
                  <a:schemeClr val="tx1"/>
                </a:solidFill>
              </a:rPr>
              <a:t> SDK)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BD5AA81-CE27-4457-A6F6-FF19411A1BFB}"/>
              </a:ext>
            </a:extLst>
          </p:cNvPr>
          <p:cNvSpPr/>
          <p:nvPr/>
        </p:nvSpPr>
        <p:spPr>
          <a:xfrm>
            <a:off x="9586424" y="5979701"/>
            <a:ext cx="1996316" cy="617953"/>
          </a:xfrm>
          <a:prstGeom prst="roundRect">
            <a:avLst>
              <a:gd name="adj" fmla="val 0"/>
            </a:avLst>
          </a:prstGeom>
          <a:solidFill>
            <a:srgbClr val="81BB59"/>
          </a:solidFill>
          <a:ln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latinLnBrk="0">
              <a:buFontTx/>
              <a:buNone/>
            </a:pPr>
            <a:r>
              <a:rPr lang="ko-KR" altLang="en-US" b="1" dirty="0" err="1">
                <a:solidFill>
                  <a:schemeClr val="tx1"/>
                </a:solidFill>
              </a:rPr>
              <a:t>Toss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Payments</a:t>
            </a:r>
            <a:r>
              <a:rPr lang="ko-KR" altLang="en-US" b="1" dirty="0">
                <a:solidFill>
                  <a:schemeClr val="tx1"/>
                </a:solidFill>
              </a:rPr>
              <a:t> Server</a:t>
            </a:r>
          </a:p>
        </p:txBody>
      </p:sp>
      <p:cxnSp>
        <p:nvCxnSpPr>
          <p:cNvPr id="78" name="도형 5">
            <a:extLst>
              <a:ext uri="{FF2B5EF4-FFF2-40B4-BE49-F238E27FC236}">
                <a16:creationId xmlns:a16="http://schemas.microsoft.com/office/drawing/2014/main" id="{EE7A7011-C66E-4AAF-9FAB-BE90B23460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6571" y="5477283"/>
            <a:ext cx="686535" cy="230802"/>
          </a:xfrm>
          <a:prstGeom prst="bentConnector3">
            <a:avLst>
              <a:gd name="adj1" fmla="val 697"/>
            </a:avLst>
          </a:prstGeom>
          <a:ln w="38100" cap="flat" cmpd="sng">
            <a:solidFill>
              <a:schemeClr val="accent6">
                <a:lumMod val="75000"/>
                <a:lumOff val="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6">
            <a:extLst>
              <a:ext uri="{FF2B5EF4-FFF2-40B4-BE49-F238E27FC236}">
                <a16:creationId xmlns:a16="http://schemas.microsoft.com/office/drawing/2014/main" id="{67A5C218-5FA9-44D7-920B-C2E194064B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89192" y="5239148"/>
            <a:ext cx="874801" cy="501098"/>
          </a:xfrm>
          <a:prstGeom prst="bentConnector3">
            <a:avLst>
              <a:gd name="adj1" fmla="val 100242"/>
            </a:avLst>
          </a:prstGeom>
          <a:ln w="38100" cap="flat" cmpd="sng">
            <a:solidFill>
              <a:schemeClr val="accent6">
                <a:lumMod val="75000"/>
                <a:lumOff val="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9FB18AB-B401-4AFE-B8AB-104595AE69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72680" y="2763667"/>
            <a:ext cx="2153533" cy="31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1">
            <a:extLst>
              <a:ext uri="{FF2B5EF4-FFF2-40B4-BE49-F238E27FC236}">
                <a16:creationId xmlns:a16="http://schemas.microsoft.com/office/drawing/2014/main" id="{15EB3C20-1824-4EF6-ACF4-EAF37ABF3E04}"/>
              </a:ext>
            </a:extLst>
          </p:cNvPr>
          <p:cNvSpPr>
            <a:spLocks/>
          </p:cNvSpPr>
          <p:nvPr/>
        </p:nvSpPr>
        <p:spPr>
          <a:xfrm>
            <a:off x="8321655" y="2703688"/>
            <a:ext cx="445135" cy="124460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6FEDD3C-B5D2-4AA2-90D1-CAAEF8BFDA8E}"/>
              </a:ext>
            </a:extLst>
          </p:cNvPr>
          <p:cNvCxnSpPr>
            <a:cxnSpLocks/>
          </p:cNvCxnSpPr>
          <p:nvPr/>
        </p:nvCxnSpPr>
        <p:spPr>
          <a:xfrm rot="10800000">
            <a:off x="1374129" y="4524599"/>
            <a:ext cx="7727615" cy="539677"/>
          </a:xfrm>
          <a:prstGeom prst="bentConnector3">
            <a:avLst>
              <a:gd name="adj1" fmla="val 100012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9">
            <a:extLst>
              <a:ext uri="{FF2B5EF4-FFF2-40B4-BE49-F238E27FC236}">
                <a16:creationId xmlns:a16="http://schemas.microsoft.com/office/drawing/2014/main" id="{0B16AF27-04AF-41CF-96CF-FAF7864D291E}"/>
              </a:ext>
            </a:extLst>
          </p:cNvPr>
          <p:cNvSpPr>
            <a:spLocks/>
          </p:cNvSpPr>
          <p:nvPr/>
        </p:nvSpPr>
        <p:spPr>
          <a:xfrm>
            <a:off x="2504671" y="5000421"/>
            <a:ext cx="973455" cy="136525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82124A-8138-4975-A151-B8FDB897B970}"/>
              </a:ext>
            </a:extLst>
          </p:cNvPr>
          <p:cNvCxnSpPr>
            <a:cxnSpLocks/>
          </p:cNvCxnSpPr>
          <p:nvPr/>
        </p:nvCxnSpPr>
        <p:spPr>
          <a:xfrm>
            <a:off x="5184123" y="6462003"/>
            <a:ext cx="1263356" cy="12690"/>
          </a:xfrm>
          <a:prstGeom prst="straightConnector1">
            <a:avLst/>
          </a:prstGeom>
          <a:solidFill>
            <a:srgbClr val="DDE4D8"/>
          </a:solidFill>
          <a:ln w="38100" cap="flat" cmpd="sng">
            <a:solidFill>
              <a:srgbClr val="548235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9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파트너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설계단점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아키텍처의 특징은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분할과 각 서비스별 각자 다른 고유의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DB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가 존재하는데 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우리의 설계는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디비가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나눠져 있지만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디비별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데이터의 유사성이 높다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8"/>
          <a:stretch/>
        </p:blipFill>
        <p:spPr>
          <a:xfrm>
            <a:off x="6330956" y="922237"/>
            <a:ext cx="916281" cy="786830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C245CD1-DBE0-44FE-A7CE-40B6F3AE32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8"/>
          <a:stretch/>
        </p:blipFill>
        <p:spPr>
          <a:xfrm>
            <a:off x="6187116" y="1740389"/>
            <a:ext cx="1075361" cy="146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F0FFA-D557-4FD9-B3B9-983A756707A0}"/>
              </a:ext>
            </a:extLst>
          </p:cNvPr>
          <p:cNvSpPr txBox="1"/>
          <p:nvPr/>
        </p:nvSpPr>
        <p:spPr>
          <a:xfrm>
            <a:off x="7115446" y="1649755"/>
            <a:ext cx="2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B4282"/>
                </a:solidFill>
              </a:rPr>
              <a:t>5</a:t>
            </a:r>
            <a:endParaRPr lang="ko-KR" altLang="en-US" sz="1400" b="1" dirty="0">
              <a:solidFill>
                <a:srgbClr val="5B428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32" y="1564391"/>
            <a:ext cx="8096539" cy="49102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구독 서비스를 선택한 이유</a:t>
            </a:r>
            <a:endParaRPr lang="en-US" altLang="ko-KR" sz="2400" b="1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B2B  B2C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가 공존하는 양면성 서비스이다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구독자 파트너 관점의 유기적 연계를 제공한다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403726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403726"/>
                </a:solidFill>
                <a:latin typeface="+mj-ea"/>
                <a:ea typeface="+mj-ea"/>
              </a:rPr>
              <a:t>아키텍쳐를</a:t>
            </a: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 선택한 이유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배포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(deploy)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관점 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서비스 별 개별 배포 가능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요구사항을 신속하게 반영하여 빠르게 배포할 수 있음</a:t>
            </a:r>
            <a:endParaRPr lang="en-US" altLang="ko-KR" sz="18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장애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(failure)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관점 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-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일부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오류가 전체 서비스로 확장될 가능성 적음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부분적 장애에 대한 격리가 수월함</a:t>
            </a:r>
            <a:endParaRPr lang="en-US" altLang="ko-KR" sz="18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403726"/>
              </a:solidFill>
              <a:ea typeface="양진체 " panose="02020503000000000000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838417E-8D66-41B1-B571-933C568F4A10}"/>
              </a:ext>
            </a:extLst>
          </p:cNvPr>
          <p:cNvSpPr txBox="1">
            <a:spLocks/>
          </p:cNvSpPr>
          <p:nvPr/>
        </p:nvSpPr>
        <p:spPr>
          <a:xfrm>
            <a:off x="296130" y="1485861"/>
            <a:ext cx="2844421" cy="20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홈카페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수요 증가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소상공인 상생 방안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구독경제 활성화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084F683-DA31-4668-8E2E-B5BABBE65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        4.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정리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42C469-AEF4-43C9-8148-017DEA0F724F}"/>
              </a:ext>
            </a:extLst>
          </p:cNvPr>
          <p:cNvCxnSpPr>
            <a:cxnSpLocks/>
          </p:cNvCxnSpPr>
          <p:nvPr/>
        </p:nvCxnSpPr>
        <p:spPr>
          <a:xfrm>
            <a:off x="3558021" y="1485861"/>
            <a:ext cx="0" cy="4988731"/>
          </a:xfrm>
          <a:prstGeom prst="line">
            <a:avLst/>
          </a:prstGeom>
          <a:ln w="57150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7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02"/>
            <a:ext cx="12263718" cy="595389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CF0D5B-C476-4050-AF34-5FCB0914C132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CDF1AA-E086-41A9-9378-E1AE8096A137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580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5897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580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5897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890" y="102591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07" y="1028113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504" y="2124185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512" y="4714209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595" y="3465513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336" y="154063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454" y="1551793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03" y="424797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5165" y="424797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0F78E3-C23A-42A0-B0FA-94C5EC831FB4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867519-B5CC-4AA5-8CAD-927D148E7263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1562</Words>
  <Application>Microsoft Office PowerPoint</Application>
  <PresentationFormat>와이드스크린</PresentationFormat>
  <Paragraphs>403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나눔고딕</vt:lpstr>
      <vt:lpstr>맑은 고딕</vt:lpstr>
      <vt:lpstr>양진체 </vt:lpstr>
      <vt:lpstr>Arial</vt:lpstr>
      <vt:lpstr>Office 테마</vt:lpstr>
      <vt:lpstr>주간 커-피</vt:lpstr>
      <vt:lpstr> 사용기술</vt:lpstr>
      <vt:lpstr> 주제 선정 동기 &amp; 사유</vt:lpstr>
      <vt:lpstr> 주제 선정 동기 &amp; 사유                             1. 홈카페 수요 증가</vt:lpstr>
      <vt:lpstr>PowerPoint 프레젠테이션</vt:lpstr>
      <vt:lpstr> 주제 선정 동기 &amp; 사유                            3. 구독 경제 활성화</vt:lpstr>
      <vt:lpstr> 주제 선정 동기 &amp; 사유                                              4. 정리</vt:lpstr>
      <vt:lpstr> 사례분석 - 비즈니스 모델  [프릴츠]</vt:lpstr>
      <vt:lpstr> 사례분석 - 비즈니스 모델  [프릴츠]</vt:lpstr>
      <vt:lpstr> 사례분석 - 서비스 모델  [배달의 민족]</vt:lpstr>
      <vt:lpstr> 사례분석 - 서비스 모델  [배달의 민족]</vt:lpstr>
      <vt:lpstr> 사례분석 - 서비스 모델  [배달의 민족]</vt:lpstr>
      <vt:lpstr> 프로세스 흐름도</vt:lpstr>
      <vt:lpstr> 프로젝트 일정</vt:lpstr>
      <vt:lpstr> 팀원 소개</vt:lpstr>
      <vt:lpstr>PowerPoint 프레젠테이션</vt:lpstr>
      <vt:lpstr>PowerPoint 프레젠테이션</vt:lpstr>
      <vt:lpstr> 설계단점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32</cp:revision>
  <dcterms:created xsi:type="dcterms:W3CDTF">2021-10-17T20:01:40Z</dcterms:created>
  <dcterms:modified xsi:type="dcterms:W3CDTF">2021-10-20T08:05:03Z</dcterms:modified>
</cp:coreProperties>
</file>