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6" r:id="rId5"/>
    <p:sldId id="265" r:id="rId6"/>
    <p:sldId id="258" r:id="rId7"/>
    <p:sldId id="259" r:id="rId8"/>
    <p:sldId id="264" r:id="rId9"/>
    <p:sldId id="261" r:id="rId10"/>
    <p:sldId id="270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D4B3F-62D6-4502-A0B4-B5C1A60965D1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1E75-9109-4EAB-9B42-9CA04E92F8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36f13c5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36f13c5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6f13c5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36f13c5f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1F19-02E5-426B-9835-3F89C5E12A32}" type="datetimeFigureOut">
              <a:rPr lang="ko-KR" altLang="en-US" smtClean="0"/>
              <a:pPr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0D53-2F96-44BE-B9C8-6FB3E6ADF5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MSA </a:t>
            </a:r>
            <a:r>
              <a:rPr lang="ko-KR" altLang="en-US" dirty="0"/>
              <a:t>및 이벤트 기반 </a:t>
            </a:r>
            <a:br>
              <a:rPr lang="en-US" altLang="ko-KR" dirty="0"/>
            </a:br>
            <a:r>
              <a:rPr lang="ko-KR" altLang="en-US" dirty="0"/>
              <a:t>통합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836712"/>
            <a:ext cx="8496944" cy="1362075"/>
          </a:xfrm>
        </p:spPr>
        <p:txBody>
          <a:bodyPr/>
          <a:lstStyle/>
          <a:p>
            <a:r>
              <a:rPr lang="en-US" altLang="ko-KR" dirty="0"/>
              <a:t>API Gateway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en-US" altLang="ko-KR" dirty="0"/>
              <a:t>Service Registry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52936"/>
            <a:ext cx="6754312" cy="29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Gateway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19672" y="5469901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/>
              <a:t>클라이언트의 요청에 대한 </a:t>
            </a:r>
            <a:r>
              <a:rPr lang="ko-KR" altLang="en-US" dirty="0" err="1"/>
              <a:t>백엔드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통합 처리</a:t>
            </a:r>
            <a:r>
              <a:rPr lang="en-US" altLang="ko-KR" dirty="0"/>
              <a:t> </a:t>
            </a:r>
            <a:r>
              <a:rPr lang="ko-KR" altLang="en-US" dirty="0"/>
              <a:t>및 관리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라우팅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 err="1"/>
              <a:t>보안처리</a:t>
            </a:r>
            <a:r>
              <a:rPr lang="en-US" altLang="ko-KR" dirty="0"/>
              <a:t>, </a:t>
            </a:r>
            <a:r>
              <a:rPr lang="ko-KR" altLang="en-US" dirty="0"/>
              <a:t>로깅 및 모니터링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35405"/>
            <a:ext cx="6917779" cy="247006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39923" y="1666120"/>
            <a:ext cx="5223759" cy="898784"/>
            <a:chOff x="2123728" y="3592908"/>
            <a:chExt cx="7362825" cy="12668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3728" y="3592908"/>
              <a:ext cx="7362825" cy="1266825"/>
            </a:xfrm>
            <a:prstGeom prst="rect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3053523" y="3743295"/>
              <a:ext cx="4161271" cy="7104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33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Registry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7664" y="5797661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/>
              <a:t>서비스의 논리적인 이름과 물리적인 주소를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9" y="3284984"/>
            <a:ext cx="8496169" cy="2391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5" y="1479120"/>
            <a:ext cx="2543175" cy="13144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1592796"/>
            <a:ext cx="1944216" cy="756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API Gateway </a:t>
            </a:r>
            <a:r>
              <a:rPr lang="ko-KR" altLang="en-US" dirty="0"/>
              <a:t>및 </a:t>
            </a:r>
            <a:r>
              <a:rPr lang="en-US" altLang="ko-KR" dirty="0"/>
              <a:t>Service Registry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29058" y="2560647"/>
            <a:ext cx="328614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API GATEWAY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0034" y="3275027"/>
            <a:ext cx="1537148" cy="1012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 REGISTRY</a:t>
            </a:r>
          </a:p>
          <a:p>
            <a:pPr algn="ctr"/>
            <a:r>
              <a:rPr lang="en-US" altLang="ko-KR" dirty="0"/>
              <a:t>(EUREKA)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68814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CLIENT</a:t>
            </a:r>
          </a:p>
          <a:p>
            <a:pPr algn="ctr"/>
            <a:r>
              <a:rPr lang="en-US" altLang="ko-KR" sz="1000" dirty="0"/>
              <a:t>(EUREKA)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72000" y="1417639"/>
            <a:ext cx="185738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FRONT-END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143108" y="3560779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16200000" flipV="1">
            <a:off x="1178695" y="4382316"/>
            <a:ext cx="157163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8860" y="2846399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탐색</a:t>
            </a:r>
            <a:endParaRPr lang="en-US" altLang="ko-KR" dirty="0"/>
          </a:p>
          <a:p>
            <a:r>
              <a:rPr lang="en-US" altLang="ko-KR" sz="1400" dirty="0"/>
              <a:t>service-1</a:t>
            </a:r>
            <a:r>
              <a:rPr lang="en-US" altLang="ko-KR" dirty="0"/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 rot="5400000">
            <a:off x="4250529" y="3953688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4876" y="4203721"/>
            <a:ext cx="1714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부하분산 및 </a:t>
            </a:r>
            <a:endParaRPr lang="en-US" altLang="ko-KR" dirty="0"/>
          </a:p>
          <a:p>
            <a:r>
              <a:rPr lang="ko-KR" altLang="en-US" dirty="0" err="1"/>
              <a:t>라우팅</a:t>
            </a:r>
            <a:endParaRPr lang="en-US" altLang="ko-KR" dirty="0"/>
          </a:p>
          <a:p>
            <a:r>
              <a:rPr lang="en-US" altLang="ko-KR" sz="1400" dirty="0"/>
              <a:t>1 http://xxxx:9090</a:t>
            </a:r>
          </a:p>
          <a:p>
            <a:r>
              <a:rPr lang="en-US" altLang="ko-KR" sz="1400" dirty="0"/>
              <a:t>2 http://yyyy:9190</a:t>
            </a:r>
          </a:p>
          <a:p>
            <a:r>
              <a:rPr lang="en-US" altLang="ko-KR" sz="1400" dirty="0"/>
              <a:t>3 http://xxxx:9090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857752" y="3346465"/>
            <a:ext cx="832622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BALANCER</a:t>
            </a:r>
          </a:p>
          <a:p>
            <a:pPr algn="ctr"/>
            <a:r>
              <a:rPr lang="en-US" altLang="ko-KR" sz="1000" dirty="0"/>
              <a:t>(RIBBON)</a:t>
            </a:r>
            <a:endParaRPr lang="ko-KR" altLang="en-US" sz="10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16200000" flipH="1">
            <a:off x="5500694" y="3775093"/>
            <a:ext cx="1500198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847964" y="4837139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71802" y="4918101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SERVICE-1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47964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6491302" y="4908577"/>
            <a:ext cx="1305921" cy="704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SERVICE-2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91302" y="5694395"/>
            <a:ext cx="768574" cy="52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REGISTRY AGENT</a:t>
            </a:r>
          </a:p>
          <a:p>
            <a:pPr algn="ctr"/>
            <a:r>
              <a:rPr lang="en-US" altLang="ko-KR" sz="1000" dirty="0"/>
              <a:t>(EUREKA)</a:t>
            </a:r>
            <a:endParaRPr lang="ko-KR" altLang="en-US" sz="1000" dirty="0"/>
          </a:p>
        </p:txBody>
      </p:sp>
      <p:cxnSp>
        <p:nvCxnSpPr>
          <p:cNvPr id="22" name="직선 화살표 연결선 21"/>
          <p:cNvCxnSpPr/>
          <p:nvPr/>
        </p:nvCxnSpPr>
        <p:spPr>
          <a:xfrm rot="5400000" flipH="1" flipV="1">
            <a:off x="36481" y="5453886"/>
            <a:ext cx="207090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071538" y="6489737"/>
            <a:ext cx="571504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6679421" y="638258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0800000" flipV="1">
            <a:off x="3929058" y="3917969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57752" y="6132547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service-2 zzz:9091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976" y="5060977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endParaRPr lang="en-US" altLang="ko-KR" dirty="0"/>
          </a:p>
          <a:p>
            <a:pPr marL="342900" indent="-342900"/>
            <a:r>
              <a:rPr lang="en-US" altLang="ko-KR" sz="1400" dirty="0"/>
              <a:t>service-1 xxxx:9090</a:t>
            </a:r>
          </a:p>
          <a:p>
            <a:pPr marL="342900" indent="-342900"/>
            <a:r>
              <a:rPr lang="en-US" altLang="ko-KR" sz="1400" dirty="0"/>
              <a:t>service-1 yyyy:9190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72132" y="191770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요청</a:t>
            </a:r>
            <a:endParaRPr lang="en-US" altLang="ko-KR" dirty="0"/>
          </a:p>
          <a:p>
            <a:r>
              <a:rPr lang="en-US" altLang="ko-KR" sz="1400" dirty="0"/>
              <a:t>https://api. xxx.com/service-1/~~~~</a:t>
            </a:r>
            <a:r>
              <a:rPr lang="en-US" altLang="ko-KR" dirty="0"/>
              <a:t> 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rot="5400000">
            <a:off x="5144298" y="2202663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5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패러다임의 변화</a:t>
            </a:r>
          </a:p>
        </p:txBody>
      </p:sp>
      <p:pic>
        <p:nvPicPr>
          <p:cNvPr id="1028" name="Picture 4" descr="https://insights.daffodilsw.com/hs-fs/hubfs/Archna/Monolithic%20vs%20Microservices.png?width=600&amp;name=Monolithic%20vs%20Micro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1"/>
            <a:ext cx="7693320" cy="4000528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007096" y="5643578"/>
            <a:ext cx="7329134" cy="1097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1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latin typeface="+mj-lt"/>
                <a:ea typeface="+mj-ea"/>
                <a:cs typeface="+mj-cs"/>
              </a:rPr>
              <a:t>. </a:t>
            </a:r>
            <a:r>
              <a:rPr lang="ko-KR" altLang="en-US" sz="4400" dirty="0" err="1">
                <a:latin typeface="+mj-lt"/>
                <a:ea typeface="+mj-ea"/>
                <a:cs typeface="+mj-cs"/>
              </a:rPr>
              <a:t>서비스간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 책임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/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권한분리 원리에 근거하여 느슨한 결합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(decoupling)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의 아키텍처가 구성됨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(</a:t>
            </a:r>
            <a:r>
              <a:rPr lang="ko-KR" altLang="en-US" sz="4400" dirty="0"/>
              <a:t>주로 배포 및 운영의 관점</a:t>
            </a:r>
            <a:r>
              <a:rPr lang="en-US" altLang="ko-KR" sz="4400" dirty="0"/>
              <a:t>)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프로젝트 아키텍처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9" y="1628800"/>
            <a:ext cx="8773962" cy="468623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822A72-B455-4D1B-BD66-866AB4C90346}"/>
              </a:ext>
            </a:extLst>
          </p:cNvPr>
          <p:cNvSpPr/>
          <p:nvPr/>
        </p:nvSpPr>
        <p:spPr>
          <a:xfrm>
            <a:off x="185019" y="3212977"/>
            <a:ext cx="4747021" cy="31020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4BAC4-1739-43A4-9242-F1D40D64350E}"/>
              </a:ext>
            </a:extLst>
          </p:cNvPr>
          <p:cNvSpPr txBox="1"/>
          <p:nvPr/>
        </p:nvSpPr>
        <p:spPr>
          <a:xfrm>
            <a:off x="2699792" y="639869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백엔드</a:t>
            </a:r>
            <a:r>
              <a:rPr lang="ko-KR" altLang="en-US" dirty="0">
                <a:solidFill>
                  <a:srgbClr val="FF0000"/>
                </a:solidFill>
              </a:rPr>
              <a:t> 인증처리 부분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39552" y="1130821"/>
            <a:ext cx="7772400" cy="1362075"/>
          </a:xfrm>
        </p:spPr>
        <p:txBody>
          <a:bodyPr/>
          <a:lstStyle/>
          <a:p>
            <a:r>
              <a:rPr lang="ko-KR" altLang="en-US" dirty="0"/>
              <a:t>이벤트와 </a:t>
            </a:r>
            <a:r>
              <a:rPr lang="en-US" altLang="ko-KR" dirty="0"/>
              <a:t>Message Queue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492896"/>
            <a:ext cx="4320480" cy="38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4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기반 통합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800" y="1700808"/>
            <a:ext cx="894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/>
              <a:t>이벤트</a:t>
            </a:r>
            <a:r>
              <a:rPr lang="en-US" altLang="ko-KR" dirty="0"/>
              <a:t>(event): </a:t>
            </a:r>
            <a:r>
              <a:rPr lang="ko-KR" altLang="en-US" dirty="0"/>
              <a:t>다른 서비스에 영향을 미치는</a:t>
            </a:r>
            <a:r>
              <a:rPr lang="en-US" altLang="ko-KR" dirty="0"/>
              <a:t> </a:t>
            </a:r>
            <a:r>
              <a:rPr lang="ko-KR" altLang="en-US" dirty="0"/>
              <a:t>데이터의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처리를 말함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주문 요청</a:t>
            </a:r>
            <a:r>
              <a:rPr lang="en-US" altLang="ko-KR" dirty="0"/>
              <a:t>, </a:t>
            </a:r>
            <a:r>
              <a:rPr lang="ko-KR" altLang="en-US" dirty="0"/>
              <a:t>재고량 변화</a:t>
            </a:r>
            <a:r>
              <a:rPr lang="en-US" altLang="ko-KR" dirty="0"/>
              <a:t>, </a:t>
            </a:r>
            <a:r>
              <a:rPr lang="ko-KR" altLang="en-US" dirty="0"/>
              <a:t>공유 차량 예약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이벤트 버스</a:t>
            </a:r>
            <a:r>
              <a:rPr lang="en-US" altLang="ko-KR" dirty="0"/>
              <a:t>(bus): </a:t>
            </a:r>
            <a:r>
              <a:rPr lang="ko-KR" altLang="en-US" dirty="0"/>
              <a:t>발생한 이벤트들을 저장하는 저장소의 개념</a:t>
            </a:r>
            <a:r>
              <a:rPr lang="en-US" altLang="ko-KR" dirty="0"/>
              <a:t>, </a:t>
            </a:r>
            <a:r>
              <a:rPr lang="ko-KR" altLang="en-US" dirty="0"/>
              <a:t>이벤트가 발생한 서비스에서는 이벤트버스에 이벤트 데이터를 저장하고 이벤트를 처리할 서비스에서 이벤트 데이터를 가져가는 구조</a:t>
            </a:r>
            <a:r>
              <a:rPr lang="en-US" altLang="ko-KR" dirty="0"/>
              <a:t>. </a:t>
            </a:r>
            <a:r>
              <a:rPr lang="ko-KR" altLang="en-US" u="sng" dirty="0">
                <a:solidFill>
                  <a:srgbClr val="FF0000"/>
                </a:solidFill>
              </a:rPr>
              <a:t>이벤트의 통합관리와 함께 </a:t>
            </a:r>
            <a:r>
              <a:rPr lang="ko-KR" altLang="en-US" u="sng" dirty="0" err="1">
                <a:solidFill>
                  <a:srgbClr val="FF0000"/>
                </a:solidFill>
              </a:rPr>
              <a:t>비동기적인</a:t>
            </a:r>
            <a:r>
              <a:rPr lang="ko-KR" altLang="en-US" u="sng" dirty="0">
                <a:solidFill>
                  <a:srgbClr val="FF0000"/>
                </a:solidFill>
              </a:rPr>
              <a:t> 처리가 가능하게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279542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</a:t>
            </a:r>
            <a:r>
              <a:rPr lang="ko-KR" altLang="en-US" dirty="0"/>
              <a:t>이벤트가 지속적으로 일어난다고 하여 이벤트 스트리밍</a:t>
            </a:r>
            <a:r>
              <a:rPr lang="en-US" altLang="ko-KR" dirty="0"/>
              <a:t>(streaming) </a:t>
            </a:r>
            <a:r>
              <a:rPr lang="ko-KR" altLang="en-US" dirty="0"/>
              <a:t>또는 이벤트를 지속적으로 수집하여 처리한다는 의미로 이벤트 </a:t>
            </a:r>
            <a:r>
              <a:rPr lang="ko-KR" altLang="en-US" dirty="0" err="1"/>
              <a:t>소싱</a:t>
            </a:r>
            <a:r>
              <a:rPr lang="en-US" altLang="ko-KR" dirty="0"/>
              <a:t>(sourcing)</a:t>
            </a:r>
            <a:r>
              <a:rPr lang="ko-KR" altLang="en-US" dirty="0"/>
              <a:t>이라고도 함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296674" y="4140771"/>
            <a:ext cx="4766675" cy="689917"/>
            <a:chOff x="1691680" y="3861048"/>
            <a:chExt cx="4766675" cy="689917"/>
          </a:xfrm>
        </p:grpSpPr>
        <p:grpSp>
          <p:nvGrpSpPr>
            <p:cNvPr id="12" name="그룹 11"/>
            <p:cNvGrpSpPr/>
            <p:nvPr/>
          </p:nvGrpSpPr>
          <p:grpSpPr>
            <a:xfrm>
              <a:off x="1691680" y="3861048"/>
              <a:ext cx="3150527" cy="689917"/>
              <a:chOff x="1619672" y="3883005"/>
              <a:chExt cx="3150527" cy="68991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19672" y="3884967"/>
                <a:ext cx="1178705" cy="687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Service A</a:t>
                </a:r>
                <a:endParaRPr lang="ko-KR" altLang="en-US" dirty="0"/>
              </a:p>
            </p:txBody>
          </p:sp>
          <p:sp>
            <p:nvSpPr>
              <p:cNvPr id="7" name="순서도: 직접 액세스 저장소 6"/>
              <p:cNvSpPr/>
              <p:nvPr/>
            </p:nvSpPr>
            <p:spPr>
              <a:xfrm>
                <a:off x="3258031" y="3883005"/>
                <a:ext cx="1512168" cy="685800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Event</a:t>
                </a:r>
              </a:p>
              <a:p>
                <a:pPr algn="ctr"/>
                <a:r>
                  <a:rPr lang="en-US" altLang="ko-KR" dirty="0"/>
                  <a:t>Bus</a:t>
                </a:r>
                <a:endParaRPr lang="ko-KR" altLang="en-US" dirty="0"/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42393" y="4284890"/>
                <a:ext cx="2880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5279650" y="3861048"/>
              <a:ext cx="1178705" cy="687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Service B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958617" y="4218934"/>
              <a:ext cx="288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큐</a:t>
            </a:r>
            <a:r>
              <a:rPr lang="en-US" altLang="ko-KR" dirty="0"/>
              <a:t>(Message Queue)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1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74542" y="3553325"/>
            <a:ext cx="80122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 Message Queue: FIFO(First In First Out)</a:t>
            </a:r>
            <a:r>
              <a:rPr lang="ko-KR" altLang="en-US" dirty="0"/>
              <a:t>의 데이터 구조로 되어있는 메시지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Producer: </a:t>
            </a:r>
            <a:r>
              <a:rPr lang="ko-KR" altLang="en-US" dirty="0"/>
              <a:t>메시지 생산자</a:t>
            </a:r>
            <a:r>
              <a:rPr lang="en-US" altLang="ko-KR" dirty="0"/>
              <a:t>                              </a:t>
            </a:r>
          </a:p>
          <a:p>
            <a:r>
              <a:rPr lang="en-US" altLang="ko-KR" dirty="0"/>
              <a:t>. Consumer: </a:t>
            </a:r>
            <a:r>
              <a:rPr lang="ko-KR" altLang="en-US" dirty="0"/>
              <a:t>메시지 소비자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1:1 </a:t>
            </a:r>
            <a:r>
              <a:rPr lang="ko-KR" altLang="en-US" dirty="0" err="1"/>
              <a:t>유니캐스트</a:t>
            </a:r>
            <a:r>
              <a:rPr lang="en-US" altLang="ko-KR" dirty="0"/>
              <a:t>(</a:t>
            </a:r>
            <a:r>
              <a:rPr lang="en-US" altLang="ko-KR" dirty="0" err="1"/>
              <a:t>uni</a:t>
            </a:r>
            <a:r>
              <a:rPr lang="en-US" altLang="ko-KR" dirty="0"/>
              <a:t>-cast) </a:t>
            </a:r>
            <a:r>
              <a:rPr lang="ko-KR" altLang="en-US" dirty="0"/>
              <a:t>방식의 메시지 전송에 적합</a:t>
            </a:r>
            <a:endParaRPr lang="en-US" altLang="ko-KR" dirty="0"/>
          </a:p>
          <a:p>
            <a:r>
              <a:rPr lang="en-US" altLang="ko-KR" dirty="0"/>
              <a:t>. </a:t>
            </a:r>
            <a:r>
              <a:rPr lang="ko-KR" altLang="en-US" dirty="0"/>
              <a:t>메시지 소비자는 </a:t>
            </a:r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 </a:t>
            </a:r>
            <a:r>
              <a:rPr lang="ko-KR" altLang="en-US" dirty="0"/>
              <a:t>방식으로 메시지를 수신한다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 polling: </a:t>
            </a:r>
            <a:r>
              <a:rPr lang="ko-KR" altLang="en-US" dirty="0"/>
              <a:t>주기적으로 조회해 옴</a:t>
            </a:r>
            <a:r>
              <a:rPr lang="en-US" altLang="ko-KR" dirty="0"/>
              <a:t>,          </a:t>
            </a:r>
          </a:p>
          <a:p>
            <a:r>
              <a:rPr lang="en-US" altLang="ko-KR" dirty="0"/>
              <a:t>. listening: </a:t>
            </a:r>
            <a:r>
              <a:rPr lang="ko-KR" altLang="en-US" dirty="0"/>
              <a:t>접속 포트에 응답대기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7818" y="235742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9696" y="1737726"/>
            <a:ext cx="594755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29280" y="2029889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 </a:t>
            </a:r>
            <a:r>
              <a:rPr lang="ko-KR" altLang="en-US" dirty="0"/>
              <a:t>또는 </a:t>
            </a:r>
            <a:r>
              <a:rPr lang="en-US" altLang="ko-KR" dirty="0"/>
              <a:t>listening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pub/sub </a:t>
            </a:r>
            <a:r>
              <a:rPr lang="ko-KR" altLang="en-US" dirty="0" err="1"/>
              <a:t>메시징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95737" y="4356545"/>
            <a:ext cx="5544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 publisher: </a:t>
            </a:r>
            <a:r>
              <a:rPr lang="ko-KR" altLang="en-US" dirty="0"/>
              <a:t>메시지 게시자</a:t>
            </a:r>
            <a:endParaRPr lang="en-US" altLang="ko-KR" dirty="0"/>
          </a:p>
          <a:p>
            <a:r>
              <a:rPr lang="en-US" altLang="ko-KR" dirty="0"/>
              <a:t>. subscriber: </a:t>
            </a:r>
            <a:r>
              <a:rPr lang="ko-KR" altLang="en-US" dirty="0"/>
              <a:t>메시지 구독자</a:t>
            </a:r>
            <a:r>
              <a:rPr lang="en-US" altLang="ko-KR" dirty="0"/>
              <a:t>, topic</a:t>
            </a:r>
            <a:r>
              <a:rPr lang="ko-KR" altLang="en-US" dirty="0"/>
              <a:t>에 구독함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topic</a:t>
            </a:r>
            <a:r>
              <a:rPr lang="ko-KR" altLang="en-US" dirty="0"/>
              <a:t>에 구독되어있는 구독자에게 메시지가 전송됨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 1:N: </a:t>
            </a:r>
            <a:r>
              <a:rPr lang="ko-KR" altLang="en-US" dirty="0" err="1"/>
              <a:t>브로드캐스트</a:t>
            </a:r>
            <a:r>
              <a:rPr lang="en-US" altLang="ko-KR" dirty="0"/>
              <a:t>(broad-cast)</a:t>
            </a:r>
            <a:r>
              <a:rPr lang="ko-KR" altLang="en-US" dirty="0"/>
              <a:t>에 적합</a:t>
            </a:r>
            <a:endParaRPr lang="en-US" altLang="ko-KR" dirty="0"/>
          </a:p>
        </p:txBody>
      </p:sp>
      <p:pic>
        <p:nvPicPr>
          <p:cNvPr id="2050" name="Picture 2" descr="Pub/Sub Messaging: What Is It? | Knowledge Base | Dash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93741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0" y="1428736"/>
            <a:ext cx="1413676" cy="188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16" y="1214422"/>
            <a:ext cx="1413676" cy="1884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8"/>
          <p:cNvCxnSpPr/>
          <p:nvPr/>
        </p:nvCxnSpPr>
        <p:spPr>
          <a:xfrm>
            <a:off x="3071802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8"/>
          <p:cNvSpPr txBox="1"/>
          <p:nvPr/>
        </p:nvSpPr>
        <p:spPr>
          <a:xfrm>
            <a:off x="1928794" y="2071678"/>
            <a:ext cx="178595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1-1</a:t>
            </a:r>
            <a:r>
              <a:rPr lang="ko-KR" altLang="en-US" sz="1400" dirty="0"/>
              <a:t> 요청</a:t>
            </a:r>
            <a:endParaRPr sz="1400" dirty="0"/>
          </a:p>
        </p:txBody>
      </p:sp>
      <p:sp>
        <p:nvSpPr>
          <p:cNvPr id="169" name="Google Shape;169;p18"/>
          <p:cNvSpPr txBox="1"/>
          <p:nvPr/>
        </p:nvSpPr>
        <p:spPr>
          <a:xfrm>
            <a:off x="7643802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1-3</a:t>
            </a:r>
            <a:r>
              <a:rPr lang="ko" sz="1400" dirty="0"/>
              <a:t> </a:t>
            </a:r>
            <a:r>
              <a:rPr lang="ko-KR" altLang="en-US" sz="1400" dirty="0"/>
              <a:t>처리 </a:t>
            </a:r>
            <a:r>
              <a:rPr lang="ko" sz="1400" dirty="0"/>
              <a:t>완료</a:t>
            </a:r>
            <a:endParaRPr sz="1400"/>
          </a:p>
        </p:txBody>
      </p:sp>
      <p:sp>
        <p:nvSpPr>
          <p:cNvPr id="181" name="Google Shape;181;p18"/>
          <p:cNvSpPr txBox="1"/>
          <p:nvPr/>
        </p:nvSpPr>
        <p:spPr>
          <a:xfrm>
            <a:off x="7215206" y="2928934"/>
            <a:ext cx="944656" cy="39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1-2</a:t>
            </a:r>
            <a:r>
              <a:rPr lang="ko-KR" altLang="en-US" sz="1400" dirty="0"/>
              <a:t> </a:t>
            </a:r>
            <a:r>
              <a:rPr lang="ko" sz="1400" dirty="0"/>
              <a:t>처리 </a:t>
            </a:r>
            <a:endParaRPr sz="1400"/>
          </a:p>
        </p:txBody>
      </p:sp>
      <p:sp>
        <p:nvSpPr>
          <p:cNvPr id="21" name="Google Shape;198;p18"/>
          <p:cNvSpPr txBox="1"/>
          <p:nvPr/>
        </p:nvSpPr>
        <p:spPr>
          <a:xfrm>
            <a:off x="928662" y="1214422"/>
            <a:ext cx="2000264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pic>
        <p:nvPicPr>
          <p:cNvPr id="22" name="Picture 2" descr="ê´ë ¨ ì´ë¯¸ì§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9184" y="3194016"/>
            <a:ext cx="871510" cy="871510"/>
          </a:xfrm>
          <a:prstGeom prst="rect">
            <a:avLst/>
          </a:prstGeom>
          <a:noFill/>
        </p:spPr>
      </p:pic>
      <p:sp>
        <p:nvSpPr>
          <p:cNvPr id="23" name="Google Shape;199;p18"/>
          <p:cNvSpPr txBox="1"/>
          <p:nvPr/>
        </p:nvSpPr>
        <p:spPr>
          <a:xfrm>
            <a:off x="6786578" y="1071546"/>
            <a:ext cx="2108528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pic>
        <p:nvPicPr>
          <p:cNvPr id="24" name="Google Shape;183;p18"/>
          <p:cNvPicPr preferRelativeResize="0"/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1500166" y="4349360"/>
            <a:ext cx="381299" cy="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58;p18"/>
          <p:cNvSpPr txBox="1">
            <a:spLocks/>
          </p:cNvSpPr>
          <p:nvPr/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비동기형 처리</a:t>
            </a: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(asyncronous processing)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Google Shape;163;p18"/>
          <p:cNvSpPr txBox="1"/>
          <p:nvPr/>
        </p:nvSpPr>
        <p:spPr>
          <a:xfrm>
            <a:off x="2000232" y="3000372"/>
            <a:ext cx="2143140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/>
              <a:t>2-1 </a:t>
            </a:r>
            <a:r>
              <a:rPr lang="ko-KR" altLang="en-US" sz="1400" dirty="0"/>
              <a:t>다음 프로세스 처리</a:t>
            </a:r>
            <a:endParaRPr sz="1400"/>
          </a:p>
        </p:txBody>
      </p:sp>
      <p:pic>
        <p:nvPicPr>
          <p:cNvPr id="28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500166" y="3071810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377785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3;p18"/>
          <p:cNvSpPr txBox="1"/>
          <p:nvPr/>
        </p:nvSpPr>
        <p:spPr>
          <a:xfrm>
            <a:off x="2000232" y="3706418"/>
            <a:ext cx="2643206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2-2 </a:t>
            </a:r>
            <a:r>
              <a:rPr lang="ko-KR" altLang="en-US" sz="1400" dirty="0"/>
              <a:t>다음 프로세스 완료</a:t>
            </a:r>
            <a:endParaRPr sz="1400"/>
          </a:p>
        </p:txBody>
      </p:sp>
      <p:sp>
        <p:nvSpPr>
          <p:cNvPr id="31" name="Google Shape;163;p18"/>
          <p:cNvSpPr txBox="1"/>
          <p:nvPr/>
        </p:nvSpPr>
        <p:spPr>
          <a:xfrm>
            <a:off x="2000232" y="4349360"/>
            <a:ext cx="2000264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/>
              <a:t>1</a:t>
            </a:r>
            <a:r>
              <a:rPr lang="en-US" altLang="ko" sz="1400" dirty="0"/>
              <a:t>-2 </a:t>
            </a:r>
            <a:r>
              <a:rPr lang="ko-KR" altLang="en-US" sz="1400" dirty="0" err="1"/>
              <a:t>처리중으로</a:t>
            </a:r>
            <a:r>
              <a:rPr lang="ko-KR" altLang="en-US" sz="1400" dirty="0"/>
              <a:t> 표시</a:t>
            </a:r>
            <a:endParaRPr sz="1400" dirty="0"/>
          </a:p>
        </p:txBody>
      </p:sp>
      <p:cxnSp>
        <p:nvCxnSpPr>
          <p:cNvPr id="33" name="Google Shape;195;p18"/>
          <p:cNvCxnSpPr/>
          <p:nvPr/>
        </p:nvCxnSpPr>
        <p:spPr>
          <a:xfrm rot="5400000">
            <a:off x="2180903" y="2676825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61;p18"/>
          <p:cNvCxnSpPr/>
          <p:nvPr/>
        </p:nvCxnSpPr>
        <p:spPr>
          <a:xfrm>
            <a:off x="6000760" y="2285992"/>
            <a:ext cx="928694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180;p18"/>
          <p:cNvPicPr preferRelativeResize="0"/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715140" y="2928934"/>
            <a:ext cx="428099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7286612" y="4929198"/>
            <a:ext cx="428100" cy="42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7;p18"/>
          <p:cNvPicPr preferRelativeResize="0"/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00166" y="5000636"/>
            <a:ext cx="428100" cy="42862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69;p18"/>
          <p:cNvSpPr txBox="1"/>
          <p:nvPr/>
        </p:nvSpPr>
        <p:spPr>
          <a:xfrm>
            <a:off x="2071670" y="5000636"/>
            <a:ext cx="150019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1-4</a:t>
            </a:r>
            <a:r>
              <a:rPr lang="ko" sz="1400" dirty="0"/>
              <a:t> 완료</a:t>
            </a:r>
            <a:endParaRPr sz="1400"/>
          </a:p>
        </p:txBody>
      </p:sp>
      <p:cxnSp>
        <p:nvCxnSpPr>
          <p:cNvPr id="47" name="Google Shape;195;p18"/>
          <p:cNvCxnSpPr/>
          <p:nvPr/>
        </p:nvCxnSpPr>
        <p:spPr>
          <a:xfrm rot="5400000">
            <a:off x="2181697" y="3533287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195;p18"/>
          <p:cNvCxnSpPr/>
          <p:nvPr/>
        </p:nvCxnSpPr>
        <p:spPr>
          <a:xfrm rot="5400000">
            <a:off x="2181697" y="4180381"/>
            <a:ext cx="353038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195;p18"/>
          <p:cNvCxnSpPr/>
          <p:nvPr/>
        </p:nvCxnSpPr>
        <p:spPr>
          <a:xfrm rot="5400000">
            <a:off x="7037405" y="4035429"/>
            <a:ext cx="1071570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192880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4786322"/>
            <a:ext cx="1565275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Google Shape;161;p18"/>
          <p:cNvCxnSpPr/>
          <p:nvPr/>
        </p:nvCxnSpPr>
        <p:spPr>
          <a:xfrm rot="10800000">
            <a:off x="6072198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61;p18"/>
          <p:cNvCxnSpPr/>
          <p:nvPr/>
        </p:nvCxnSpPr>
        <p:spPr>
          <a:xfrm rot="10800000">
            <a:off x="3143240" y="5214950"/>
            <a:ext cx="1000132" cy="1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198;p18"/>
          <p:cNvSpPr txBox="1"/>
          <p:nvPr/>
        </p:nvSpPr>
        <p:spPr>
          <a:xfrm>
            <a:off x="6715140" y="5429264"/>
            <a:ext cx="1875452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생산자 (</a:t>
            </a:r>
            <a:r>
              <a:rPr lang="ko" sz="1200" dirty="0">
                <a:solidFill>
                  <a:schemeClr val="dk1"/>
                </a:solidFill>
              </a:rPr>
              <a:t>producer)</a:t>
            </a:r>
            <a:endParaRPr sz="1200"/>
          </a:p>
        </p:txBody>
      </p:sp>
      <p:sp>
        <p:nvSpPr>
          <p:cNvPr id="61" name="Google Shape;199;p18"/>
          <p:cNvSpPr txBox="1"/>
          <p:nvPr/>
        </p:nvSpPr>
        <p:spPr>
          <a:xfrm>
            <a:off x="857224" y="5572140"/>
            <a:ext cx="214314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메시지 </a:t>
            </a:r>
            <a:r>
              <a:rPr lang="ko" sz="1200" dirty="0"/>
              <a:t>소비자 (</a:t>
            </a:r>
            <a:r>
              <a:rPr lang="ko" sz="1200" dirty="0">
                <a:solidFill>
                  <a:schemeClr val="dk1"/>
                </a:solidFill>
              </a:rPr>
              <a:t>consumer)</a:t>
            </a:r>
            <a:endParaRPr sz="1200"/>
          </a:p>
        </p:txBody>
      </p:sp>
      <p:sp>
        <p:nvSpPr>
          <p:cNvPr id="62" name="Google Shape;163;p18"/>
          <p:cNvSpPr txBox="1"/>
          <p:nvPr/>
        </p:nvSpPr>
        <p:spPr>
          <a:xfrm>
            <a:off x="2355749" y="6106313"/>
            <a:ext cx="5582708" cy="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주로 처리 시간이 길거나 처리 프로세스를 분리할 수 있는 경우</a:t>
            </a:r>
            <a:endParaRPr lang="en-US" altLang="ko-KR" sz="1400" dirty="0"/>
          </a:p>
          <a:p>
            <a:r>
              <a:rPr lang="ko-KR" altLang="en-US" sz="1400" dirty="0"/>
              <a:t>예</a:t>
            </a:r>
            <a:r>
              <a:rPr lang="en-US" altLang="ko-KR" sz="1400" dirty="0"/>
              <a:t>) AWS management console, </a:t>
            </a:r>
            <a:r>
              <a:rPr lang="ko-KR" altLang="en-US" sz="1400" dirty="0"/>
              <a:t>주문처리 시스템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예약처리</a:t>
            </a:r>
            <a:r>
              <a:rPr lang="ko-KR" altLang="en-US" sz="1400" dirty="0"/>
              <a:t> 시스템</a:t>
            </a:r>
            <a:endParaRPr lang="en-US" altLang="ko-KR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311700" y="164633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Message Queue 제품</a:t>
            </a:r>
            <a:endParaRPr/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728" y="2643182"/>
            <a:ext cx="2680251" cy="78581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/>
        </p:nvSpPr>
        <p:spPr>
          <a:xfrm>
            <a:off x="3811850" y="1432367"/>
            <a:ext cx="13224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오픈 소스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290" y="4000504"/>
            <a:ext cx="2410050" cy="20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4214810" y="4214818"/>
            <a:ext cx="670200" cy="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상용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3570" y="4429132"/>
            <a:ext cx="1204500" cy="1154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5;p23"/>
          <p:cNvSpPr txBox="1"/>
          <p:nvPr/>
        </p:nvSpPr>
        <p:spPr>
          <a:xfrm>
            <a:off x="5643570" y="5572140"/>
            <a:ext cx="3286148" cy="114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JMS(java </a:t>
            </a:r>
            <a:r>
              <a:rPr lang="en-US" dirty="0" err="1">
                <a:solidFill>
                  <a:schemeClr val="dk1"/>
                </a:solidFill>
              </a:rPr>
              <a:t>messging</a:t>
            </a:r>
            <a:r>
              <a:rPr lang="en-US" dirty="0">
                <a:solidFill>
                  <a:schemeClr val="dk1"/>
                </a:solidFill>
              </a:rPr>
              <a:t> service)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dk1"/>
                </a:solidFill>
              </a:rPr>
              <a:t>뉴욕 증권시장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26" name="Picture 2" descr="kafka png 이미지 검색결과">
            <a:extLst>
              <a:ext uri="{FF2B5EF4-FFF2-40B4-BE49-F238E27FC236}">
                <a16:creationId xmlns:a16="http://schemas.microsoft.com/office/drawing/2014/main" id="{06A41BB5-D6BA-42EF-A221-F644A8864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584" y="2059776"/>
            <a:ext cx="2147679" cy="214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456</Words>
  <Application>Microsoft Office PowerPoint</Application>
  <PresentationFormat>화면 슬라이드 쇼(4:3)</PresentationFormat>
  <Paragraphs>90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MSA 및 이벤트 기반  통합 구현</vt:lpstr>
      <vt:lpstr>애플리케이션 패러다임의 변화</vt:lpstr>
      <vt:lpstr>팀 프로젝트 아키텍처</vt:lpstr>
      <vt:lpstr>이벤트와 Message Queue</vt:lpstr>
      <vt:lpstr>이벤트 기반 통합</vt:lpstr>
      <vt:lpstr>메시지 큐(Message Queue)</vt:lpstr>
      <vt:lpstr>pub/sub 메시징</vt:lpstr>
      <vt:lpstr>PowerPoint 프레젠테이션</vt:lpstr>
      <vt:lpstr>Message Queue 제품</vt:lpstr>
      <vt:lpstr>API Gateway와  Service Registry</vt:lpstr>
      <vt:lpstr>API Gateway</vt:lpstr>
      <vt:lpstr>Service Registry</vt:lpstr>
      <vt:lpstr>API Gateway 및 Service Registry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메시지 큐 기반 통합 구현</dc:title>
  <dc:creator>30</dc:creator>
  <cp:lastModifiedBy>이 주현</cp:lastModifiedBy>
  <cp:revision>176</cp:revision>
  <dcterms:created xsi:type="dcterms:W3CDTF">2019-09-23T23:48:26Z</dcterms:created>
  <dcterms:modified xsi:type="dcterms:W3CDTF">2021-10-13T06:12:47Z</dcterms:modified>
</cp:coreProperties>
</file>