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73" r:id="rId5"/>
    <p:sldId id="275" r:id="rId6"/>
    <p:sldId id="271" r:id="rId7"/>
    <p:sldId id="274" r:id="rId8"/>
    <p:sldId id="278" r:id="rId9"/>
    <p:sldId id="277" r:id="rId10"/>
    <p:sldId id="281" r:id="rId11"/>
    <p:sldId id="282" r:id="rId12"/>
    <p:sldId id="268" r:id="rId13"/>
    <p:sldId id="263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현" initials="이주" lastIdx="1" clrIdx="0">
    <p:extLst>
      <p:ext uri="{19B8F6BF-5375-455C-9EA6-DF929625EA0E}">
        <p15:presenceInfo xmlns:p15="http://schemas.microsoft.com/office/powerpoint/2012/main" userId="f59edea7fb1bfe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282"/>
    <a:srgbClr val="403726"/>
    <a:srgbClr val="548235"/>
    <a:srgbClr val="EFEEEB"/>
    <a:srgbClr val="81BB59"/>
    <a:srgbClr val="455B7B"/>
    <a:srgbClr val="556C44"/>
    <a:srgbClr val="BF1E2E"/>
    <a:srgbClr val="8497B0"/>
    <a:srgbClr val="DD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17" autoAdjust="0"/>
  </p:normalViewPr>
  <p:slideViewPr>
    <p:cSldViewPr snapToGrid="0">
      <p:cViewPr varScale="1">
        <p:scale>
          <a:sx n="106" d="100"/>
          <a:sy n="106" d="100"/>
        </p:scale>
        <p:origin x="88" y="476"/>
      </p:cViewPr>
      <p:guideLst>
        <p:guide orient="horz" pos="2183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</a:t>
            </a:r>
            <a:r>
              <a:rPr lang="ko-KR" altLang="en-US" dirty="0"/>
              <a:t>조 조장을 </a:t>
            </a:r>
            <a:r>
              <a:rPr lang="ko-KR" altLang="en-US" dirty="0" err="1"/>
              <a:t>맡고있는</a:t>
            </a:r>
            <a:r>
              <a:rPr lang="ko-KR" altLang="en-US" dirty="0"/>
              <a:t> 이주은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저희조</a:t>
            </a:r>
            <a:r>
              <a:rPr lang="ko-KR" altLang="en-US" dirty="0"/>
              <a:t> 프로젝트 이름은 주간커피 이구요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주제는 </a:t>
            </a:r>
            <a:r>
              <a:rPr lang="en-US" altLang="ko-KR" dirty="0"/>
              <a:t>MSA </a:t>
            </a:r>
            <a:r>
              <a:rPr lang="ko-KR" altLang="en-US" dirty="0" err="1"/>
              <a:t>아키텍쳐</a:t>
            </a:r>
            <a:r>
              <a:rPr lang="ko-KR" altLang="en-US" dirty="0"/>
              <a:t> 기반의 커피구독 서비스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어떤 언어와 기술을 쓰는지도 궁금해서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개발자 채용공고를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참고했습니다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접수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서비스 모두 저희가 사용하게 될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기능이구요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배민은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이러한 언어를 사용하는 것을 알 수 있었습니다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73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결제는 </a:t>
            </a:r>
            <a:r>
              <a:rPr lang="ko-KR" altLang="en-US" dirty="0" err="1"/>
              <a:t>어드민에하고</a:t>
            </a:r>
            <a:r>
              <a:rPr lang="ko-KR" altLang="en-US" dirty="0"/>
              <a:t> 파트너에</a:t>
            </a:r>
            <a:r>
              <a:rPr lang="en-US" altLang="ko-KR" dirty="0"/>
              <a:t> </a:t>
            </a:r>
            <a:r>
              <a:rPr lang="ko-KR" altLang="en-US" dirty="0"/>
              <a:t>배치 서비스 별도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통합제품관리 역할 </a:t>
            </a:r>
            <a:r>
              <a:rPr lang="en-US" altLang="ko-KR" dirty="0"/>
              <a:t>– </a:t>
            </a:r>
            <a:r>
              <a:rPr lang="ko-KR" altLang="en-US" dirty="0"/>
              <a:t>데이터 정렬</a:t>
            </a:r>
            <a:r>
              <a:rPr lang="en-US" altLang="ko-KR" dirty="0"/>
              <a:t>(</a:t>
            </a:r>
            <a:r>
              <a:rPr lang="ko-KR" altLang="en-US" dirty="0"/>
              <a:t>제품 상위 노출</a:t>
            </a:r>
            <a:r>
              <a:rPr lang="en-US" altLang="ko-KR" dirty="0"/>
              <a:t>)</a:t>
            </a:r>
            <a:r>
              <a:rPr lang="ko-KR" altLang="en-US" dirty="0" err="1"/>
              <a:t>이라던지</a:t>
            </a:r>
            <a:r>
              <a:rPr lang="en-US" altLang="ko-KR" dirty="0"/>
              <a:t>, </a:t>
            </a:r>
            <a:r>
              <a:rPr lang="ko-KR" altLang="en-US" dirty="0"/>
              <a:t>파트너 </a:t>
            </a:r>
            <a:r>
              <a:rPr lang="ko-KR" altLang="en-US" dirty="0" err="1"/>
              <a:t>등급이라던지</a:t>
            </a:r>
            <a:r>
              <a:rPr lang="ko-KR" altLang="en-US" dirty="0"/>
              <a:t> 등등</a:t>
            </a:r>
            <a:endParaRPr lang="en-US" altLang="ko-KR" dirty="0"/>
          </a:p>
          <a:p>
            <a:r>
              <a:rPr lang="en-US" altLang="ko-KR" dirty="0"/>
              <a:t>===========================</a:t>
            </a:r>
          </a:p>
          <a:p>
            <a:r>
              <a:rPr lang="ko-KR" altLang="en-US" dirty="0"/>
              <a:t>저희 조의 프로세스 흐름도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세파트로 나눌 수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한사람이 한 </a:t>
            </a:r>
            <a:r>
              <a:rPr lang="ko-KR" altLang="en-US" dirty="0" err="1"/>
              <a:t>파트씩</a:t>
            </a:r>
            <a:r>
              <a:rPr lang="ko-KR" altLang="en-US" dirty="0"/>
              <a:t>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파트너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파트너 관리</a:t>
            </a:r>
            <a:r>
              <a:rPr lang="en-US" altLang="ko-KR" dirty="0"/>
              <a:t>]&lt;---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파트너쉽 신청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파트너쉽 신청을 위해 양식에 맞춰 데이터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유효성검사를</a:t>
            </a:r>
            <a:r>
              <a:rPr lang="ko-KR" altLang="en-US" dirty="0"/>
              <a:t> 통해 승인여부를 판단하여 파트너에게 전달합니다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ko-KR" altLang="en-US" dirty="0"/>
              <a:t>판매제품 관리</a:t>
            </a:r>
            <a:r>
              <a:rPr lang="en-US" altLang="ko-KR" dirty="0"/>
              <a:t>]--------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[</a:t>
            </a:r>
            <a:r>
              <a:rPr lang="ko-KR" altLang="en-US" dirty="0"/>
              <a:t>통합제품 관리</a:t>
            </a:r>
            <a:r>
              <a:rPr lang="en-US" altLang="ko-KR" dirty="0"/>
              <a:t>]---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제품목록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판매자가 판매할 제품을 동록</a:t>
            </a:r>
            <a:r>
              <a:rPr lang="en-US" altLang="ko-KR" dirty="0"/>
              <a:t>  (</a:t>
            </a:r>
            <a:r>
              <a:rPr lang="ko-KR" altLang="en-US" dirty="0"/>
              <a:t>관리자 </a:t>
            </a:r>
            <a:r>
              <a:rPr lang="en-US" altLang="ko-KR" dirty="0"/>
              <a:t>DB </a:t>
            </a:r>
            <a:r>
              <a:rPr lang="ko-KR" altLang="en-US" dirty="0"/>
              <a:t>에 등록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관리자는 자신의 </a:t>
            </a:r>
            <a:r>
              <a:rPr lang="en-US" altLang="ko-KR" dirty="0"/>
              <a:t>DB </a:t>
            </a:r>
            <a:r>
              <a:rPr lang="ko-KR" altLang="en-US" dirty="0"/>
              <a:t>안에 있는 판매자 정보와 제품정보를 합쳐서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고객의 제품목록으로 보내줌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고객은 고객</a:t>
            </a:r>
            <a:r>
              <a:rPr lang="en-US" altLang="ko-KR" dirty="0"/>
              <a:t>DB</a:t>
            </a:r>
            <a:r>
              <a:rPr lang="ko-KR" altLang="en-US" dirty="0"/>
              <a:t>에 등록 </a:t>
            </a:r>
            <a:r>
              <a:rPr lang="en-US" altLang="ko-KR" dirty="0"/>
              <a:t> {</a:t>
            </a:r>
            <a:r>
              <a:rPr lang="ko-KR" altLang="en-US" dirty="0"/>
              <a:t>제품</a:t>
            </a:r>
            <a:r>
              <a:rPr lang="en-US" altLang="ko-KR" dirty="0"/>
              <a:t>+</a:t>
            </a:r>
            <a:r>
              <a:rPr lang="ko-KR" altLang="en-US" dirty="0"/>
              <a:t>판매자</a:t>
            </a:r>
            <a:r>
              <a:rPr lang="en-US" altLang="ko-KR" dirty="0"/>
              <a:t>}</a:t>
            </a:r>
            <a:r>
              <a:rPr lang="ko-KR" altLang="en-US" dirty="0"/>
              <a:t>  </a:t>
            </a:r>
            <a:r>
              <a:rPr lang="ko-KR" altLang="en-US" dirty="0" err="1"/>
              <a:t>한묶음으로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 err="1"/>
              <a:t>제품상세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제품 상세에서 해당 제품의 주문정보를 구독으로 넘김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구독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ko-KR" altLang="en-US" dirty="0"/>
              <a:t>소비자 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 =&gt; 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  <a:r>
              <a:rPr lang="ko-KR" altLang="en-US" dirty="0"/>
              <a:t>컴포넌트로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결제처리 프로세스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주문정보를 받으면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결제처리 컴포넌트에서 </a:t>
            </a:r>
            <a:r>
              <a:rPr lang="en-US" altLang="ko-KR" dirty="0"/>
              <a:t>toss SDK</a:t>
            </a:r>
            <a:r>
              <a:rPr lang="ko-KR" altLang="en-US" dirty="0"/>
              <a:t>가 </a:t>
            </a:r>
            <a:r>
              <a:rPr lang="en-US" altLang="ko-KR" dirty="0"/>
              <a:t>toss payment server</a:t>
            </a:r>
            <a:r>
              <a:rPr lang="ko-KR" altLang="en-US" dirty="0"/>
              <a:t>에 연결요청을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돌음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연결요청 </a:t>
            </a:r>
            <a:r>
              <a:rPr lang="en-US" altLang="ko-KR" dirty="0"/>
              <a:t>=&gt; </a:t>
            </a:r>
            <a:r>
              <a:rPr lang="ko-KR" altLang="en-US" dirty="0"/>
              <a:t>연결 승인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결제요청 </a:t>
            </a:r>
            <a:r>
              <a:rPr lang="en-US" altLang="ko-KR" dirty="0"/>
              <a:t>=&gt;  </a:t>
            </a:r>
            <a:r>
              <a:rPr lang="ko-KR" altLang="en-US" dirty="0"/>
              <a:t>결제 승인 </a:t>
            </a:r>
            <a:r>
              <a:rPr lang="en-US" altLang="ko-KR" dirty="0"/>
              <a:t>or </a:t>
            </a:r>
            <a:r>
              <a:rPr lang="ko-KR" altLang="en-US" dirty="0"/>
              <a:t>결제 실패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=&gt; </a:t>
            </a:r>
            <a:r>
              <a:rPr lang="ko-KR" altLang="en-US" dirty="0" err="1"/>
              <a:t>결제요청할</a:t>
            </a:r>
            <a:r>
              <a:rPr lang="ko-KR" altLang="en-US" dirty="0"/>
              <a:t> 때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-&gt; [</a:t>
            </a:r>
            <a:r>
              <a:rPr lang="ko-KR" altLang="en-US" dirty="0"/>
              <a:t>구독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 요청에 대한 응답을 구독으로 보냄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구독에서 결제 승인이 되면</a:t>
            </a:r>
            <a:r>
              <a:rPr lang="en-US" altLang="ko-KR" dirty="0"/>
              <a:t>, </a:t>
            </a:r>
            <a:r>
              <a:rPr lang="ko-KR" altLang="en-US" dirty="0"/>
              <a:t>소비자 </a:t>
            </a:r>
            <a:r>
              <a:rPr lang="en-US" altLang="ko-KR" dirty="0"/>
              <a:t>DB</a:t>
            </a:r>
            <a:r>
              <a:rPr lang="ko-KR" altLang="en-US" dirty="0"/>
              <a:t>에 결제정보 저장 </a:t>
            </a:r>
            <a:r>
              <a:rPr lang="en-US" altLang="ko-KR" dirty="0"/>
              <a:t>/ </a:t>
            </a:r>
            <a:r>
              <a:rPr lang="ko-KR" altLang="en-US" dirty="0"/>
              <a:t>결제 실패된 데이터는 </a:t>
            </a:r>
            <a:r>
              <a:rPr lang="en-US" altLang="ko-KR" dirty="0"/>
              <a:t>DB</a:t>
            </a:r>
            <a:r>
              <a:rPr lang="ko-KR" altLang="en-US" dirty="0"/>
              <a:t>에 저장하지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[</a:t>
            </a:r>
            <a:r>
              <a:rPr lang="ko-KR" altLang="en-US" dirty="0"/>
              <a:t>결제 내역 관리</a:t>
            </a:r>
            <a:r>
              <a:rPr lang="en-US" altLang="ko-KR" dirty="0"/>
              <a:t>] </a:t>
            </a:r>
            <a:r>
              <a:rPr lang="ko-KR" altLang="en-US" dirty="0"/>
              <a:t>로 결제 내역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+ </a:t>
            </a:r>
            <a:r>
              <a:rPr lang="ko-KR" altLang="en-US" dirty="0"/>
              <a:t>부가 </a:t>
            </a:r>
            <a:r>
              <a:rPr lang="en-US" altLang="ko-KR" dirty="0"/>
              <a:t>[</a:t>
            </a:r>
            <a:r>
              <a:rPr lang="ko-KR" altLang="en-US" dirty="0"/>
              <a:t>마이페이지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결제가 승인된 데이터를 </a:t>
            </a:r>
            <a:r>
              <a:rPr lang="en-US" altLang="ko-KR" dirty="0"/>
              <a:t>DB</a:t>
            </a:r>
            <a:r>
              <a:rPr lang="ko-KR" altLang="en-US" dirty="0"/>
              <a:t>에서 꺼내서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저희 팀의 프로세스 흐름도 </a:t>
            </a:r>
            <a:r>
              <a:rPr lang="ko-KR" altLang="en-US" dirty="0" err="1"/>
              <a:t>설명이였구요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 넘어가겠습니다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답변</a:t>
            </a:r>
            <a:r>
              <a:rPr lang="en-US" altLang="ko-KR" dirty="0"/>
              <a:t>-----------------------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왜 통합제품관리로 제품정보를 보내는가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소비자가 잘못된 정보를 받는 것을 방지하기 위해</a:t>
            </a:r>
            <a:endParaRPr lang="en-US" altLang="ko-KR" dirty="0"/>
          </a:p>
          <a:p>
            <a:r>
              <a:rPr lang="ko-KR" altLang="en-US" dirty="0"/>
              <a:t>       </a:t>
            </a:r>
            <a:r>
              <a:rPr lang="ko-KR" altLang="en-US" dirty="0" err="1"/>
              <a:t>어드민에서</a:t>
            </a:r>
            <a:r>
              <a:rPr lang="ko-KR" altLang="en-US" dirty="0"/>
              <a:t> 유효성 검사를 통해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같은 상품 데이터 중복 방지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잘못된 데이터 방지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구독 프로세스</a:t>
            </a:r>
            <a:r>
              <a:rPr lang="en-US" altLang="ko-KR" dirty="0"/>
              <a:t>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  <a:r>
              <a:rPr lang="ko-KR" altLang="en-US" dirty="0"/>
              <a:t>를 어떻게 순차적으로 </a:t>
            </a:r>
            <a:r>
              <a:rPr lang="ko-KR" altLang="en-US" dirty="0" err="1"/>
              <a:t>처리할것인가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비동기의 직렬화 전략</a:t>
            </a:r>
            <a:endParaRPr lang="en-US" altLang="ko-KR" dirty="0"/>
          </a:p>
          <a:p>
            <a:r>
              <a:rPr lang="ko-KR" altLang="en-US" dirty="0"/>
              <a:t>결제 승인이 오기 전까지 결제 상태를 </a:t>
            </a:r>
            <a:r>
              <a:rPr lang="en-US" altLang="ko-KR" dirty="0"/>
              <a:t>false </a:t>
            </a:r>
            <a:r>
              <a:rPr lang="ko-KR" altLang="en-US" dirty="0"/>
              <a:t>로 두고 </a:t>
            </a:r>
            <a:endParaRPr lang="en-US" altLang="ko-KR" dirty="0"/>
          </a:p>
          <a:p>
            <a:r>
              <a:rPr lang="ko-KR" altLang="en-US" dirty="0"/>
              <a:t>결제가 승인되면 구독상태를 </a:t>
            </a:r>
            <a:r>
              <a:rPr lang="en-US" altLang="ko-KR" dirty="0"/>
              <a:t>true </a:t>
            </a:r>
            <a:r>
              <a:rPr lang="ko-KR" altLang="en-US" dirty="0"/>
              <a:t>로 바꿔서 </a:t>
            </a:r>
            <a:endParaRPr lang="en-US" altLang="ko-KR" dirty="0"/>
          </a:p>
          <a:p>
            <a:r>
              <a:rPr lang="ko-KR" altLang="en-US" dirty="0"/>
              <a:t>결제내역 관리로 이벤트 메시지를 보낼 수 있게 </a:t>
            </a:r>
            <a:r>
              <a:rPr lang="ko-KR" altLang="en-US" dirty="0" err="1"/>
              <a:t>하려고합니다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SDK </a:t>
            </a:r>
            <a:r>
              <a:rPr lang="ko-KR" altLang="en-US" dirty="0"/>
              <a:t>가 뭔가</a:t>
            </a:r>
            <a:endParaRPr lang="en-US" altLang="ko-KR" dirty="0"/>
          </a:p>
          <a:p>
            <a:r>
              <a:rPr lang="en-US" altLang="ko-KR" dirty="0" err="1"/>
              <a:t>Sdk</a:t>
            </a:r>
            <a:r>
              <a:rPr lang="en-US" altLang="ko-KR" dirty="0"/>
              <a:t> (software</a:t>
            </a:r>
            <a:r>
              <a:rPr lang="ko-KR" altLang="en-US" dirty="0"/>
              <a:t> </a:t>
            </a:r>
            <a:r>
              <a:rPr lang="en-US" altLang="ko-KR" dirty="0"/>
              <a:t>development kit) </a:t>
            </a:r>
            <a:r>
              <a:rPr lang="ko-KR" altLang="en-US" dirty="0"/>
              <a:t>약자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개발자가 개발을 하기 편하게 도와주는 개발 도구의 집합 </a:t>
            </a:r>
            <a:r>
              <a:rPr lang="en-US" altLang="ko-KR" dirty="0"/>
              <a:t>– </a:t>
            </a:r>
            <a:r>
              <a:rPr lang="ko-KR" altLang="en-US" dirty="0"/>
              <a:t>개발 키트 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, API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JDK</a:t>
            </a:r>
            <a:r>
              <a:rPr lang="ko-KR" altLang="en-US" dirty="0"/>
              <a:t>가 있습니다</a:t>
            </a:r>
            <a:r>
              <a:rPr lang="en-US" altLang="ko-KR" dirty="0"/>
              <a:t>. – </a:t>
            </a:r>
            <a:r>
              <a:rPr lang="ko-KR" altLang="en-US" dirty="0"/>
              <a:t>만들어 놓은 것을 가져다 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SDK(</a:t>
            </a:r>
            <a:r>
              <a:rPr lang="ko-KR" altLang="en-US" dirty="0"/>
              <a:t>소프트웨어 개발 키트</a:t>
            </a:r>
            <a:r>
              <a:rPr lang="en-US" altLang="ko-KR" dirty="0"/>
              <a:t>, Software Development Kit)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 소프트웨어 기술자가 사용하여 특정한 소프트웨어 꾸러미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소프트웨어 프레임워크</a:t>
            </a:r>
            <a:r>
              <a:rPr lang="en-US" altLang="ko-KR" dirty="0"/>
              <a:t>, </a:t>
            </a:r>
            <a:r>
              <a:rPr lang="ko-KR" altLang="en-US" dirty="0"/>
              <a:t>하드웨어 플랫폼</a:t>
            </a:r>
            <a:r>
              <a:rPr lang="en-US" altLang="ko-KR" dirty="0"/>
              <a:t>, </a:t>
            </a:r>
            <a:r>
              <a:rPr lang="ko-KR" altLang="en-US" dirty="0"/>
              <a:t>컴퓨터 시스템</a:t>
            </a:r>
            <a:r>
              <a:rPr lang="en-US" altLang="ko-KR" dirty="0"/>
              <a:t>, </a:t>
            </a:r>
            <a:r>
              <a:rPr lang="ko-KR" altLang="en-US" dirty="0"/>
              <a:t>게임기</a:t>
            </a:r>
            <a:r>
              <a:rPr lang="en-US" altLang="ko-KR" dirty="0"/>
              <a:t>, </a:t>
            </a:r>
            <a:r>
              <a:rPr lang="ko-KR" altLang="en-US" dirty="0"/>
              <a:t>운영 체제 등을 위한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응용 프로그램 등을 만들 수 있게 해주는 개발 도구의 집합입니다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SDK API</a:t>
            </a:r>
            <a:r>
              <a:rPr lang="ko-KR" altLang="en-US" dirty="0"/>
              <a:t>차이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 </a:t>
            </a:r>
            <a:r>
              <a:rPr lang="ko-KR" altLang="en-US" dirty="0"/>
              <a:t>는 </a:t>
            </a:r>
            <a:r>
              <a:rPr lang="en-US" altLang="ko-KR" dirty="0"/>
              <a:t>API </a:t>
            </a:r>
            <a:r>
              <a:rPr lang="ko-KR" altLang="en-US" dirty="0"/>
              <a:t>보다 더 넓은 범위의 용어 </a:t>
            </a:r>
            <a:r>
              <a:rPr lang="en-US" altLang="ko-KR" dirty="0"/>
              <a:t>(</a:t>
            </a:r>
            <a:r>
              <a:rPr lang="ko-KR" altLang="en-US" dirty="0"/>
              <a:t>실제로 비교 </a:t>
            </a:r>
            <a:r>
              <a:rPr lang="ko-KR" altLang="en-US" dirty="0" err="1"/>
              <a:t>많이함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프로젝트 일정인데요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지금 </a:t>
            </a: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기획단계를 </a:t>
            </a:r>
            <a:r>
              <a:rPr lang="ko-KR" altLang="en-US" dirty="0" err="1"/>
              <a:t>완성하였구요</a:t>
            </a:r>
            <a:endParaRPr lang="en-US" altLang="ko-KR" dirty="0"/>
          </a:p>
          <a:p>
            <a:r>
              <a:rPr lang="ko-KR" altLang="en-US" dirty="0"/>
              <a:t>이번주부터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분석 및 설계 단계에 들어갈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46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팀원소개를 하고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유저서비스를 담담하구요</a:t>
            </a:r>
            <a:endParaRPr lang="en-US" altLang="ko-KR" dirty="0"/>
          </a:p>
          <a:p>
            <a:r>
              <a:rPr lang="ko-KR" altLang="en-US" dirty="0"/>
              <a:t>재윤님은 비즈니스 서비스</a:t>
            </a:r>
            <a:endParaRPr lang="en-US" altLang="ko-KR" dirty="0"/>
          </a:p>
          <a:p>
            <a:r>
              <a:rPr lang="ko-KR" altLang="en-US" dirty="0"/>
              <a:t>준호님은 </a:t>
            </a:r>
            <a:r>
              <a:rPr lang="ko-KR" altLang="en-US" dirty="0" err="1"/>
              <a:t>어드민</a:t>
            </a:r>
            <a:r>
              <a:rPr lang="ko-KR" altLang="en-US" dirty="0"/>
              <a:t> 서비스를 담당하기로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나머지는 </a:t>
            </a:r>
            <a:r>
              <a:rPr lang="ko-KR" altLang="en-US" dirty="0" err="1"/>
              <a:t>그외에</a:t>
            </a:r>
            <a:r>
              <a:rPr lang="ko-KR" altLang="en-US" dirty="0"/>
              <a:t> 업무 </a:t>
            </a:r>
            <a:r>
              <a:rPr lang="ko-KR" altLang="en-US" dirty="0" err="1"/>
              <a:t>분담이구요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조의 프로젝트 발표는 여기까지 입니다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사용기술이 앞에 </a:t>
            </a:r>
            <a:r>
              <a:rPr lang="ko-KR" altLang="en-US" dirty="0" err="1"/>
              <a:t>나와야함</a:t>
            </a:r>
            <a:endParaRPr lang="en-US" altLang="ko-KR" dirty="0"/>
          </a:p>
          <a:p>
            <a:r>
              <a:rPr lang="ko-KR" altLang="en-US" dirty="0"/>
              <a:t>부트스트랩 </a:t>
            </a:r>
            <a:r>
              <a:rPr lang="en-US" altLang="ko-KR" dirty="0"/>
              <a:t>5 </a:t>
            </a:r>
            <a:r>
              <a:rPr lang="ko-KR" altLang="en-US" dirty="0"/>
              <a:t>로 쓰기</a:t>
            </a:r>
            <a:endParaRPr lang="en-US" altLang="ko-KR" dirty="0"/>
          </a:p>
          <a:p>
            <a:r>
              <a:rPr lang="ko-KR" altLang="en-US" dirty="0" err="1"/>
              <a:t>리덕스</a:t>
            </a:r>
            <a:r>
              <a:rPr lang="ko-KR" altLang="en-US" dirty="0"/>
              <a:t> 사가 </a:t>
            </a:r>
            <a:r>
              <a:rPr lang="en-US" altLang="ko-KR" dirty="0"/>
              <a:t>- &gt; </a:t>
            </a:r>
            <a:r>
              <a:rPr lang="ko-KR" altLang="en-US" dirty="0"/>
              <a:t>사이드 이펙트</a:t>
            </a:r>
            <a:endParaRPr lang="en-US" altLang="ko-KR" dirty="0"/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저희가 사용할 기술은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프론트 엔드 </a:t>
            </a:r>
            <a:r>
              <a:rPr lang="en-US" altLang="ko-KR" dirty="0"/>
              <a:t>-&gt; </a:t>
            </a:r>
            <a:r>
              <a:rPr lang="ko-KR" altLang="en-US" dirty="0" err="1"/>
              <a:t>리액트</a:t>
            </a:r>
            <a:r>
              <a:rPr lang="ko-KR" altLang="en-US" dirty="0"/>
              <a:t> 프레임워크 위주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상태관리 </a:t>
            </a:r>
            <a:r>
              <a:rPr lang="en-US" altLang="ko-KR" dirty="0"/>
              <a:t>-&gt;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연동 </a:t>
            </a:r>
            <a:r>
              <a:rPr lang="en-US" altLang="ko-KR" dirty="0"/>
              <a:t>-&gt;  </a:t>
            </a:r>
            <a:r>
              <a:rPr lang="ko-KR" altLang="en-US" dirty="0" err="1"/>
              <a:t>리덕스</a:t>
            </a:r>
            <a:r>
              <a:rPr lang="ko-KR" altLang="en-US" dirty="0"/>
              <a:t> 사가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시각적 효과 </a:t>
            </a:r>
            <a:r>
              <a:rPr lang="en-US" altLang="ko-KR" dirty="0"/>
              <a:t>-&gt; </a:t>
            </a:r>
            <a:r>
              <a:rPr lang="ko-KR" altLang="en-US" dirty="0"/>
              <a:t>부트스트랩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</a:t>
            </a:r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스프링 프레임워크</a:t>
            </a:r>
            <a:r>
              <a:rPr lang="en-US" altLang="ko-KR" dirty="0"/>
              <a:t>, </a:t>
            </a:r>
            <a:r>
              <a:rPr lang="ko-KR" altLang="en-US" dirty="0"/>
              <a:t>스프링 부트로 서버환경 구성</a:t>
            </a:r>
            <a:endParaRPr lang="en-US" altLang="ko-KR" dirty="0"/>
          </a:p>
          <a:p>
            <a:r>
              <a:rPr lang="ko-KR" altLang="en-US" dirty="0"/>
              <a:t>롬복 라이브러리를 이용 </a:t>
            </a:r>
            <a:r>
              <a:rPr lang="en-US" altLang="ko-KR" dirty="0"/>
              <a:t>-&gt; </a:t>
            </a:r>
            <a:r>
              <a:rPr lang="ko-KR" altLang="en-US" dirty="0"/>
              <a:t>서버 구현의 편의성 더함</a:t>
            </a:r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ko-KR" altLang="en-US" dirty="0"/>
              <a:t>로 데이터를 영속화 하여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베이스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postgre</a:t>
            </a:r>
            <a:r>
              <a:rPr lang="en-US" altLang="ko-KR" dirty="0"/>
              <a:t> SQL DB : </a:t>
            </a:r>
            <a:r>
              <a:rPr lang="ko-KR" altLang="en-US" dirty="0"/>
              <a:t>데이터 영속화 저장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영속화 </a:t>
            </a:r>
            <a:r>
              <a:rPr lang="en-US" altLang="ko-KR" dirty="0"/>
              <a:t>: </a:t>
            </a:r>
            <a:r>
              <a:rPr lang="ko-KR" altLang="en-US" dirty="0"/>
              <a:t>메모리에 들어있는 데이터를 하드디스크에 옮겨서 데이터가 휘발되지 않도록 저장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DB : </a:t>
            </a:r>
            <a:r>
              <a:rPr lang="ko-KR" altLang="en-US" dirty="0"/>
              <a:t>캐시데이터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클라우드 서버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RDS </a:t>
            </a:r>
            <a:r>
              <a:rPr lang="ko-KR" altLang="en-US" dirty="0"/>
              <a:t>클라우드 서버에 데이터베이스를 등록</a:t>
            </a:r>
            <a:endParaRPr lang="en-US" altLang="ko-KR" dirty="0"/>
          </a:p>
          <a:p>
            <a:r>
              <a:rPr lang="en-US" altLang="ko-KR" dirty="0"/>
              <a:t>EC2 </a:t>
            </a:r>
            <a:r>
              <a:rPr lang="ko-KR" altLang="en-US" dirty="0"/>
              <a:t>서버에 각서비스를 등록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레빗엠큐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EC2</a:t>
            </a:r>
            <a:r>
              <a:rPr lang="ko-KR" altLang="en-US" dirty="0"/>
              <a:t>서버에 원활한 데이터 전달을 위해 </a:t>
            </a:r>
            <a:r>
              <a:rPr lang="en-US" altLang="ko-KR" dirty="0"/>
              <a:t>/ </a:t>
            </a:r>
            <a:r>
              <a:rPr lang="ko-KR" altLang="en-US" dirty="0" err="1"/>
              <a:t>메시지큐</a:t>
            </a:r>
            <a:r>
              <a:rPr lang="ko-KR" altLang="en-US" dirty="0"/>
              <a:t> 라는 데이터 전송방식 사용했는데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메시지 큐를 </a:t>
            </a:r>
            <a:r>
              <a:rPr lang="en-US" altLang="ko-KR" dirty="0"/>
              <a:t>RabbitMQ</a:t>
            </a:r>
            <a:r>
              <a:rPr lang="ko-KR" altLang="en-US" dirty="0"/>
              <a:t>라는 미들웨어로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엔진</a:t>
            </a:r>
            <a:r>
              <a:rPr lang="en-US" altLang="ko-KR" dirty="0"/>
              <a:t>X =&gt;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공포의 </a:t>
            </a:r>
            <a:r>
              <a:rPr lang="ko-KR" altLang="en-US" dirty="0" err="1"/>
              <a:t>달고나</a:t>
            </a:r>
            <a:r>
              <a:rPr lang="ko-KR" altLang="en-US" dirty="0"/>
              <a:t> 커피를 기억하시나요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코로나 이후 집에서 시간을 </a:t>
            </a:r>
            <a:r>
              <a:rPr lang="ko-KR" altLang="en-US" dirty="0" err="1"/>
              <a:t>보내기시작하면서</a:t>
            </a:r>
            <a:r>
              <a:rPr lang="ko-KR" altLang="en-US" dirty="0"/>
              <a:t> 엄청난 유행을 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달고나</a:t>
            </a:r>
            <a:r>
              <a:rPr lang="ko-KR" altLang="en-US" dirty="0"/>
              <a:t> 커피 </a:t>
            </a:r>
            <a:r>
              <a:rPr lang="en-US" altLang="ko-KR" dirty="0"/>
              <a:t>, </a:t>
            </a:r>
            <a:r>
              <a:rPr lang="ko-KR" altLang="en-US" dirty="0"/>
              <a:t>한번쯤 </a:t>
            </a:r>
            <a:r>
              <a:rPr lang="ko-KR" altLang="en-US" dirty="0" err="1"/>
              <a:t>만들어보신</a:t>
            </a:r>
            <a:r>
              <a:rPr lang="ko-KR" altLang="en-US" dirty="0"/>
              <a:t> 분들은 모두 </a:t>
            </a:r>
            <a:r>
              <a:rPr lang="ko-KR" altLang="en-US" dirty="0" err="1"/>
              <a:t>공감하실거</a:t>
            </a:r>
            <a:r>
              <a:rPr lang="ko-KR" altLang="en-US" dirty="0"/>
              <a:t> 같습니다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본론으로 들어가서 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첫번째 주제선정 이유는 홈카페의 수요가 증가했기 때문입니다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요즘은 집에서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커피를 직접 만들고 즐기는 것이 유행인데요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’ 전성시대라고 해도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될만큼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열풍입니다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이것을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홈코노미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현상’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이라고 하는데요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집의 역할이 이미 여러가지로 확장 되었기 때문에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트렌드 역시 지속될 전망입니다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6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두번째 이유는 소상공인 상생 방안 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홈카페가 유행하는 동안 실제 카페 매출은 굉장히 감소했는데요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코로나가 심각했을 때는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이상 감소했다고 합니다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예전에는 거리에 사람들이 이렇게 가득했다면</a:t>
            </a:r>
            <a:endParaRPr lang="en-US" altLang="ko-KR" dirty="0"/>
          </a:p>
          <a:p>
            <a:r>
              <a:rPr lang="ko-KR" altLang="en-US" dirty="0"/>
              <a:t>지금은 거리두기를 </a:t>
            </a:r>
            <a:r>
              <a:rPr lang="ko-KR" altLang="en-US" dirty="0" err="1"/>
              <a:t>하고있죠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 두가지 현상의 해결책으로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고딕" charset="0"/>
                <a:ea typeface="나눔고딕" charset="0"/>
              </a:rPr>
              <a:t>구독경제 활성화가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이목을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끌고있습니다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이제는 정부 차원에서 지원을 하고 있는데요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많은 제품들이 서비스를 구독하는 형태로 바뀌고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미디어 콘텐츠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소프트웨어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게임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의류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농수산물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식품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음악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그림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자동차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주거 까지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영역을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빠르게 넓혀가고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있구요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구독경제는 </a:t>
            </a:r>
            <a:r>
              <a:rPr lang="ko-KR" altLang="en-US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소비자와 판매자가 상생하는 비즈니스 모델이라고 할 수 있습니다</a:t>
            </a:r>
            <a:r>
              <a:rPr lang="en-US" altLang="ko-KR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0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사례 분석은 비즈니스 모델과 서비스 모델</a:t>
            </a:r>
            <a:endParaRPr lang="en-US" altLang="ko-KR" dirty="0"/>
          </a:p>
          <a:p>
            <a:r>
              <a:rPr lang="ko-KR" altLang="en-US" dirty="0"/>
              <a:t>두가지 방면으로 분석을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비즈니스는 </a:t>
            </a:r>
            <a:r>
              <a:rPr lang="ko-KR" altLang="en-US" dirty="0" err="1"/>
              <a:t>프릿츠라는</a:t>
            </a:r>
            <a:r>
              <a:rPr lang="ko-KR" altLang="en-US" dirty="0"/>
              <a:t> 커피 브랜드를 분석했는데요</a:t>
            </a:r>
            <a:endParaRPr lang="en-US" altLang="ko-KR" dirty="0"/>
          </a:p>
          <a:p>
            <a:r>
              <a:rPr lang="ko-KR" altLang="en-US" dirty="0"/>
              <a:t>이 브랜드는 실제 카페 매장과 </a:t>
            </a:r>
            <a:endParaRPr lang="en-US" altLang="ko-KR" dirty="0"/>
          </a:p>
          <a:p>
            <a:r>
              <a:rPr lang="ko-KR" altLang="en-US" dirty="0"/>
              <a:t>원두를 생산하는 </a:t>
            </a:r>
            <a:r>
              <a:rPr lang="ko-KR" altLang="en-US" dirty="0" err="1"/>
              <a:t>로스터리</a:t>
            </a:r>
            <a:endParaRPr lang="en-US" altLang="ko-KR" dirty="0"/>
          </a:p>
          <a:p>
            <a:r>
              <a:rPr lang="ko-KR" altLang="en-US" dirty="0"/>
              <a:t>구독이 가능한 온라인 서비스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페이지는 원두 구독 상세페이지구요</a:t>
            </a:r>
            <a:r>
              <a:rPr lang="en-US" altLang="ko-KR" dirty="0"/>
              <a:t>, </a:t>
            </a:r>
            <a:r>
              <a:rPr lang="ko-KR" altLang="en-US" dirty="0"/>
              <a:t>옆에 결제 옵션 창이 함께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상세 페이지 안에 이렇게 주문 옵션을 구현할 </a:t>
            </a:r>
            <a:r>
              <a:rPr lang="ko-KR" altLang="en-US" dirty="0" err="1"/>
              <a:t>생각이구요</a:t>
            </a:r>
            <a:endParaRPr lang="en-US" altLang="ko-KR" dirty="0"/>
          </a:p>
          <a:p>
            <a:r>
              <a:rPr lang="ko-KR" altLang="en-US" dirty="0"/>
              <a:t>여기서 주문 정보를 다음 프로세스로 전달 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분석도 해봤는데요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사업의 강점은 </a:t>
            </a:r>
            <a:r>
              <a:rPr lang="en-US" altLang="ko-KR" dirty="0"/>
              <a:t>~~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외부적인 기회는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내부적인 약점은 </a:t>
            </a:r>
            <a:r>
              <a:rPr lang="en-US" altLang="ko-KR" dirty="0"/>
              <a:t>~~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외부적인 위험 요소는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이것은 배민 판매자를 위한 매출 관리 페이지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인데요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업주가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업장의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상태를 한눈에 보기 좋게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대쉬보드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형태로 구현 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2585862" y="4157280"/>
            <a:ext cx="724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클라우드 서비스 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써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903550" y="4340583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9539022" y="4335921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6270CC-41AD-4A12-9CD2-F91B8F659BE5}"/>
              </a:ext>
            </a:extLst>
          </p:cNvPr>
          <p:cNvGrpSpPr/>
          <p:nvPr/>
        </p:nvGrpSpPr>
        <p:grpSpPr>
          <a:xfrm>
            <a:off x="67120" y="1225575"/>
            <a:ext cx="6594071" cy="4640335"/>
            <a:chOff x="67121" y="1225576"/>
            <a:chExt cx="6206678" cy="41983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5321F07-348C-49EE-A894-EED5D44C57AD}"/>
                </a:ext>
              </a:extLst>
            </p:cNvPr>
            <p:cNvGrpSpPr/>
            <p:nvPr/>
          </p:nvGrpSpPr>
          <p:grpSpPr>
            <a:xfrm>
              <a:off x="67121" y="1225576"/>
              <a:ext cx="6206678" cy="4198394"/>
              <a:chOff x="698313" y="1517676"/>
              <a:chExt cx="6206678" cy="419839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E027F49-6732-4398-8095-E3968451E1A5}"/>
                  </a:ext>
                </a:extLst>
              </p:cNvPr>
              <p:cNvSpPr/>
              <p:nvPr/>
            </p:nvSpPr>
            <p:spPr>
              <a:xfrm>
                <a:off x="698313" y="1517676"/>
                <a:ext cx="6206678" cy="4198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3CD3B8C-845E-473F-B6F3-D8B04A4BB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578" y="1581170"/>
                <a:ext cx="5169085" cy="55383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C3C26AB-4E00-41A4-93EE-490617DCF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5" y="2130422"/>
                <a:ext cx="4377332" cy="672707"/>
              </a:xfrm>
              <a:prstGeom prst="rect">
                <a:avLst/>
              </a:prstGeom>
            </p:spPr>
          </p:pic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5C377BE-712D-49F4-A693-91EBA2E75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4" y="2803128"/>
                <a:ext cx="6206677" cy="2899171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B1580-13EB-4D1F-9566-30A2E67B9AD8}"/>
                </a:ext>
              </a:extLst>
            </p:cNvPr>
            <p:cNvSpPr/>
            <p:nvPr/>
          </p:nvSpPr>
          <p:spPr>
            <a:xfrm>
              <a:off x="232538" y="3006736"/>
              <a:ext cx="2937922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73A1A4-FDBE-475A-90A5-CD729EB5F32D}"/>
                </a:ext>
              </a:extLst>
            </p:cNvPr>
            <p:cNvSpPr/>
            <p:nvPr/>
          </p:nvSpPr>
          <p:spPr>
            <a:xfrm>
              <a:off x="831850" y="3236364"/>
              <a:ext cx="1043210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425EEE-4223-48C1-8A57-CF0B883C5293}"/>
                </a:ext>
              </a:extLst>
            </p:cNvPr>
            <p:cNvSpPr/>
            <p:nvPr/>
          </p:nvSpPr>
          <p:spPr>
            <a:xfrm>
              <a:off x="174677" y="4363395"/>
              <a:ext cx="1468961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D0BB20-8860-4C3D-B0BF-DAA3143DD3FA}"/>
                </a:ext>
              </a:extLst>
            </p:cNvPr>
            <p:cNvSpPr/>
            <p:nvPr/>
          </p:nvSpPr>
          <p:spPr>
            <a:xfrm>
              <a:off x="174677" y="4633259"/>
              <a:ext cx="930223" cy="19965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92F060-8D16-4558-A989-6E8FC5F5FF56}"/>
                </a:ext>
              </a:extLst>
            </p:cNvPr>
            <p:cNvSpPr/>
            <p:nvPr/>
          </p:nvSpPr>
          <p:spPr>
            <a:xfrm>
              <a:off x="182836" y="4832916"/>
              <a:ext cx="2357164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D257377-EC84-47C3-BC35-FF32AC712047}"/>
              </a:ext>
            </a:extLst>
          </p:cNvPr>
          <p:cNvGrpSpPr/>
          <p:nvPr/>
        </p:nvGrpSpPr>
        <p:grpSpPr>
          <a:xfrm>
            <a:off x="5412026" y="1714500"/>
            <a:ext cx="6712851" cy="4826324"/>
            <a:chOff x="5194301" y="1238270"/>
            <a:chExt cx="6383618" cy="47025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E60310F-0C38-4176-A769-0BFD4959A5E2}"/>
                </a:ext>
              </a:extLst>
            </p:cNvPr>
            <p:cNvGrpSpPr/>
            <p:nvPr/>
          </p:nvGrpSpPr>
          <p:grpSpPr>
            <a:xfrm>
              <a:off x="5194301" y="1238270"/>
              <a:ext cx="6383618" cy="4702502"/>
              <a:chOff x="6531185" y="1229286"/>
              <a:chExt cx="4941749" cy="3545914"/>
            </a:xfrm>
          </p:grpSpPr>
          <p:pic>
            <p:nvPicPr>
              <p:cNvPr id="16" name="그림 1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178C6E9E-ACFF-4BC8-9BB2-7D0EB57CF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229286"/>
                <a:ext cx="4941749" cy="565292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8BCBC70-756F-4483-8CCA-6F0C087C7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805984"/>
                <a:ext cx="4941749" cy="644576"/>
              </a:xfrm>
              <a:prstGeom prst="rect">
                <a:avLst/>
              </a:prstGeom>
            </p:spPr>
          </p:pic>
          <p:pic>
            <p:nvPicPr>
              <p:cNvPr id="20" name="그림 1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A9D7AC71-4E7E-45E7-8782-BE72B3E86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2450560"/>
                <a:ext cx="4941748" cy="232464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1433F9-DCFC-42F4-9B34-91E316BB001F}"/>
                </a:ext>
              </a:extLst>
            </p:cNvPr>
            <p:cNvSpPr/>
            <p:nvPr/>
          </p:nvSpPr>
          <p:spPr>
            <a:xfrm>
              <a:off x="5353050" y="3570471"/>
              <a:ext cx="180975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87F21B-4B52-4AC1-93B5-3E4A70BEC561}"/>
                </a:ext>
              </a:extLst>
            </p:cNvPr>
            <p:cNvSpPr/>
            <p:nvPr/>
          </p:nvSpPr>
          <p:spPr>
            <a:xfrm>
              <a:off x="5353049" y="3856221"/>
              <a:ext cx="196850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8E8725-0AF4-4B69-9642-7A7C6715B3B6}"/>
                </a:ext>
              </a:extLst>
            </p:cNvPr>
            <p:cNvSpPr/>
            <p:nvPr/>
          </p:nvSpPr>
          <p:spPr>
            <a:xfrm>
              <a:off x="5353049" y="4711674"/>
              <a:ext cx="13398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EFE312-2C91-49DE-847D-F6056C27E232}"/>
                </a:ext>
              </a:extLst>
            </p:cNvPr>
            <p:cNvSpPr/>
            <p:nvPr/>
          </p:nvSpPr>
          <p:spPr>
            <a:xfrm>
              <a:off x="5353049" y="4997424"/>
              <a:ext cx="91440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2E2E358-1CB5-4FBF-A937-511BF62B2D53}"/>
                </a:ext>
              </a:extLst>
            </p:cNvPr>
            <p:cNvSpPr/>
            <p:nvPr/>
          </p:nvSpPr>
          <p:spPr>
            <a:xfrm>
              <a:off x="5353049" y="5283174"/>
              <a:ext cx="14414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89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>
            <a:extLst>
              <a:ext uri="{FF2B5EF4-FFF2-40B4-BE49-F238E27FC236}">
                <a16:creationId xmlns:a16="http://schemas.microsoft.com/office/drawing/2014/main" id="{B19D4B55-BB5F-4399-8A1C-36FF6F49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3" y="102906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프로세스 흐름도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6027055-73A8-42D2-B4D4-3501509CE9FA}"/>
              </a:ext>
            </a:extLst>
          </p:cNvPr>
          <p:cNvGrpSpPr/>
          <p:nvPr/>
        </p:nvGrpSpPr>
        <p:grpSpPr>
          <a:xfrm>
            <a:off x="574839" y="204734"/>
            <a:ext cx="11451547" cy="6448531"/>
            <a:chOff x="574839" y="204734"/>
            <a:chExt cx="11451547" cy="6448531"/>
          </a:xfrm>
        </p:grpSpPr>
        <p:sp>
          <p:nvSpPr>
            <p:cNvPr id="4" name="사각형: 둥근 모서리 3"/>
            <p:cNvSpPr>
              <a:spLocks/>
            </p:cNvSpPr>
            <p:nvPr/>
          </p:nvSpPr>
          <p:spPr>
            <a:xfrm>
              <a:off x="574839" y="1986015"/>
              <a:ext cx="3347720" cy="46672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8DD0389-CB4E-4360-946B-6380FB640BB4}"/>
                </a:ext>
              </a:extLst>
            </p:cNvPr>
            <p:cNvSpPr>
              <a:spLocks/>
            </p:cNvSpPr>
            <p:nvPr/>
          </p:nvSpPr>
          <p:spPr>
            <a:xfrm>
              <a:off x="711379" y="3978326"/>
              <a:ext cx="1396365" cy="89027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6" name="사각형: 둥근 모서리 5"/>
            <p:cNvSpPr>
              <a:spLocks/>
            </p:cNvSpPr>
            <p:nvPr/>
          </p:nvSpPr>
          <p:spPr>
            <a:xfrm>
              <a:off x="8671724" y="1972680"/>
              <a:ext cx="3063240" cy="389001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0" name="사각형: 둥근 모서리 49"/>
            <p:cNvSpPr>
              <a:spLocks/>
            </p:cNvSpPr>
            <p:nvPr/>
          </p:nvSpPr>
          <p:spPr>
            <a:xfrm>
              <a:off x="8918739" y="3031225"/>
              <a:ext cx="1260475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1" name="사각형: 둥근 모서리 50"/>
            <p:cNvSpPr>
              <a:spLocks/>
            </p:cNvSpPr>
            <p:nvPr/>
          </p:nvSpPr>
          <p:spPr>
            <a:xfrm>
              <a:off x="8958109" y="3895460"/>
              <a:ext cx="2449195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2" name="사각형: 둥근 모서리 51"/>
            <p:cNvSpPr>
              <a:spLocks/>
            </p:cNvSpPr>
            <p:nvPr/>
          </p:nvSpPr>
          <p:spPr>
            <a:xfrm>
              <a:off x="8960649" y="4815575"/>
              <a:ext cx="2449195" cy="80327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149" name="직선 화살표 연결선 148"/>
            <p:cNvCxnSpPr>
              <a:cxnSpLocks/>
            </p:cNvCxnSpPr>
            <p:nvPr/>
          </p:nvCxnSpPr>
          <p:spPr>
            <a:xfrm>
              <a:off x="11013604" y="2386065"/>
              <a:ext cx="635" cy="243014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cxnSpLocks/>
            </p:cNvCxnSpPr>
            <p:nvPr/>
          </p:nvCxnSpPr>
          <p:spPr>
            <a:xfrm>
              <a:off x="10725949" y="2442580"/>
              <a:ext cx="635" cy="155829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사각형: 둥근 모서리 4"/>
            <p:cNvSpPr>
              <a:spLocks/>
            </p:cNvSpPr>
            <p:nvPr/>
          </p:nvSpPr>
          <p:spPr>
            <a:xfrm>
              <a:off x="4539779" y="1972680"/>
              <a:ext cx="3348355" cy="468058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1232063" y="1603745"/>
              <a:ext cx="2868295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S</a:t>
              </a:r>
              <a:r>
                <a:rPr lang="en-US" altLang="ko-KR" b="0" i="0" dirty="0">
                  <a:latin typeface="양진체 " charset="0"/>
                  <a:ea typeface="양진체 " charset="0"/>
                </a:rPr>
                <a:t>ubscribe</a:t>
              </a:r>
              <a:r>
                <a:rPr lang="en-US" altLang="ko-KR" dirty="0">
                  <a:latin typeface="양진체 " charset="0"/>
                  <a:ea typeface="양진체 " charset="0"/>
                </a:rPr>
                <a:t>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5196498" y="1553308"/>
              <a:ext cx="1656080" cy="36893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Admin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9285769" y="1568820"/>
              <a:ext cx="269367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Partner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11" name="사각형: 둥근 모서리 10"/>
            <p:cNvSpPr>
              <a:spLocks/>
            </p:cNvSpPr>
            <p:nvPr/>
          </p:nvSpPr>
          <p:spPr>
            <a:xfrm>
              <a:off x="1128559" y="2180960"/>
              <a:ext cx="2338705" cy="44577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Bean Store</a:t>
              </a:r>
              <a:endParaRPr lang="ko-KR" altLang="en-US"/>
            </a:p>
          </p:txBody>
        </p:sp>
        <p:sp>
          <p:nvSpPr>
            <p:cNvPr id="15" name="사각형: 둥근 모서리 14"/>
            <p:cNvSpPr>
              <a:spLocks/>
            </p:cNvSpPr>
            <p:nvPr/>
          </p:nvSpPr>
          <p:spPr>
            <a:xfrm>
              <a:off x="2198198" y="2852790"/>
              <a:ext cx="1395730" cy="262763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사각형: 둥근 모서리 31"/>
            <p:cNvSpPr>
              <a:spLocks/>
            </p:cNvSpPr>
            <p:nvPr/>
          </p:nvSpPr>
          <p:spPr>
            <a:xfrm>
              <a:off x="2320118" y="3033765"/>
              <a:ext cx="115379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제품목록</a:t>
              </a:r>
            </a:p>
          </p:txBody>
        </p:sp>
        <p:sp>
          <p:nvSpPr>
            <p:cNvPr id="40" name="사각형: 둥근 모서리 39"/>
            <p:cNvSpPr>
              <a:spLocks/>
            </p:cNvSpPr>
            <p:nvPr/>
          </p:nvSpPr>
          <p:spPr>
            <a:xfrm>
              <a:off x="2310593" y="3867520"/>
              <a:ext cx="115379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제품상세</a:t>
              </a:r>
            </a:p>
          </p:txBody>
        </p:sp>
        <p:cxnSp>
          <p:nvCxnSpPr>
            <p:cNvPr id="42" name="직선 화살표 연결선 41"/>
            <p:cNvCxnSpPr>
              <a:cxnSpLocks/>
            </p:cNvCxnSpPr>
            <p:nvPr/>
          </p:nvCxnSpPr>
          <p:spPr>
            <a:xfrm flipH="1">
              <a:off x="2887173" y="3602725"/>
              <a:ext cx="9525" cy="26543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2896063" y="2653400"/>
              <a:ext cx="2540" cy="38608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사각형: 둥근 모서리 47"/>
            <p:cNvSpPr>
              <a:spLocks/>
            </p:cNvSpPr>
            <p:nvPr/>
          </p:nvSpPr>
          <p:spPr>
            <a:xfrm>
              <a:off x="4787731" y="2166066"/>
              <a:ext cx="2825750" cy="46355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 dirty="0" err="1">
                  <a:solidFill>
                    <a:schemeClr val="tx1"/>
                  </a:solidFill>
                </a:rPr>
                <a:t>Admin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DashBoard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6097732-BCB0-4737-973B-DCCA9F3F11C4}"/>
                </a:ext>
              </a:extLst>
            </p:cNvPr>
            <p:cNvSpPr/>
            <p:nvPr/>
          </p:nvSpPr>
          <p:spPr>
            <a:xfrm>
              <a:off x="9278784" y="3995155"/>
              <a:ext cx="1833245" cy="51816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제품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/>
            <p:cNvSpPr>
              <a:spLocks/>
            </p:cNvSpPr>
            <p:nvPr/>
          </p:nvSpPr>
          <p:spPr>
            <a:xfrm>
              <a:off x="4991264" y="2968995"/>
              <a:ext cx="2392680" cy="84836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84" name="사각형: 둥근 모서리 83"/>
            <p:cNvSpPr>
              <a:spLocks/>
            </p:cNvSpPr>
            <p:nvPr/>
          </p:nvSpPr>
          <p:spPr>
            <a:xfrm>
              <a:off x="2299798" y="4835895"/>
              <a:ext cx="1153795" cy="45085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200" b="1" dirty="0" err="1">
                  <a:solidFill>
                    <a:schemeClr val="tx1"/>
                  </a:solidFill>
                </a:rPr>
                <a:t>구독주문상세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44" name="직선 화살표 연결선 143"/>
            <p:cNvCxnSpPr>
              <a:cxnSpLocks/>
            </p:cNvCxnSpPr>
            <p:nvPr/>
          </p:nvCxnSpPr>
          <p:spPr>
            <a:xfrm>
              <a:off x="9369589" y="2525765"/>
              <a:ext cx="635" cy="51308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40" idx="2"/>
              <a:endCxn id="84" idx="0"/>
            </p:cNvCxnSpPr>
            <p:nvPr/>
          </p:nvCxnSpPr>
          <p:spPr>
            <a:xfrm flipH="1">
              <a:off x="2876378" y="4436480"/>
              <a:ext cx="11430" cy="40005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473E21F-8F6D-4E9B-A49B-C05E2CCB71C3}"/>
                </a:ext>
              </a:extLst>
            </p:cNvPr>
            <p:cNvSpPr/>
            <p:nvPr/>
          </p:nvSpPr>
          <p:spPr>
            <a:xfrm>
              <a:off x="8958109" y="2179690"/>
              <a:ext cx="2449195" cy="511175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Manegement</a:t>
              </a:r>
            </a:p>
          </p:txBody>
        </p:sp>
        <p:cxnSp>
          <p:nvCxnSpPr>
            <p:cNvPr id="100" name="직선 화살표 연결선 99"/>
            <p:cNvCxnSpPr>
              <a:cxnSpLocks/>
            </p:cNvCxnSpPr>
            <p:nvPr/>
          </p:nvCxnSpPr>
          <p:spPr>
            <a:xfrm flipH="1" flipV="1">
              <a:off x="7141374" y="3271255"/>
              <a:ext cx="1702435" cy="1905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1">
              <a:extLst>
                <a:ext uri="{FF2B5EF4-FFF2-40B4-BE49-F238E27FC236}">
                  <a16:creationId xmlns:a16="http://schemas.microsoft.com/office/drawing/2014/main" id="{FAB2327B-C59D-45EF-9993-E7DE25C7DB0B}"/>
                </a:ext>
              </a:extLst>
            </p:cNvPr>
            <p:cNvSpPr>
              <a:spLocks/>
            </p:cNvSpPr>
            <p:nvPr/>
          </p:nvSpPr>
          <p:spPr>
            <a:xfrm>
              <a:off x="7990369" y="3210295"/>
              <a:ext cx="445135" cy="12446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58" name="사각형: 둥근 모서리 57"/>
            <p:cNvSpPr>
              <a:spLocks/>
            </p:cNvSpPr>
            <p:nvPr/>
          </p:nvSpPr>
          <p:spPr>
            <a:xfrm>
              <a:off x="5308129" y="3118220"/>
              <a:ext cx="1833880" cy="55308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파트너쉽 관리</a:t>
              </a:r>
            </a:p>
          </p:txBody>
        </p:sp>
        <p:cxnSp>
          <p:nvCxnSpPr>
            <p:cNvPr id="67" name="직선 화살표 연결선 66"/>
            <p:cNvCxnSpPr>
              <a:cxnSpLocks/>
            </p:cNvCxnSpPr>
            <p:nvPr/>
          </p:nvCxnSpPr>
          <p:spPr>
            <a:xfrm>
              <a:off x="7129944" y="3490330"/>
              <a:ext cx="1754505" cy="2540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1"/>
            <p:cNvSpPr>
              <a:spLocks/>
            </p:cNvSpPr>
            <p:nvPr/>
          </p:nvSpPr>
          <p:spPr>
            <a:xfrm flipH="1">
              <a:off x="7985289" y="3429369"/>
              <a:ext cx="445770" cy="125095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85" name="연결선: 꺾임 84"/>
            <p:cNvCxnSpPr>
              <a:cxnSpLocks/>
            </p:cNvCxnSpPr>
            <p:nvPr/>
          </p:nvCxnSpPr>
          <p:spPr>
            <a:xfrm rot="10800000">
              <a:off x="3473913" y="3289380"/>
              <a:ext cx="5782646" cy="758191"/>
            </a:xfrm>
            <a:prstGeom prst="bentConnector3">
              <a:avLst>
                <a:gd name="adj1" fmla="val 86336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1"/>
            <p:cNvSpPr>
              <a:spLocks/>
            </p:cNvSpPr>
            <p:nvPr/>
          </p:nvSpPr>
          <p:spPr>
            <a:xfrm>
              <a:off x="7693189" y="3963882"/>
              <a:ext cx="1013460" cy="1320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285" name="Rounded Rectangle 29"/>
            <p:cNvSpPr>
              <a:spLocks/>
            </p:cNvSpPr>
            <p:nvPr/>
          </p:nvSpPr>
          <p:spPr>
            <a:xfrm>
              <a:off x="5021109" y="5445495"/>
              <a:ext cx="2392045" cy="84772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22" name="사각형: 둥근 모서리 221"/>
            <p:cNvSpPr>
              <a:spLocks/>
            </p:cNvSpPr>
            <p:nvPr/>
          </p:nvSpPr>
          <p:spPr>
            <a:xfrm>
              <a:off x="5302414" y="5582655"/>
              <a:ext cx="1850390" cy="5187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매출 정산 관리</a:t>
              </a:r>
            </a:p>
          </p:txBody>
        </p:sp>
        <p:cxnSp>
          <p:nvCxnSpPr>
            <p:cNvPr id="294" name="Elbow Double Arrow Connector 43"/>
            <p:cNvCxnSpPr>
              <a:endCxn id="49" idx="3"/>
            </p:cNvCxnSpPr>
            <p:nvPr/>
          </p:nvCxnSpPr>
          <p:spPr>
            <a:xfrm flipV="1">
              <a:off x="7433474" y="2434959"/>
              <a:ext cx="3973830" cy="3517900"/>
            </a:xfrm>
            <a:prstGeom prst="bentConnector3">
              <a:avLst>
                <a:gd name="adj1" fmla="val 106389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ectangle 44"/>
            <p:cNvSpPr>
              <a:spLocks/>
            </p:cNvSpPr>
            <p:nvPr/>
          </p:nvSpPr>
          <p:spPr>
            <a:xfrm>
              <a:off x="7954809" y="5887455"/>
              <a:ext cx="617220" cy="14224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296" name="Rounded Rectangle 45"/>
            <p:cNvSpPr>
              <a:spLocks/>
            </p:cNvSpPr>
            <p:nvPr/>
          </p:nvSpPr>
          <p:spPr>
            <a:xfrm>
              <a:off x="9039389" y="3106155"/>
              <a:ext cx="1009650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</a:rPr>
                <a:t>파트너신청</a:t>
              </a:r>
            </a:p>
          </p:txBody>
        </p:sp>
        <p:sp>
          <p:nvSpPr>
            <p:cNvPr id="297" name="Rounded Rectangle 46"/>
            <p:cNvSpPr>
              <a:spLocks/>
            </p:cNvSpPr>
            <p:nvPr/>
          </p:nvSpPr>
          <p:spPr>
            <a:xfrm>
              <a:off x="10269384" y="3029955"/>
              <a:ext cx="1242060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98" name="Rounded Rectangle 47"/>
            <p:cNvSpPr>
              <a:spLocks/>
            </p:cNvSpPr>
            <p:nvPr/>
          </p:nvSpPr>
          <p:spPr>
            <a:xfrm>
              <a:off x="10390034" y="3104885"/>
              <a:ext cx="99504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</a:rPr>
                <a:t>제품등록</a:t>
              </a:r>
            </a:p>
          </p:txBody>
        </p:sp>
        <p:cxnSp>
          <p:nvCxnSpPr>
            <p:cNvPr id="299" name="Double Arrow 48"/>
            <p:cNvCxnSpPr/>
            <p:nvPr/>
          </p:nvCxnSpPr>
          <p:spPr>
            <a:xfrm>
              <a:off x="10464329" y="2694040"/>
              <a:ext cx="8890" cy="35115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ounded Rectangle 51"/>
            <p:cNvSpPr>
              <a:spLocks/>
            </p:cNvSpPr>
            <p:nvPr/>
          </p:nvSpPr>
          <p:spPr>
            <a:xfrm>
              <a:off x="9263544" y="4941940"/>
              <a:ext cx="1836420" cy="5187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주문 관리</a:t>
              </a:r>
            </a:p>
          </p:txBody>
        </p:sp>
        <p:cxnSp>
          <p:nvCxnSpPr>
            <p:cNvPr id="303" name="Elbow Double Arrow Connector 53"/>
            <p:cNvCxnSpPr>
              <a:cxnSpLocks/>
            </p:cNvCxnSpPr>
            <p:nvPr/>
          </p:nvCxnSpPr>
          <p:spPr>
            <a:xfrm>
              <a:off x="3495396" y="5062906"/>
              <a:ext cx="5393690" cy="200025"/>
            </a:xfrm>
            <a:prstGeom prst="bentConnector3">
              <a:avLst>
                <a:gd name="adj1" fmla="val 13028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Double Arrow Connector 57"/>
            <p:cNvCxnSpPr>
              <a:cxnSpLocks/>
              <a:stCxn id="84" idx="2"/>
              <a:endCxn id="285" idx="1"/>
            </p:cNvCxnSpPr>
            <p:nvPr/>
          </p:nvCxnSpPr>
          <p:spPr>
            <a:xfrm rot="16200000" flipH="1">
              <a:off x="3657596" y="4505844"/>
              <a:ext cx="582613" cy="2144413"/>
            </a:xfrm>
            <a:prstGeom prst="bentConnector2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40"/>
            <p:cNvSpPr>
              <a:spLocks/>
            </p:cNvSpPr>
            <p:nvPr/>
          </p:nvSpPr>
          <p:spPr>
            <a:xfrm>
              <a:off x="3391381" y="5806810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39" name="사각형: 둥근 모서리 38"/>
            <p:cNvSpPr>
              <a:spLocks/>
            </p:cNvSpPr>
            <p:nvPr/>
          </p:nvSpPr>
          <p:spPr>
            <a:xfrm>
              <a:off x="723127" y="2858893"/>
              <a:ext cx="1396365" cy="89027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6B4F261-5247-41E1-939B-E481750FC9B3}"/>
                </a:ext>
              </a:extLst>
            </p:cNvPr>
            <p:cNvCxnSpPr>
              <a:cxnSpLocks/>
            </p:cNvCxnSpPr>
            <p:nvPr/>
          </p:nvCxnSpPr>
          <p:spPr>
            <a:xfrm>
              <a:off x="1747348" y="2626730"/>
              <a:ext cx="0" cy="1509946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68C88A7-914D-4361-A3E3-3DAF1869DC1B}"/>
                </a:ext>
              </a:extLst>
            </p:cNvPr>
            <p:cNvGrpSpPr/>
            <p:nvPr/>
          </p:nvGrpSpPr>
          <p:grpSpPr>
            <a:xfrm>
              <a:off x="8822176" y="204734"/>
              <a:ext cx="3204210" cy="1276456"/>
              <a:chOff x="8689340" y="4675505"/>
              <a:chExt cx="3204210" cy="1402868"/>
            </a:xfrm>
          </p:grpSpPr>
          <p:sp>
            <p:nvSpPr>
              <p:cNvPr id="178" name="사각형: 둥근 모서리 177"/>
              <p:cNvSpPr>
                <a:spLocks/>
              </p:cNvSpPr>
              <p:nvPr/>
            </p:nvSpPr>
            <p:spPr>
              <a:xfrm>
                <a:off x="8689340" y="4675505"/>
                <a:ext cx="3204210" cy="128283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 cap="flat" cmpd="sng">
                <a:solidFill>
                  <a:srgbClr val="6633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  <p:cxnSp>
            <p:nvCxnSpPr>
              <p:cNvPr id="173" name="직선 화살표 연결선 172"/>
              <p:cNvCxnSpPr>
                <a:cxnSpLocks/>
              </p:cNvCxnSpPr>
              <p:nvPr/>
            </p:nvCxnSpPr>
            <p:spPr>
              <a:xfrm>
                <a:off x="10155555" y="5318125"/>
                <a:ext cx="1475740" cy="1905"/>
              </a:xfrm>
              <a:prstGeom prst="straightConnector1">
                <a:avLst/>
              </a:prstGeom>
              <a:solidFill>
                <a:srgbClr val="DDE4D8"/>
              </a:solidFill>
              <a:ln w="38100" cap="flat" cmpd="sng">
                <a:prstDash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/>
              <p:cNvCxnSpPr>
                <a:cxnSpLocks/>
              </p:cNvCxnSpPr>
              <p:nvPr/>
            </p:nvCxnSpPr>
            <p:spPr>
              <a:xfrm>
                <a:off x="10155555" y="5699125"/>
                <a:ext cx="1475740" cy="1905"/>
              </a:xfrm>
              <a:prstGeom prst="straightConnector1">
                <a:avLst/>
              </a:prstGeom>
              <a:solidFill>
                <a:srgbClr val="DDE4D8"/>
              </a:solidFill>
              <a:ln w="38100" cap="flat" cmpd="sng">
                <a:solidFill>
                  <a:schemeClr val="accent2">
                    <a:lumMod val="75000"/>
                    <a:alpha val="100000"/>
                  </a:schemeClr>
                </a:solidFill>
                <a:prstDash val="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>
                <a:spLocks/>
              </p:cNvSpPr>
              <p:nvPr/>
            </p:nvSpPr>
            <p:spPr>
              <a:xfrm>
                <a:off x="8770663" y="4734992"/>
                <a:ext cx="1145540" cy="134338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메시지 큐</a:t>
                </a:r>
                <a:endParaRPr lang="en-US" altLang="ko-KR" sz="1400" dirty="0"/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화면 이동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데이터 이동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endParaRPr lang="ko-KR" altLang="en-US" sz="1400" dirty="0"/>
              </a:p>
            </p:txBody>
          </p:sp>
          <p:sp>
            <p:nvSpPr>
              <p:cNvPr id="281" name="Rectangle 25"/>
              <p:cNvSpPr>
                <a:spLocks/>
              </p:cNvSpPr>
              <p:nvPr/>
            </p:nvSpPr>
            <p:spPr>
              <a:xfrm>
                <a:off x="10163810" y="4887595"/>
                <a:ext cx="1290955" cy="144780"/>
              </a:xfrm>
              <a:prstGeom prst="rect">
                <a:avLst/>
              </a:prstGeom>
              <a:solidFill>
                <a:srgbClr val="DFD855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나눔고딕" charset="0"/>
                  <a:ea typeface="나눔고딕" charset="0"/>
                </a:endParaRPr>
              </a:p>
            </p:txBody>
          </p:sp>
        </p:grp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1119E18A-A3DA-4BEA-BE7C-FB51FCF39B33}"/>
                </a:ext>
              </a:extLst>
            </p:cNvPr>
            <p:cNvSpPr>
              <a:spLocks/>
            </p:cNvSpPr>
            <p:nvPr/>
          </p:nvSpPr>
          <p:spPr>
            <a:xfrm>
              <a:off x="4774161" y="5209540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2594774-6E25-4A4F-9437-9A30FC136F1D}"/>
                </a:ext>
              </a:extLst>
            </p:cNvPr>
            <p:cNvSpPr>
              <a:spLocks/>
            </p:cNvSpPr>
            <p:nvPr/>
          </p:nvSpPr>
          <p:spPr>
            <a:xfrm>
              <a:off x="819964" y="4145966"/>
              <a:ext cx="1195354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1500" b="1" dirty="0">
                  <a:solidFill>
                    <a:schemeClr val="tx1"/>
                  </a:solidFill>
                </a:rPr>
                <a:t>Notice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1400672" y="2639818"/>
              <a:ext cx="8890" cy="39306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/>
            <p:cNvSpPr>
              <a:spLocks/>
            </p:cNvSpPr>
            <p:nvPr/>
          </p:nvSpPr>
          <p:spPr>
            <a:xfrm>
              <a:off x="835362" y="3052658"/>
              <a:ext cx="114490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5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5805C6E-D546-4B55-BA3F-587D5AA42E5A}"/>
                </a:ext>
              </a:extLst>
            </p:cNvPr>
            <p:cNvSpPr>
              <a:spLocks/>
            </p:cNvSpPr>
            <p:nvPr/>
          </p:nvSpPr>
          <p:spPr>
            <a:xfrm>
              <a:off x="4991264" y="4166155"/>
              <a:ext cx="2392680" cy="84836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D5258BAC-00AE-453F-9125-9750BA61F779}"/>
                </a:ext>
              </a:extLst>
            </p:cNvPr>
            <p:cNvSpPr>
              <a:spLocks/>
            </p:cNvSpPr>
            <p:nvPr/>
          </p:nvSpPr>
          <p:spPr>
            <a:xfrm>
              <a:off x="5308129" y="4315380"/>
              <a:ext cx="1833880" cy="55308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b="1" dirty="0">
                  <a:solidFill>
                    <a:schemeClr val="tx1"/>
                  </a:solidFill>
                </a:rPr>
                <a:t>Notice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5D94511-CE28-4AFC-BA82-1B96AC2B4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5638" y="4595142"/>
              <a:ext cx="3279074" cy="1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E955636B-92DA-4756-A397-4AF94CBAA0AA}"/>
                </a:ext>
              </a:extLst>
            </p:cNvPr>
            <p:cNvSpPr>
              <a:spLocks/>
            </p:cNvSpPr>
            <p:nvPr/>
          </p:nvSpPr>
          <p:spPr>
            <a:xfrm>
              <a:off x="3719536" y="4495925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7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594E7B-6142-4FFA-8689-9EAF8D26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1992"/>
              </p:ext>
            </p:extLst>
          </p:nvPr>
        </p:nvGraphicFramePr>
        <p:xfrm>
          <a:off x="390512" y="1525510"/>
          <a:ext cx="11484002" cy="44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306">
                  <a:extLst>
                    <a:ext uri="{9D8B030D-6E8A-4147-A177-3AD203B41FA5}">
                      <a16:colId xmlns:a16="http://schemas.microsoft.com/office/drawing/2014/main" val="297951018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1594398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40845332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379362718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13276677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1257572896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53821785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49568374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899619975"/>
                    </a:ext>
                  </a:extLst>
                </a:gridCol>
              </a:tblGrid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프로젝트 일정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2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3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4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5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6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7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8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7021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기획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3595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분석 및 설계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53034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서비스 구현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776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테스트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365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통합 테스트 및 배포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3327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산출물 정리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1637"/>
                  </a:ext>
                </a:extLst>
              </a:tr>
            </a:tbl>
          </a:graphicData>
        </a:graphic>
      </p:graphicFrame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277E5BA-E815-49DB-9088-8682299BD070}"/>
              </a:ext>
            </a:extLst>
          </p:cNvPr>
          <p:cNvSpPr/>
          <p:nvPr/>
        </p:nvSpPr>
        <p:spPr>
          <a:xfrm>
            <a:off x="2718486" y="2261285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85EA2C-1209-4F19-9227-B69AD320A5C6}"/>
              </a:ext>
            </a:extLst>
          </p:cNvPr>
          <p:cNvSpPr/>
          <p:nvPr/>
        </p:nvSpPr>
        <p:spPr>
          <a:xfrm>
            <a:off x="3869265" y="2900178"/>
            <a:ext cx="1717588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5D341A3-ACF4-4B75-95B3-E2E35F1925DB}"/>
              </a:ext>
            </a:extLst>
          </p:cNvPr>
          <p:cNvSpPr/>
          <p:nvPr/>
        </p:nvSpPr>
        <p:spPr>
          <a:xfrm>
            <a:off x="7895966" y="4825861"/>
            <a:ext cx="2854412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BF4EEC4-93E9-4820-8695-F3F82644ADCF}"/>
              </a:ext>
            </a:extLst>
          </p:cNvPr>
          <p:cNvSpPr/>
          <p:nvPr/>
        </p:nvSpPr>
        <p:spPr>
          <a:xfrm>
            <a:off x="5609968" y="3551427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A45CDD6-A5A8-4EE3-B506-42A9E07DFAB6}"/>
              </a:ext>
            </a:extLst>
          </p:cNvPr>
          <p:cNvSpPr/>
          <p:nvPr/>
        </p:nvSpPr>
        <p:spPr>
          <a:xfrm>
            <a:off x="6771505" y="4199324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481BD1-B660-490D-AD3E-F24EEE92DB99}"/>
              </a:ext>
            </a:extLst>
          </p:cNvPr>
          <p:cNvSpPr/>
          <p:nvPr/>
        </p:nvSpPr>
        <p:spPr>
          <a:xfrm>
            <a:off x="10725334" y="5468193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SONO9438-3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38" y="1270397"/>
            <a:ext cx="2340000" cy="2340000"/>
          </a:xfrm>
          <a:prstGeom prst="ellipse">
            <a:avLst/>
          </a:prstGeom>
        </p:spPr>
      </p:pic>
      <p:pic>
        <p:nvPicPr>
          <p:cNvPr id="10" name="그림 9" descr="KakaoTalk_20211018_161357124">
            <a:extLst>
              <a:ext uri="{FF2B5EF4-FFF2-40B4-BE49-F238E27FC236}">
                <a16:creationId xmlns:a16="http://schemas.microsoft.com/office/drawing/2014/main" id="{0EEB2BE8-24E0-4A36-9BEC-885CD4AC99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33053" r="20505" b="12476"/>
          <a:stretch/>
        </p:blipFill>
        <p:spPr>
          <a:xfrm>
            <a:off x="4830273" y="1270397"/>
            <a:ext cx="2340000" cy="2340000"/>
          </a:xfrm>
          <a:prstGeom prst="ellipse">
            <a:avLst/>
          </a:prstGeom>
        </p:spPr>
      </p:pic>
      <p:pic>
        <p:nvPicPr>
          <p:cNvPr id="11" name="그림 10" descr="KakaoTalk_20211018_161427970">
            <a:extLst>
              <a:ext uri="{FF2B5EF4-FFF2-40B4-BE49-F238E27FC236}">
                <a16:creationId xmlns:a16="http://schemas.microsoft.com/office/drawing/2014/main" id="{079A40AF-E981-40CC-84D6-6FDF130D52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6419" r="-60" b="15803"/>
          <a:stretch/>
        </p:blipFill>
        <p:spPr>
          <a:xfrm>
            <a:off x="8730634" y="1270397"/>
            <a:ext cx="2340000" cy="2340000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63" y="3933758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Project</a:t>
            </a:r>
            <a:r>
              <a:rPr lang="ko-KR" altLang="en-US" b="1" dirty="0">
                <a:solidFill>
                  <a:srgbClr val="403726"/>
                </a:solidFill>
              </a:rPr>
              <a:t> </a:t>
            </a:r>
            <a:r>
              <a:rPr lang="en-US" altLang="ko-KR" b="1" dirty="0">
                <a:solidFill>
                  <a:srgbClr val="403726"/>
                </a:solidFill>
              </a:rPr>
              <a:t>leader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이주은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구독자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총책임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>
                <a:solidFill>
                  <a:srgbClr val="403726"/>
                </a:solidFill>
              </a:rPr>
              <a:t>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en-US" altLang="ko-KR" b="1" dirty="0">
                <a:solidFill>
                  <a:srgbClr val="403726"/>
                </a:solidFill>
              </a:rPr>
              <a:t>UI </a:t>
            </a:r>
            <a:r>
              <a:rPr lang="ko-KR" altLang="en-US" b="1" dirty="0">
                <a:solidFill>
                  <a:srgbClr val="403726"/>
                </a:solidFill>
              </a:rPr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145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Lead Engineer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명재윤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파트너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설계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소스코드 형상관리</a:t>
            </a:r>
            <a:endParaRPr lang="en-US" altLang="ko-KR" b="1" dirty="0">
              <a:solidFill>
                <a:srgbClr val="4037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727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김준호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어드민</a:t>
            </a:r>
            <a:r>
              <a:rPr lang="ko-KR" altLang="en-US" b="1" dirty="0">
                <a:solidFill>
                  <a:srgbClr val="403726"/>
                </a:solidFill>
              </a:rPr>
              <a:t>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기획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ko-KR" altLang="en-US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79980" y="879467"/>
            <a:ext cx="1099139" cy="1082556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83397" y="1994483"/>
            <a:ext cx="1053805" cy="1305157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5973371" y="2057113"/>
            <a:ext cx="1658711" cy="130216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4742A-85A5-44D8-B42E-3F10D73286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8"/>
          <a:stretch/>
        </p:blipFill>
        <p:spPr>
          <a:xfrm>
            <a:off x="6330956" y="922237"/>
            <a:ext cx="916281" cy="786830"/>
          </a:xfrm>
          <a:prstGeom prst="rect">
            <a:avLst/>
          </a:prstGeom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821046" y="1151396"/>
            <a:ext cx="1577229" cy="643134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21" y="2309185"/>
            <a:ext cx="849924" cy="895848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8691443" y="2529917"/>
            <a:ext cx="1472976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80" y="4513252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260169" y="4652052"/>
            <a:ext cx="21600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24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24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79B32C-1CEA-4CE9-9F0E-B93E4F663CE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9" b="25250"/>
          <a:stretch/>
        </p:blipFill>
        <p:spPr>
          <a:xfrm>
            <a:off x="10240858" y="2013476"/>
            <a:ext cx="841516" cy="9361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00F568-51F5-4BE8-AC1C-1A239DB46B5D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71569" r="13834" b="-347"/>
          <a:stretch/>
        </p:blipFill>
        <p:spPr>
          <a:xfrm>
            <a:off x="9925300" y="2967273"/>
            <a:ext cx="1472976" cy="30982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C245CD1-DBE0-44FE-A7CE-40B6F3AE32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8"/>
          <a:stretch/>
        </p:blipFill>
        <p:spPr>
          <a:xfrm>
            <a:off x="6187116" y="1740389"/>
            <a:ext cx="1075361" cy="146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F0FFA-D557-4FD9-B3B9-983A756707A0}"/>
              </a:ext>
            </a:extLst>
          </p:cNvPr>
          <p:cNvSpPr txBox="1"/>
          <p:nvPr/>
        </p:nvSpPr>
        <p:spPr>
          <a:xfrm>
            <a:off x="7115446" y="1649755"/>
            <a:ext cx="2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B4282"/>
                </a:solidFill>
              </a:rPr>
              <a:t>5</a:t>
            </a:r>
            <a:endParaRPr lang="ko-KR" altLang="en-US" sz="1400" b="1" dirty="0">
              <a:solidFill>
                <a:srgbClr val="5B428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주제 선정 동기 </a:t>
            </a:r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&amp;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사유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4AE4B0-D7FD-44F1-90D6-A4AB4EBF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" y="1229797"/>
            <a:ext cx="7259910" cy="40837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37F2DF5-BA2E-4EA1-84C6-09FE1285E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4" y="3707837"/>
            <a:ext cx="6707188" cy="298097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001662-3703-4EB4-B060-8773920FF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09" y="662781"/>
            <a:ext cx="5893823" cy="44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41549"/>
            <a:ext cx="12192000" cy="1013938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1. </a:t>
            </a:r>
            <a:r>
              <a:rPr lang="ko-KR" altLang="en-US" sz="32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홈카페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수요 증가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컵, 음료이(가) 표시된 사진&#10;&#10;자동 생성된 설명">
            <a:extLst>
              <a:ext uri="{FF2B5EF4-FFF2-40B4-BE49-F238E27FC236}">
                <a16:creationId xmlns:a16="http://schemas.microsoft.com/office/drawing/2014/main" id="{A389F754-7730-4909-9CCF-4D1607171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6" y="1310005"/>
            <a:ext cx="5105401" cy="5041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C018FD-5059-4E60-B2BE-E77D34F3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3" y="1182104"/>
            <a:ext cx="6972904" cy="5563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F6A3409-49FD-45AC-AC33-90ED2C5E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6" y="1889094"/>
            <a:ext cx="6759526" cy="2156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F58B5-7228-4EBE-955D-FF70FBDEA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5" y="4198612"/>
            <a:ext cx="10607959" cy="68585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7E23510-8E20-43D4-B560-AC86C3175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2" y="5038989"/>
            <a:ext cx="871041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446F5D-A2AE-441F-848A-CF3E0144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8" y="3270094"/>
            <a:ext cx="10884584" cy="1079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7779E2-5A9B-4B5A-BF9A-807246DA8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" y="1264022"/>
            <a:ext cx="11366728" cy="1071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EE5AC2-7684-4F4D-9737-AF803C7EE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" y="4444237"/>
            <a:ext cx="10458296" cy="831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292FF6-17C8-40CD-BA84-762950F42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6" y="2435018"/>
            <a:ext cx="9712292" cy="689168"/>
          </a:xfrm>
          <a:prstGeom prst="rect">
            <a:avLst/>
          </a:prstGeom>
        </p:spPr>
      </p:pic>
      <p:pic>
        <p:nvPicPr>
          <p:cNvPr id="6" name="그림 5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BD351B68-2B5F-46D4-9EE9-E88E9ABFBF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/>
          <a:stretch/>
        </p:blipFill>
        <p:spPr>
          <a:xfrm>
            <a:off x="7079486" y="1346876"/>
            <a:ext cx="4925475" cy="4085555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94DC9C5-FDC5-4F74-A7E9-16E5C16CE0ED}"/>
              </a:ext>
            </a:extLst>
          </p:cNvPr>
          <p:cNvSpPr txBox="1">
            <a:spLocks/>
          </p:cNvSpPr>
          <p:nvPr/>
        </p:nvSpPr>
        <p:spPr>
          <a:xfrm>
            <a:off x="0" y="112950"/>
            <a:ext cx="12192000" cy="101628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2.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소상공인 상생 방안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텍스트, 건물, 실외, 장면이(가) 표시된 사진&#10;&#10;자동 생성된 설명">
            <a:extLst>
              <a:ext uri="{FF2B5EF4-FFF2-40B4-BE49-F238E27FC236}">
                <a16:creationId xmlns:a16="http://schemas.microsoft.com/office/drawing/2014/main" id="{C3D881C0-E547-4A20-BBF7-20F7D07D6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" y="2149366"/>
            <a:ext cx="6776638" cy="45147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083E9D3-0186-412A-9B6A-7826633E37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8" y="3744656"/>
            <a:ext cx="5164075" cy="282914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A6F029EC-FDF1-42EB-83F1-9798730B51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04" y="1067730"/>
            <a:ext cx="4102996" cy="55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0B1F61F-CA9E-44FE-BBEF-B6800FCC2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3.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구독 경제 활성화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61955-D8A9-431C-B527-7ED4C2D24743}"/>
              </a:ext>
            </a:extLst>
          </p:cNvPr>
          <p:cNvGrpSpPr/>
          <p:nvPr/>
        </p:nvGrpSpPr>
        <p:grpSpPr>
          <a:xfrm>
            <a:off x="-138897" y="1169042"/>
            <a:ext cx="10384157" cy="5791058"/>
            <a:chOff x="-1" y="1157467"/>
            <a:chExt cx="10384157" cy="5791058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F6F2A4-13FE-4F96-B692-6303B958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157468"/>
              <a:ext cx="10279983" cy="5791057"/>
            </a:xfrm>
            <a:prstGeom prst="rect">
              <a:avLst/>
            </a:prstGeom>
            <a:noFill/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6DAB7FD-F63F-4E45-92E9-25E4B412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09" y="1157467"/>
              <a:ext cx="8879447" cy="5791057"/>
            </a:xfrm>
            <a:prstGeom prst="rect">
              <a:avLst/>
            </a:prstGeom>
            <a:gradFill flip="none" rotWithShape="1">
              <a:gsLst>
                <a:gs pos="73000">
                  <a:srgbClr val="EFEEEB"/>
                </a:gs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38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rgbClr val="EFEEEB"/>
                </a:gs>
              </a:gsLst>
              <a:lin ang="0" scaled="1"/>
              <a:tileRect/>
            </a:gradFill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9CBAAEF-D1E2-4BCF-923C-E5AB2E14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85" y="4800120"/>
            <a:ext cx="8650147" cy="992743"/>
          </a:xfrm>
          <a:prstGeom prst="rect">
            <a:avLst/>
          </a:prstGeom>
        </p:spPr>
      </p:pic>
      <p:pic>
        <p:nvPicPr>
          <p:cNvPr id="6" name="그림 3" descr="/Users/myeongjaeyun/Library/Group Containers/L48J367XN4.com.infraware.PolarisOffice/EngineTemp/19579/fImage316322862030.png">
            <a:extLst>
              <a:ext uri="{FF2B5EF4-FFF2-40B4-BE49-F238E27FC236}">
                <a16:creationId xmlns:a16="http://schemas.microsoft.com/office/drawing/2014/main" id="{C0F2AC60-9912-4BE7-AF36-F575BDE7D6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1"/>
          <a:stretch/>
        </p:blipFill>
        <p:spPr>
          <a:xfrm>
            <a:off x="6272952" y="2085452"/>
            <a:ext cx="5629680" cy="171927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939D9A-3145-4D80-84FE-E3D88EB8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97" y="6063620"/>
            <a:ext cx="8016935" cy="480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D584D1-1F49-4BCB-B1AE-CAF8D9A8F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64" y="4058332"/>
            <a:ext cx="401608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02"/>
            <a:ext cx="12263718" cy="5953890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CF0D5B-C476-4050-AF34-5FCB0914C132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CDF1AA-E086-41A9-9378-E1AE8096A137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7BF8B1-6887-414A-9B80-6846CC442C20}"/>
              </a:ext>
            </a:extLst>
          </p:cNvPr>
          <p:cNvSpPr/>
          <p:nvPr/>
        </p:nvSpPr>
        <p:spPr>
          <a:xfrm>
            <a:off x="1202580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403726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카페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 err="1">
                <a:solidFill>
                  <a:srgbClr val="403726"/>
                </a:solidFill>
              </a:rPr>
              <a:t>로스터리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>
                <a:solidFill>
                  <a:srgbClr val="403726"/>
                </a:solidFill>
              </a:rPr>
              <a:t>온라인 몰을 함께 운영 중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내부 인프라를 잘 갖추고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복고풍의 브랜드 이미지로 </a:t>
            </a:r>
            <a:r>
              <a:rPr lang="ko-KR" altLang="en-US" dirty="0" err="1">
                <a:solidFill>
                  <a:srgbClr val="403726"/>
                </a:solidFill>
              </a:rPr>
              <a:t>팬층을</a:t>
            </a:r>
            <a:r>
              <a:rPr lang="ko-KR" altLang="en-US" dirty="0">
                <a:solidFill>
                  <a:srgbClr val="403726"/>
                </a:solidFill>
              </a:rPr>
              <a:t> 확보했다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아는 사람들은 아는 커피숍 브랜드</a:t>
            </a:r>
            <a:endParaRPr lang="en-US" altLang="ko-KR" dirty="0">
              <a:solidFill>
                <a:srgbClr val="403726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E5FF22-516A-4577-AE3A-BE5B3B69ACE4}"/>
              </a:ext>
            </a:extLst>
          </p:cNvPr>
          <p:cNvSpPr/>
          <p:nvPr/>
        </p:nvSpPr>
        <p:spPr>
          <a:xfrm>
            <a:off x="6455897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개인 </a:t>
            </a:r>
            <a:r>
              <a:rPr lang="ko-KR" altLang="en-US" dirty="0" err="1">
                <a:solidFill>
                  <a:srgbClr val="403726"/>
                </a:solidFill>
              </a:rPr>
              <a:t>로스터리가</a:t>
            </a:r>
            <a:r>
              <a:rPr lang="ko-KR" altLang="en-US" dirty="0">
                <a:solidFill>
                  <a:srgbClr val="403726"/>
                </a:solidFill>
              </a:rPr>
              <a:t> 운영하는 서비스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제품 선택의 폭에 한계가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소비자가 원하는 원두를 골라서 구독할 수 없음  </a:t>
            </a:r>
            <a:r>
              <a:rPr lang="en-US" altLang="ko-KR" dirty="0">
                <a:solidFill>
                  <a:srgbClr val="403726"/>
                </a:solidFill>
              </a:rPr>
              <a:t>- </a:t>
            </a:r>
            <a:r>
              <a:rPr lang="ko-KR" altLang="en-US" dirty="0">
                <a:solidFill>
                  <a:srgbClr val="403726"/>
                </a:solidFill>
              </a:rPr>
              <a:t>랜덤 배송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B97C7C-3E56-4552-82FF-85176BB471A2}"/>
              </a:ext>
            </a:extLst>
          </p:cNvPr>
          <p:cNvSpPr/>
          <p:nvPr/>
        </p:nvSpPr>
        <p:spPr>
          <a:xfrm>
            <a:off x="1202580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403726"/>
                </a:solidFill>
              </a:rPr>
              <a:t>인프라가 구축되어서 외부 비즈니스와 연결하기 좋다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60BFC6-2CD5-4156-8DA7-0F12F31FC450}"/>
              </a:ext>
            </a:extLst>
          </p:cNvPr>
          <p:cNvSpPr/>
          <p:nvPr/>
        </p:nvSpPr>
        <p:spPr>
          <a:xfrm>
            <a:off x="6455897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 본사의 마케팅 수단을 제외하고</a:t>
            </a:r>
            <a:endParaRPr lang="en-US" altLang="ko-KR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>
              <a:defRPr/>
            </a:pP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외부적으로 고객을 유치할 수단이 제한적이다</a:t>
            </a: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AE28-3F09-4D18-BB0B-CD996422D3A7}"/>
              </a:ext>
            </a:extLst>
          </p:cNvPr>
          <p:cNvSpPr txBox="1"/>
          <p:nvPr/>
        </p:nvSpPr>
        <p:spPr>
          <a:xfrm>
            <a:off x="3035890" y="1025919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긍정적 측면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4FBEE-73C2-42C6-A2E0-B2153A2D9E85}"/>
              </a:ext>
            </a:extLst>
          </p:cNvPr>
          <p:cNvSpPr txBox="1"/>
          <p:nvPr/>
        </p:nvSpPr>
        <p:spPr>
          <a:xfrm>
            <a:off x="8289207" y="1028113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부정적 측면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DD874-1C38-4C8B-8BFD-3133801EA164}"/>
              </a:ext>
            </a:extLst>
          </p:cNvPr>
          <p:cNvSpPr txBox="1"/>
          <p:nvPr/>
        </p:nvSpPr>
        <p:spPr>
          <a:xfrm>
            <a:off x="538504" y="2124185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내부환경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10B70-85C2-4527-B447-B9247DB0F0A7}"/>
              </a:ext>
            </a:extLst>
          </p:cNvPr>
          <p:cNvSpPr txBox="1"/>
          <p:nvPr/>
        </p:nvSpPr>
        <p:spPr>
          <a:xfrm>
            <a:off x="538512" y="4714209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외부환경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75995-0332-4903-948B-168F3D232A1B}"/>
              </a:ext>
            </a:extLst>
          </p:cNvPr>
          <p:cNvSpPr txBox="1"/>
          <p:nvPr/>
        </p:nvSpPr>
        <p:spPr>
          <a:xfrm>
            <a:off x="5793595" y="3465513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      W</a:t>
            </a:r>
          </a:p>
          <a:p>
            <a:endParaRPr lang="en-US" altLang="ko-KR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       T</a:t>
            </a:r>
            <a:endParaRPr lang="ko-KR" altLang="en-US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926F9-DABF-4A72-A93E-3B1F2A8D4A35}"/>
              </a:ext>
            </a:extLst>
          </p:cNvPr>
          <p:cNvSpPr txBox="1"/>
          <p:nvPr/>
        </p:nvSpPr>
        <p:spPr>
          <a:xfrm>
            <a:off x="1265336" y="1540634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Strength </a:t>
            </a:r>
            <a:endParaRPr lang="ko-KR" altLang="en-US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862D8-028B-4EE5-85D8-6470D26AA61D}"/>
              </a:ext>
            </a:extLst>
          </p:cNvPr>
          <p:cNvSpPr txBox="1"/>
          <p:nvPr/>
        </p:nvSpPr>
        <p:spPr>
          <a:xfrm>
            <a:off x="9871454" y="1551793"/>
            <a:ext cx="15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55B7B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Weakness </a:t>
            </a:r>
            <a:endParaRPr lang="ko-KR" altLang="en-US" b="1" dirty="0">
              <a:solidFill>
                <a:srgbClr val="455B7B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F3892-93A4-4452-ABE7-5445C0C27589}"/>
              </a:ext>
            </a:extLst>
          </p:cNvPr>
          <p:cNvSpPr txBox="1"/>
          <p:nvPr/>
        </p:nvSpPr>
        <p:spPr>
          <a:xfrm>
            <a:off x="1276903" y="4247979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56C44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Opportunity</a:t>
            </a:r>
            <a:endParaRPr lang="ko-KR" altLang="en-US" b="1" dirty="0">
              <a:solidFill>
                <a:srgbClr val="556C44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0E2E9-D355-427E-AA0D-B9E76A728036}"/>
              </a:ext>
            </a:extLst>
          </p:cNvPr>
          <p:cNvSpPr txBox="1"/>
          <p:nvPr/>
        </p:nvSpPr>
        <p:spPr>
          <a:xfrm>
            <a:off x="10395165" y="4247979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Threat 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0F78E3-C23A-42A0-B0FA-94C5EC831FB4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867519-B5CC-4AA5-8CAD-927D148E7263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/Users/myeongjaeyun/Library/Group Containers/L48J367XN4.com.infraware.PolarisOffice/EngineTemp/19834/fImage338337358345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26" y="1025919"/>
            <a:ext cx="9222109" cy="5991524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1280</Words>
  <Application>Microsoft Office PowerPoint</Application>
  <PresentationFormat>와이드스크린</PresentationFormat>
  <Paragraphs>335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나눔고딕</vt:lpstr>
      <vt:lpstr>맑은 고딕</vt:lpstr>
      <vt:lpstr>양진체 </vt:lpstr>
      <vt:lpstr>Arial</vt:lpstr>
      <vt:lpstr>Office 테마</vt:lpstr>
      <vt:lpstr>주간 커-피</vt:lpstr>
      <vt:lpstr> 사용기술</vt:lpstr>
      <vt:lpstr> 주제 선정 동기 &amp; 사유</vt:lpstr>
      <vt:lpstr> 주제 선정 동기 &amp; 사유                             1. 홈카페 수요 증가</vt:lpstr>
      <vt:lpstr>PowerPoint 프레젠테이션</vt:lpstr>
      <vt:lpstr> 주제 선정 동기 &amp; 사유                            3. 구독 경제 활성화</vt:lpstr>
      <vt:lpstr> 사례분석 - 비즈니스 모델  [프릴츠]</vt:lpstr>
      <vt:lpstr> 사례분석 - 비즈니스 모델  [프릴츠]</vt:lpstr>
      <vt:lpstr> 사례분석 - 서비스 모델  [배달의 민족]</vt:lpstr>
      <vt:lpstr> 사례분석 - 서비스 모델  [배달의 민족]</vt:lpstr>
      <vt:lpstr> 프로세스 흐름도</vt:lpstr>
      <vt:lpstr> 프로젝트 일정</vt:lpstr>
      <vt:lpstr> 팀원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36</cp:revision>
  <dcterms:created xsi:type="dcterms:W3CDTF">2021-10-17T20:01:40Z</dcterms:created>
  <dcterms:modified xsi:type="dcterms:W3CDTF">2021-11-01T12:31:22Z</dcterms:modified>
</cp:coreProperties>
</file>