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83" r:id="rId4"/>
    <p:sldId id="274" r:id="rId5"/>
    <p:sldId id="278" r:id="rId6"/>
    <p:sldId id="282" r:id="rId7"/>
    <p:sldId id="285" r:id="rId8"/>
    <p:sldId id="284" r:id="rId9"/>
    <p:sldId id="286" r:id="rId10"/>
    <p:sldId id="287" r:id="rId11"/>
    <p:sldId id="288" r:id="rId12"/>
    <p:sldId id="268" r:id="rId13"/>
    <p:sldId id="263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현" initials="이주" lastIdx="1" clrIdx="0">
    <p:extLst>
      <p:ext uri="{19B8F6BF-5375-455C-9EA6-DF929625EA0E}">
        <p15:presenceInfo xmlns:p15="http://schemas.microsoft.com/office/powerpoint/2012/main" userId="f59edea7fb1bf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5B4282"/>
    <a:srgbClr val="403726"/>
    <a:srgbClr val="EFEEEB"/>
    <a:srgbClr val="81BB59"/>
    <a:srgbClr val="455B7B"/>
    <a:srgbClr val="556C44"/>
    <a:srgbClr val="BF1E2E"/>
    <a:srgbClr val="8497B0"/>
    <a:srgbClr val="DD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17" autoAdjust="0"/>
  </p:normalViewPr>
  <p:slideViewPr>
    <p:cSldViewPr snapToGrid="0">
      <p:cViewPr varScale="1">
        <p:scale>
          <a:sx n="79" d="100"/>
          <a:sy n="79" d="100"/>
        </p:scale>
        <p:origin x="840" y="62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</a:t>
            </a:r>
            <a:r>
              <a:rPr lang="ko-KR" altLang="en-US" dirty="0"/>
              <a:t>조 조장을 </a:t>
            </a:r>
            <a:r>
              <a:rPr lang="ko-KR" altLang="en-US" dirty="0" err="1"/>
              <a:t>맡고있는</a:t>
            </a:r>
            <a:r>
              <a:rPr lang="ko-KR" altLang="en-US" dirty="0"/>
              <a:t> 이주은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저희조</a:t>
            </a:r>
            <a:r>
              <a:rPr lang="ko-KR" altLang="en-US" dirty="0"/>
              <a:t> 프로젝트 이름은 주간커피 이구요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주제는 </a:t>
            </a:r>
            <a:r>
              <a:rPr lang="en-US" altLang="ko-KR" dirty="0"/>
              <a:t>MSA </a:t>
            </a:r>
            <a:r>
              <a:rPr lang="ko-KR" altLang="en-US" dirty="0" err="1"/>
              <a:t>아키텍쳐</a:t>
            </a:r>
            <a:r>
              <a:rPr lang="ko-KR" altLang="en-US" dirty="0"/>
              <a:t> 기반의 커피구독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사용기술이 앞에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en-US" altLang="ko-KR" dirty="0"/>
              <a:t>5 </a:t>
            </a:r>
            <a:r>
              <a:rPr lang="ko-KR" altLang="en-US" dirty="0"/>
              <a:t>로 쓰기</a:t>
            </a:r>
            <a:endParaRPr lang="en-US" altLang="ko-KR" dirty="0"/>
          </a:p>
          <a:p>
            <a:r>
              <a:rPr lang="ko-KR" altLang="en-US" dirty="0" err="1"/>
              <a:t>리덕스</a:t>
            </a:r>
            <a:r>
              <a:rPr lang="ko-KR" altLang="en-US" dirty="0"/>
              <a:t> 사가 </a:t>
            </a:r>
            <a:r>
              <a:rPr lang="en-US" altLang="ko-KR" dirty="0"/>
              <a:t>- &gt; </a:t>
            </a:r>
            <a:r>
              <a:rPr lang="ko-KR" altLang="en-US" dirty="0"/>
              <a:t>사이드 이펙트</a:t>
            </a:r>
            <a:endParaRPr lang="en-US" altLang="ko-KR" dirty="0"/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저희가 사용할 기술은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-&gt; </a:t>
            </a:r>
            <a:r>
              <a:rPr lang="ko-KR" altLang="en-US" dirty="0" err="1"/>
              <a:t>리액트</a:t>
            </a:r>
            <a:r>
              <a:rPr lang="ko-KR" altLang="en-US" dirty="0"/>
              <a:t> 프레임워크 위주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상태관리 </a:t>
            </a:r>
            <a:r>
              <a:rPr lang="en-US" altLang="ko-KR" dirty="0"/>
              <a:t>-&gt;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연동 </a:t>
            </a:r>
            <a:r>
              <a:rPr lang="en-US" altLang="ko-KR" dirty="0"/>
              <a:t>-&gt;  </a:t>
            </a:r>
            <a:r>
              <a:rPr lang="ko-KR" altLang="en-US" dirty="0" err="1"/>
              <a:t>리덕스</a:t>
            </a:r>
            <a:r>
              <a:rPr lang="ko-KR" altLang="en-US" dirty="0"/>
              <a:t> 사가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 효과 </a:t>
            </a:r>
            <a:r>
              <a:rPr lang="en-US" altLang="ko-KR" dirty="0"/>
              <a:t>-&gt; </a:t>
            </a:r>
            <a:r>
              <a:rPr lang="ko-KR" altLang="en-US" dirty="0"/>
              <a:t>부트스트랩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스프링 프레임워크</a:t>
            </a:r>
            <a:r>
              <a:rPr lang="en-US" altLang="ko-KR" dirty="0"/>
              <a:t>, </a:t>
            </a:r>
            <a:r>
              <a:rPr lang="ko-KR" altLang="en-US" dirty="0"/>
              <a:t>스프링 부트로 서버환경 구성</a:t>
            </a:r>
            <a:endParaRPr lang="en-US" altLang="ko-KR" dirty="0"/>
          </a:p>
          <a:p>
            <a:r>
              <a:rPr lang="ko-KR" altLang="en-US" dirty="0"/>
              <a:t>롬복 라이브러리를 이용 </a:t>
            </a:r>
            <a:r>
              <a:rPr lang="en-US" altLang="ko-KR" dirty="0"/>
              <a:t>-&gt; </a:t>
            </a:r>
            <a:r>
              <a:rPr lang="ko-KR" altLang="en-US" dirty="0"/>
              <a:t>서버 구현의 편의성 더함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로 데이터를 영속화 하여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베이스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postgre</a:t>
            </a:r>
            <a:r>
              <a:rPr lang="en-US" altLang="ko-KR" dirty="0"/>
              <a:t> SQL DB : </a:t>
            </a:r>
            <a:r>
              <a:rPr lang="ko-KR" altLang="en-US" dirty="0"/>
              <a:t>데이터 영속화 저장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영속화 </a:t>
            </a:r>
            <a:r>
              <a:rPr lang="en-US" altLang="ko-KR" dirty="0"/>
              <a:t>: </a:t>
            </a:r>
            <a:r>
              <a:rPr lang="ko-KR" altLang="en-US" dirty="0"/>
              <a:t>메모리에 들어있는 데이터를 하드디스크에 옮겨서 데이터가 휘발되지 않도록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DB : </a:t>
            </a:r>
            <a:r>
              <a:rPr lang="ko-KR" altLang="en-US" dirty="0"/>
              <a:t>캐시데이터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클라우드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RDS </a:t>
            </a:r>
            <a:r>
              <a:rPr lang="ko-KR" altLang="en-US" dirty="0"/>
              <a:t>클라우드 서버에 데이터베이스를 등록</a:t>
            </a:r>
            <a:endParaRPr lang="en-US" altLang="ko-KR" dirty="0"/>
          </a:p>
          <a:p>
            <a:r>
              <a:rPr lang="en-US" altLang="ko-KR" dirty="0"/>
              <a:t>EC2 </a:t>
            </a:r>
            <a:r>
              <a:rPr lang="ko-KR" altLang="en-US" dirty="0"/>
              <a:t>서버에 각서비스를 등록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레빗엠큐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EC2</a:t>
            </a:r>
            <a:r>
              <a:rPr lang="ko-KR" altLang="en-US" dirty="0"/>
              <a:t>서버에 원활한 데이터 전달을 위해 </a:t>
            </a:r>
            <a:r>
              <a:rPr lang="en-US" altLang="ko-KR" dirty="0"/>
              <a:t>/ </a:t>
            </a:r>
            <a:r>
              <a:rPr lang="ko-KR" altLang="en-US" dirty="0" err="1"/>
              <a:t>메시지큐</a:t>
            </a:r>
            <a:r>
              <a:rPr lang="ko-KR" altLang="en-US" dirty="0"/>
              <a:t> 라는 데이터 전송방식 사용했는데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메시지 큐를 </a:t>
            </a:r>
            <a:r>
              <a:rPr lang="en-US" altLang="ko-KR" dirty="0"/>
              <a:t>RabbitMQ</a:t>
            </a:r>
            <a:r>
              <a:rPr lang="ko-KR" altLang="en-US" dirty="0"/>
              <a:t>라는 미들웨어로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엔진</a:t>
            </a:r>
            <a:r>
              <a:rPr lang="en-US" altLang="ko-KR" dirty="0"/>
              <a:t>X =&gt;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사례 분석은 비즈니스 모델과 서비스 모델</a:t>
            </a:r>
            <a:endParaRPr lang="en-US" altLang="ko-KR" dirty="0"/>
          </a:p>
          <a:p>
            <a:r>
              <a:rPr lang="ko-KR" altLang="en-US" dirty="0"/>
              <a:t>두가지 방면으로 분석을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비즈니스는 </a:t>
            </a:r>
            <a:r>
              <a:rPr lang="ko-KR" altLang="en-US" dirty="0" err="1"/>
              <a:t>프릿츠라는</a:t>
            </a:r>
            <a:r>
              <a:rPr lang="ko-KR" altLang="en-US" dirty="0"/>
              <a:t> 커피 브랜드를 분석했는데요</a:t>
            </a:r>
            <a:endParaRPr lang="en-US" altLang="ko-KR" dirty="0"/>
          </a:p>
          <a:p>
            <a:r>
              <a:rPr lang="ko-KR" altLang="en-US" dirty="0"/>
              <a:t>이 브랜드는 실제 카페 매장과 </a:t>
            </a:r>
            <a:endParaRPr lang="en-US" altLang="ko-KR" dirty="0"/>
          </a:p>
          <a:p>
            <a:r>
              <a:rPr lang="ko-KR" altLang="en-US" dirty="0"/>
              <a:t>원두를 생산하는 </a:t>
            </a:r>
            <a:r>
              <a:rPr lang="ko-KR" altLang="en-US" dirty="0" err="1"/>
              <a:t>로스터리</a:t>
            </a:r>
            <a:endParaRPr lang="en-US" altLang="ko-KR" dirty="0"/>
          </a:p>
          <a:p>
            <a:r>
              <a:rPr lang="ko-KR" altLang="en-US" dirty="0"/>
              <a:t>구독이 가능한 온라인 서비스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페이지는 원두 구독 상세페이지구요</a:t>
            </a:r>
            <a:r>
              <a:rPr lang="en-US" altLang="ko-KR" dirty="0"/>
              <a:t>, </a:t>
            </a:r>
            <a:r>
              <a:rPr lang="ko-KR" altLang="en-US" dirty="0"/>
              <a:t>옆에 결제 옵션 창이 함께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상세 페이지 안에 이렇게 주문 옵션을 구현할 </a:t>
            </a:r>
            <a:r>
              <a:rPr lang="ko-KR" altLang="en-US" dirty="0" err="1"/>
              <a:t>생각이구요</a:t>
            </a:r>
            <a:endParaRPr lang="en-US" altLang="ko-KR" dirty="0"/>
          </a:p>
          <a:p>
            <a:r>
              <a:rPr lang="ko-KR" altLang="en-US" dirty="0"/>
              <a:t>여기서 주문 정보를 다음 프로세스로 전달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분석도 해봤는데요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사업의 강점은 </a:t>
            </a:r>
            <a:r>
              <a:rPr lang="en-US" altLang="ko-KR" dirty="0"/>
              <a:t>~~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외부적인 기회는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내부적인 약점은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외부적인 위험 요소는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결제는 </a:t>
            </a:r>
            <a:r>
              <a:rPr lang="ko-KR" altLang="en-US" dirty="0" err="1"/>
              <a:t>어드민에하고</a:t>
            </a:r>
            <a:r>
              <a:rPr lang="ko-KR" altLang="en-US" dirty="0"/>
              <a:t> 파트너에</a:t>
            </a:r>
            <a:r>
              <a:rPr lang="en-US" altLang="ko-KR" dirty="0"/>
              <a:t> </a:t>
            </a:r>
            <a:r>
              <a:rPr lang="ko-KR" altLang="en-US" dirty="0"/>
              <a:t>배치 서비스 별도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통합제품관리 역할 </a:t>
            </a:r>
            <a:r>
              <a:rPr lang="en-US" altLang="ko-KR" dirty="0"/>
              <a:t>– </a:t>
            </a:r>
            <a:r>
              <a:rPr lang="ko-KR" altLang="en-US" dirty="0"/>
              <a:t>데이터 정렬</a:t>
            </a:r>
            <a:r>
              <a:rPr lang="en-US" altLang="ko-KR" dirty="0"/>
              <a:t>(</a:t>
            </a:r>
            <a:r>
              <a:rPr lang="ko-KR" altLang="en-US" dirty="0"/>
              <a:t>제품 상위 노출</a:t>
            </a:r>
            <a:r>
              <a:rPr lang="en-US" altLang="ko-KR" dirty="0"/>
              <a:t>)</a:t>
            </a:r>
            <a:r>
              <a:rPr lang="ko-KR" altLang="en-US" dirty="0" err="1"/>
              <a:t>이라던지</a:t>
            </a:r>
            <a:r>
              <a:rPr lang="en-US" altLang="ko-KR" dirty="0"/>
              <a:t>, </a:t>
            </a:r>
            <a:r>
              <a:rPr lang="ko-KR" altLang="en-US" dirty="0"/>
              <a:t>파트너 </a:t>
            </a:r>
            <a:r>
              <a:rPr lang="ko-KR" altLang="en-US" dirty="0" err="1"/>
              <a:t>등급이라던지</a:t>
            </a:r>
            <a:r>
              <a:rPr lang="ko-KR" altLang="en-US" dirty="0"/>
              <a:t> 등등</a:t>
            </a:r>
            <a:endParaRPr lang="en-US" altLang="ko-KR" dirty="0"/>
          </a:p>
          <a:p>
            <a:r>
              <a:rPr lang="en-US" altLang="ko-KR" dirty="0"/>
              <a:t>===========================</a:t>
            </a:r>
          </a:p>
          <a:p>
            <a:r>
              <a:rPr lang="ko-KR" altLang="en-US" dirty="0"/>
              <a:t>저희 조의 프로세스 흐름도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세파트로 나눌 수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한사람이 한 </a:t>
            </a:r>
            <a:r>
              <a:rPr lang="ko-KR" altLang="en-US" dirty="0" err="1"/>
              <a:t>파트씩</a:t>
            </a:r>
            <a:r>
              <a:rPr lang="ko-KR" altLang="en-US" dirty="0"/>
              <a:t>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파트너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파트너 관리</a:t>
            </a:r>
            <a:r>
              <a:rPr lang="en-US" altLang="ko-KR" dirty="0"/>
              <a:t>]&lt;---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파트너쉽 신청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파트너쉽 신청을 위해 양식에 맞춰 데이터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유효성검사를</a:t>
            </a:r>
            <a:r>
              <a:rPr lang="ko-KR" altLang="en-US" dirty="0"/>
              <a:t> 통해 승인여부를 판단하여 파트너에게 전달합니다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판매제품 관리</a:t>
            </a:r>
            <a:r>
              <a:rPr lang="en-US" altLang="ko-KR" dirty="0"/>
              <a:t>]--------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[</a:t>
            </a:r>
            <a:r>
              <a:rPr lang="ko-KR" altLang="en-US" dirty="0"/>
              <a:t>통합제품 관리</a:t>
            </a:r>
            <a:r>
              <a:rPr lang="en-US" altLang="ko-KR" dirty="0"/>
              <a:t>]---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제품목록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판매자가 판매할 제품을 동록</a:t>
            </a:r>
            <a:r>
              <a:rPr lang="en-US" altLang="ko-KR" dirty="0"/>
              <a:t>  (</a:t>
            </a:r>
            <a:r>
              <a:rPr lang="ko-KR" altLang="en-US" dirty="0"/>
              <a:t>관리자 </a:t>
            </a:r>
            <a:r>
              <a:rPr lang="en-US" altLang="ko-KR" dirty="0"/>
              <a:t>DB 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관리자는 자신의 </a:t>
            </a:r>
            <a:r>
              <a:rPr lang="en-US" altLang="ko-KR" dirty="0"/>
              <a:t>DB </a:t>
            </a:r>
            <a:r>
              <a:rPr lang="ko-KR" altLang="en-US" dirty="0"/>
              <a:t>안에 있는 판매자 정보와 제품정보를 합쳐서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제품목록으로 보내줌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고객은 고객</a:t>
            </a:r>
            <a:r>
              <a:rPr lang="en-US" altLang="ko-KR" dirty="0"/>
              <a:t>DB</a:t>
            </a:r>
            <a:r>
              <a:rPr lang="ko-KR" altLang="en-US" dirty="0"/>
              <a:t>에 등록 </a:t>
            </a:r>
            <a:r>
              <a:rPr lang="en-US" altLang="ko-KR" dirty="0"/>
              <a:t> {</a:t>
            </a:r>
            <a:r>
              <a:rPr lang="ko-KR" altLang="en-US" dirty="0"/>
              <a:t>제품</a:t>
            </a:r>
            <a:r>
              <a:rPr lang="en-US" altLang="ko-KR" dirty="0"/>
              <a:t>+</a:t>
            </a:r>
            <a:r>
              <a:rPr lang="ko-KR" altLang="en-US" dirty="0"/>
              <a:t>판매자</a:t>
            </a:r>
            <a:r>
              <a:rPr lang="en-US" altLang="ko-KR" dirty="0"/>
              <a:t>}</a:t>
            </a:r>
            <a:r>
              <a:rPr lang="ko-KR" altLang="en-US" dirty="0"/>
              <a:t>  </a:t>
            </a:r>
            <a:r>
              <a:rPr lang="ko-KR" altLang="en-US" dirty="0" err="1"/>
              <a:t>한묶음으로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제품상세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제품 상세에서 해당 제품의 주문정보를 구독으로 넘김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구독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ko-KR" altLang="en-US" dirty="0"/>
              <a:t>소비자 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 =&gt; 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  <a:r>
              <a:rPr lang="ko-KR" altLang="en-US" dirty="0"/>
              <a:t>컴포넌트로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결제처리 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주문정보를 받으면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결제처리 컴포넌트에서 </a:t>
            </a:r>
            <a:r>
              <a:rPr lang="en-US" altLang="ko-KR" dirty="0"/>
              <a:t>toss SDK</a:t>
            </a:r>
            <a:r>
              <a:rPr lang="ko-KR" altLang="en-US" dirty="0"/>
              <a:t>가 </a:t>
            </a:r>
            <a:r>
              <a:rPr lang="en-US" altLang="ko-KR" dirty="0"/>
              <a:t>toss payment server</a:t>
            </a:r>
            <a:r>
              <a:rPr lang="ko-KR" altLang="en-US" dirty="0"/>
              <a:t>에 연결요청을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돌음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연결요청 </a:t>
            </a:r>
            <a:r>
              <a:rPr lang="en-US" altLang="ko-KR" dirty="0"/>
              <a:t>=&gt; </a:t>
            </a:r>
            <a:r>
              <a:rPr lang="ko-KR" altLang="en-US" dirty="0"/>
              <a:t>연결 승인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결제요청 </a:t>
            </a:r>
            <a:r>
              <a:rPr lang="en-US" altLang="ko-KR" dirty="0"/>
              <a:t>=&gt;  </a:t>
            </a:r>
            <a:r>
              <a:rPr lang="ko-KR" altLang="en-US" dirty="0"/>
              <a:t>결제 승인 </a:t>
            </a:r>
            <a:r>
              <a:rPr lang="en-US" altLang="ko-KR" dirty="0"/>
              <a:t>or </a:t>
            </a:r>
            <a:r>
              <a:rPr lang="ko-KR" altLang="en-US" dirty="0"/>
              <a:t>결제 실패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=&gt; </a:t>
            </a:r>
            <a:r>
              <a:rPr lang="ko-KR" altLang="en-US" dirty="0" err="1"/>
              <a:t>결제요청할</a:t>
            </a:r>
            <a:r>
              <a:rPr lang="ko-KR" altLang="en-US" dirty="0"/>
              <a:t> 때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-&gt; [</a:t>
            </a:r>
            <a:r>
              <a:rPr lang="ko-KR" altLang="en-US" dirty="0"/>
              <a:t>구독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 요청에 대한 응답을 구독으로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구독에서 결제 승인이 되면</a:t>
            </a:r>
            <a:r>
              <a:rPr lang="en-US" altLang="ko-KR" dirty="0"/>
              <a:t>, </a:t>
            </a:r>
            <a:r>
              <a:rPr lang="ko-KR" altLang="en-US" dirty="0"/>
              <a:t>소비자 </a:t>
            </a:r>
            <a:r>
              <a:rPr lang="en-US" altLang="ko-KR" dirty="0"/>
              <a:t>DB</a:t>
            </a:r>
            <a:r>
              <a:rPr lang="ko-KR" altLang="en-US" dirty="0"/>
              <a:t>에 결제정보 저장 </a:t>
            </a:r>
            <a:r>
              <a:rPr lang="en-US" altLang="ko-KR" dirty="0"/>
              <a:t>/ </a:t>
            </a:r>
            <a:r>
              <a:rPr lang="ko-KR" altLang="en-US" dirty="0"/>
              <a:t>결제 실패된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</a:t>
            </a:r>
            <a:r>
              <a:rPr lang="ko-KR" altLang="en-US" dirty="0"/>
              <a:t>결제 내역 관리</a:t>
            </a:r>
            <a:r>
              <a:rPr lang="en-US" altLang="ko-KR" dirty="0"/>
              <a:t>] </a:t>
            </a:r>
            <a:r>
              <a:rPr lang="ko-KR" altLang="en-US" dirty="0"/>
              <a:t>로 결제 내역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부가 </a:t>
            </a:r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결제가 승인된 데이터를 </a:t>
            </a:r>
            <a:r>
              <a:rPr lang="en-US" altLang="ko-KR" dirty="0"/>
              <a:t>DB</a:t>
            </a:r>
            <a:r>
              <a:rPr lang="ko-KR" altLang="en-US" dirty="0"/>
              <a:t>에서 꺼내서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저희 팀의 프로세스 흐름도 </a:t>
            </a:r>
            <a:r>
              <a:rPr lang="ko-KR" altLang="en-US" dirty="0" err="1"/>
              <a:t>설명이였구요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넘어가겠습니다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답변</a:t>
            </a:r>
            <a:r>
              <a:rPr lang="en-US" altLang="ko-KR" dirty="0"/>
              <a:t>-----------------------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왜 통합제품관리로 제품정보를 보내는가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소비자가 잘못된 정보를 받는 것을 방지하기 위해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어드민에서</a:t>
            </a:r>
            <a:r>
              <a:rPr lang="ko-KR" altLang="en-US" dirty="0"/>
              <a:t> 유효성 검사를 통해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같은 상품 데이터 중복 방지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잘못된 데이터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구독 프로세스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를 어떻게 순차적으로 </a:t>
            </a:r>
            <a:r>
              <a:rPr lang="ko-KR" altLang="en-US" dirty="0" err="1"/>
              <a:t>처리할것인가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비동기의 직렬화 전략</a:t>
            </a:r>
            <a:endParaRPr lang="en-US" altLang="ko-KR" dirty="0"/>
          </a:p>
          <a:p>
            <a:r>
              <a:rPr lang="ko-KR" altLang="en-US" dirty="0"/>
              <a:t>결제 승인이 오기 전까지 결제 상태를 </a:t>
            </a:r>
            <a:r>
              <a:rPr lang="en-US" altLang="ko-KR" dirty="0"/>
              <a:t>false </a:t>
            </a:r>
            <a:r>
              <a:rPr lang="ko-KR" altLang="en-US" dirty="0"/>
              <a:t>로 두고 </a:t>
            </a:r>
            <a:endParaRPr lang="en-US" altLang="ko-KR" dirty="0"/>
          </a:p>
          <a:p>
            <a:r>
              <a:rPr lang="ko-KR" altLang="en-US" dirty="0"/>
              <a:t>결제가 승인되면 구독상태를 </a:t>
            </a:r>
            <a:r>
              <a:rPr lang="en-US" altLang="ko-KR" dirty="0"/>
              <a:t>true </a:t>
            </a:r>
            <a:r>
              <a:rPr lang="ko-KR" altLang="en-US" dirty="0"/>
              <a:t>로 바꿔서 </a:t>
            </a:r>
            <a:endParaRPr lang="en-US" altLang="ko-KR" dirty="0"/>
          </a:p>
          <a:p>
            <a:r>
              <a:rPr lang="ko-KR" altLang="en-US" dirty="0"/>
              <a:t>결제내역 관리로 이벤트 메시지를 보낼 수 있게 </a:t>
            </a:r>
            <a:r>
              <a:rPr lang="ko-KR" altLang="en-US" dirty="0" err="1"/>
              <a:t>하려고합니다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SDK </a:t>
            </a:r>
            <a:r>
              <a:rPr lang="ko-KR" altLang="en-US" dirty="0"/>
              <a:t>가 뭔가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(software</a:t>
            </a:r>
            <a:r>
              <a:rPr lang="ko-KR" altLang="en-US" dirty="0"/>
              <a:t> </a:t>
            </a:r>
            <a:r>
              <a:rPr lang="en-US" altLang="ko-KR" dirty="0"/>
              <a:t>development kit) </a:t>
            </a:r>
            <a:r>
              <a:rPr lang="ko-KR" altLang="en-US" dirty="0"/>
              <a:t>약자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개발자가 개발을 하기 편하게 도와주는 개발 도구의 집합 </a:t>
            </a:r>
            <a:r>
              <a:rPr lang="en-US" altLang="ko-KR" dirty="0"/>
              <a:t>– </a:t>
            </a:r>
            <a:r>
              <a:rPr lang="ko-KR" altLang="en-US" dirty="0"/>
              <a:t>개발 키트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JDK</a:t>
            </a:r>
            <a:r>
              <a:rPr lang="ko-KR" altLang="en-US" dirty="0"/>
              <a:t>가 있습니다</a:t>
            </a:r>
            <a:r>
              <a:rPr lang="en-US" altLang="ko-KR" dirty="0"/>
              <a:t>. – </a:t>
            </a:r>
            <a:r>
              <a:rPr lang="ko-KR" altLang="en-US" dirty="0"/>
              <a:t>만들어 놓은 것을 가져다 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SDK(</a:t>
            </a:r>
            <a:r>
              <a:rPr lang="ko-KR" altLang="en-US" dirty="0"/>
              <a:t>소프트웨어 개발 키트</a:t>
            </a:r>
            <a:r>
              <a:rPr lang="en-US" altLang="ko-KR" dirty="0"/>
              <a:t>, Software Development Kit)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소프트웨어 기술자가 사용하여 특정한 소프트웨어 꾸러미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소프트웨어 프레임워크</a:t>
            </a:r>
            <a:r>
              <a:rPr lang="en-US" altLang="ko-KR" dirty="0"/>
              <a:t>, </a:t>
            </a:r>
            <a:r>
              <a:rPr lang="ko-KR" altLang="en-US" dirty="0"/>
              <a:t>하드웨어 플랫폼</a:t>
            </a:r>
            <a:r>
              <a:rPr lang="en-US" altLang="ko-KR" dirty="0"/>
              <a:t>, </a:t>
            </a:r>
            <a:r>
              <a:rPr lang="ko-KR" altLang="en-US" dirty="0"/>
              <a:t>컴퓨터 시스템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운영 체제 등을 위한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응용 프로그램 등을 만들 수 있게 해주는 개발 도구의 집합입니다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SDK API</a:t>
            </a:r>
            <a:r>
              <a:rPr lang="ko-KR" altLang="en-US" dirty="0"/>
              <a:t>차이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 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보다 더 넓은 범위의 용어 </a:t>
            </a:r>
            <a:r>
              <a:rPr lang="en-US" altLang="ko-KR" dirty="0"/>
              <a:t>(</a:t>
            </a:r>
            <a:r>
              <a:rPr lang="ko-KR" altLang="en-US" dirty="0"/>
              <a:t>실제로 비교 </a:t>
            </a:r>
            <a:r>
              <a:rPr lang="ko-KR" altLang="en-US" dirty="0" err="1"/>
              <a:t>많이함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프로젝트 일정인데요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지금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기획단계를 </a:t>
            </a:r>
            <a:r>
              <a:rPr lang="ko-KR" altLang="en-US" dirty="0" err="1"/>
              <a:t>완성하였구요</a:t>
            </a:r>
            <a:endParaRPr lang="en-US" altLang="ko-KR" dirty="0"/>
          </a:p>
          <a:p>
            <a:r>
              <a:rPr lang="ko-KR" altLang="en-US" dirty="0"/>
              <a:t>이번주부터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분석 및 설계 단계에 들어갈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팀원소개를 하고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유저서비스를 담담하구요</a:t>
            </a:r>
            <a:endParaRPr lang="en-US" altLang="ko-KR" dirty="0"/>
          </a:p>
          <a:p>
            <a:r>
              <a:rPr lang="ko-KR" altLang="en-US" dirty="0"/>
              <a:t>재윤님은 비즈니스 서비스</a:t>
            </a:r>
            <a:endParaRPr lang="en-US" altLang="ko-KR" dirty="0"/>
          </a:p>
          <a:p>
            <a:r>
              <a:rPr lang="ko-KR" altLang="en-US" dirty="0"/>
              <a:t>준호님은 </a:t>
            </a:r>
            <a:r>
              <a:rPr lang="ko-KR" altLang="en-US" dirty="0" err="1"/>
              <a:t>어드민</a:t>
            </a:r>
            <a:r>
              <a:rPr lang="ko-KR" altLang="en-US" dirty="0"/>
              <a:t> 서비스를 담당하기로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그외에</a:t>
            </a:r>
            <a:r>
              <a:rPr lang="ko-KR" altLang="en-US" dirty="0"/>
              <a:t> 업무 </a:t>
            </a:r>
            <a:r>
              <a:rPr lang="ko-KR" altLang="en-US" dirty="0" err="1"/>
              <a:t>분담이구요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조의 프로젝트 발표는 여기까지 입니다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2585862" y="4157280"/>
            <a:ext cx="715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마이크로 서비스 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써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903550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9539022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97EF671-2FB8-479A-A133-F562840C59D8}"/>
              </a:ext>
            </a:extLst>
          </p:cNvPr>
          <p:cNvSpPr/>
          <p:nvPr/>
        </p:nvSpPr>
        <p:spPr>
          <a:xfrm>
            <a:off x="0" y="739302"/>
            <a:ext cx="12192000" cy="611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D9A90B-F35B-42A6-8842-59A2A797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" y="5626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분석 객체 모델</a:t>
            </a:r>
          </a:p>
        </p:txBody>
      </p:sp>
      <p:pic>
        <p:nvPicPr>
          <p:cNvPr id="3" name="그림 2" descr="텍스트, 컴퓨터, 노트북, 책상이(가) 표시된 사진&#10;&#10;자동 생성된 설명">
            <a:extLst>
              <a:ext uri="{FF2B5EF4-FFF2-40B4-BE49-F238E27FC236}">
                <a16:creationId xmlns:a16="http://schemas.microsoft.com/office/drawing/2014/main" id="{756A4814-D9D6-4CC2-9CE9-1D3221393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248"/>
            <a:ext cx="12192000" cy="41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97EF671-2FB8-479A-A133-F562840C59D8}"/>
              </a:ext>
            </a:extLst>
          </p:cNvPr>
          <p:cNvSpPr/>
          <p:nvPr/>
        </p:nvSpPr>
        <p:spPr>
          <a:xfrm>
            <a:off x="0" y="739302"/>
            <a:ext cx="12192000" cy="611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D9A90B-F35B-42A6-8842-59A2A797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" y="5626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인터페이스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03758D-8781-46D9-9D92-8479FFB3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" t="49078" r="20817"/>
          <a:stretch/>
        </p:blipFill>
        <p:spPr>
          <a:xfrm>
            <a:off x="188068" y="892933"/>
            <a:ext cx="6887183" cy="34922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10E4FC-0653-4010-A617-34FE9E7F9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9" b="31377"/>
          <a:stretch/>
        </p:blipFill>
        <p:spPr>
          <a:xfrm>
            <a:off x="5066817" y="3717812"/>
            <a:ext cx="7044119" cy="28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별 역할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791518"/>
            <a:ext cx="21739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구독자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협업 툴 관리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파트너 서비스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D3AD25C-6D08-4296-988D-E15E808472FF}"/>
              </a:ext>
            </a:extLst>
          </p:cNvPr>
          <p:cNvSpPr/>
          <p:nvPr/>
        </p:nvSpPr>
        <p:spPr>
          <a:xfrm>
            <a:off x="4830273" y="1270397"/>
            <a:ext cx="2340000" cy="23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F0BF02-C977-403B-945C-F9C15E496DF2}"/>
              </a:ext>
            </a:extLst>
          </p:cNvPr>
          <p:cNvSpPr/>
          <p:nvPr/>
        </p:nvSpPr>
        <p:spPr>
          <a:xfrm>
            <a:off x="8749727" y="1270397"/>
            <a:ext cx="2340000" cy="23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05934" y="874214"/>
            <a:ext cx="879138" cy="865874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16389" y="2196015"/>
            <a:ext cx="862324" cy="1068003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6544349" y="2387114"/>
            <a:ext cx="1086189" cy="852706"/>
          </a:xfrm>
          <a:prstGeom prst="rect">
            <a:avLst/>
          </a:prstGeom>
          <a:noFill/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821046" y="1151396"/>
            <a:ext cx="1577229" cy="643134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21" y="2309185"/>
            <a:ext cx="849924" cy="895848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8691443" y="2529917"/>
            <a:ext cx="1472976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9B32C-1CEA-4CE9-9F0E-B93E4F663CE9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9" b="25250"/>
          <a:stretch/>
        </p:blipFill>
        <p:spPr>
          <a:xfrm>
            <a:off x="10240858" y="2013476"/>
            <a:ext cx="841516" cy="936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00F568-51F5-4BE8-AC1C-1A239DB46B5D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71569" r="13834" b="-347"/>
          <a:stretch/>
        </p:blipFill>
        <p:spPr>
          <a:xfrm>
            <a:off x="9925300" y="2967273"/>
            <a:ext cx="1472976" cy="30982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CFD8E5B-43D8-4CF8-A0F8-269CF1167728}"/>
              </a:ext>
            </a:extLst>
          </p:cNvPr>
          <p:cNvGrpSpPr/>
          <p:nvPr/>
        </p:nvGrpSpPr>
        <p:grpSpPr>
          <a:xfrm>
            <a:off x="6751443" y="952182"/>
            <a:ext cx="931442" cy="817264"/>
            <a:chOff x="6609771" y="889728"/>
            <a:chExt cx="931442" cy="8172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D4742A-85A5-44D8-B42E-3F10D7328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8"/>
            <a:stretch/>
          </p:blipFill>
          <p:spPr>
            <a:xfrm>
              <a:off x="6670346" y="889728"/>
              <a:ext cx="732880" cy="629338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C245CD1-DBE0-44FE-A7CE-40B6F3AE3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348"/>
            <a:stretch/>
          </p:blipFill>
          <p:spPr>
            <a:xfrm>
              <a:off x="6609771" y="1530925"/>
              <a:ext cx="801740" cy="10947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2CF0FFA-D557-4FD9-B3B9-983A756707A0}"/>
                </a:ext>
              </a:extLst>
            </p:cNvPr>
            <p:cNvSpPr txBox="1"/>
            <p:nvPr/>
          </p:nvSpPr>
          <p:spPr>
            <a:xfrm>
              <a:off x="7273403" y="1460771"/>
              <a:ext cx="2678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5B4282"/>
                  </a:solidFill>
                </a:rPr>
                <a:t>5</a:t>
              </a:r>
              <a:endParaRPr lang="ko-KR" altLang="en-US" sz="900" b="1" dirty="0">
                <a:solidFill>
                  <a:srgbClr val="5B4282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2DE026F-BE1E-4E86-B014-5622C4BB90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34" y="1718351"/>
            <a:ext cx="1042224" cy="624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A24295-CA57-442F-93C3-AB8BC4A5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8" y="340470"/>
            <a:ext cx="2908570" cy="95331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동기 및 선정 사유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A23297-27A1-4140-B01D-6409DDC9F49C}"/>
              </a:ext>
            </a:extLst>
          </p:cNvPr>
          <p:cNvSpPr/>
          <p:nvPr/>
        </p:nvSpPr>
        <p:spPr>
          <a:xfrm>
            <a:off x="3044756" y="0"/>
            <a:ext cx="9147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53193-2DA4-47AF-86DB-E4F3175EECE2}"/>
              </a:ext>
            </a:extLst>
          </p:cNvPr>
          <p:cNvSpPr txBox="1"/>
          <p:nvPr/>
        </p:nvSpPr>
        <p:spPr>
          <a:xfrm>
            <a:off x="5737623" y="1741972"/>
            <a:ext cx="5312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마이크로 서비스 아키텍처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커피 원두 구독 서비스 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클라이언트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4AE1E-3734-4AF9-B4F1-A9284F27A8B0}"/>
              </a:ext>
            </a:extLst>
          </p:cNvPr>
          <p:cNvSpPr txBox="1"/>
          <p:nvPr/>
        </p:nvSpPr>
        <p:spPr>
          <a:xfrm>
            <a:off x="4878347" y="106294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프로젝트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A39F9-E0B5-4E46-B40C-8B9FBF980A97}"/>
              </a:ext>
            </a:extLst>
          </p:cNvPr>
          <p:cNvSpPr txBox="1"/>
          <p:nvPr/>
        </p:nvSpPr>
        <p:spPr>
          <a:xfrm>
            <a:off x="5737623" y="3697233"/>
            <a:ext cx="518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코로나 이후 홈카페의 수요가 증가했다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온라인 판매에 의한 소상공인 상생 가능 방안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온라인 구독 경제 활성화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1B200-D87F-4A5F-B9DE-FD62708D3039}"/>
              </a:ext>
            </a:extLst>
          </p:cNvPr>
          <p:cNvSpPr txBox="1"/>
          <p:nvPr/>
        </p:nvSpPr>
        <p:spPr>
          <a:xfrm>
            <a:off x="4878347" y="3018208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412308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02"/>
            <a:ext cx="12263718" cy="5953890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CF0D5B-C476-4050-AF34-5FCB0914C132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CDF1AA-E086-41A9-9378-E1AE8096A137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SWOT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분석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7BF8B1-6887-414A-9B80-6846CC442C20}"/>
              </a:ext>
            </a:extLst>
          </p:cNvPr>
          <p:cNvSpPr/>
          <p:nvPr/>
        </p:nvSpPr>
        <p:spPr>
          <a:xfrm>
            <a:off x="1202580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403726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카페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 err="1">
                <a:solidFill>
                  <a:srgbClr val="403726"/>
                </a:solidFill>
              </a:rPr>
              <a:t>로스터리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>
                <a:solidFill>
                  <a:srgbClr val="403726"/>
                </a:solidFill>
              </a:rPr>
              <a:t>온라인 몰을 함께 운영 중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내부 인프라를 잘 갖추고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복고풍의 브랜드 이미지로 </a:t>
            </a:r>
            <a:r>
              <a:rPr lang="ko-KR" altLang="en-US" dirty="0" err="1">
                <a:solidFill>
                  <a:srgbClr val="403726"/>
                </a:solidFill>
              </a:rPr>
              <a:t>팬층을</a:t>
            </a:r>
            <a:r>
              <a:rPr lang="ko-KR" altLang="en-US" dirty="0">
                <a:solidFill>
                  <a:srgbClr val="403726"/>
                </a:solidFill>
              </a:rPr>
              <a:t> 확보했다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아는 사람들은 아는 커피숍 브랜드</a:t>
            </a:r>
            <a:endParaRPr lang="en-US" altLang="ko-KR" dirty="0">
              <a:solidFill>
                <a:srgbClr val="403726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E5FF22-516A-4577-AE3A-BE5B3B69ACE4}"/>
              </a:ext>
            </a:extLst>
          </p:cNvPr>
          <p:cNvSpPr/>
          <p:nvPr/>
        </p:nvSpPr>
        <p:spPr>
          <a:xfrm>
            <a:off x="6455897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개인 </a:t>
            </a:r>
            <a:r>
              <a:rPr lang="ko-KR" altLang="en-US" dirty="0" err="1">
                <a:solidFill>
                  <a:srgbClr val="403726"/>
                </a:solidFill>
              </a:rPr>
              <a:t>로스터리가</a:t>
            </a:r>
            <a:r>
              <a:rPr lang="ko-KR" altLang="en-US" dirty="0">
                <a:solidFill>
                  <a:srgbClr val="403726"/>
                </a:solidFill>
              </a:rPr>
              <a:t> 운영하는 서비스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제품 선택의 폭에 한계가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소비자가 원하는 원두를 골라서 구독할 수 없음  </a:t>
            </a:r>
            <a:r>
              <a:rPr lang="en-US" altLang="ko-KR" dirty="0">
                <a:solidFill>
                  <a:srgbClr val="403726"/>
                </a:solidFill>
              </a:rPr>
              <a:t>- </a:t>
            </a:r>
            <a:r>
              <a:rPr lang="ko-KR" altLang="en-US" dirty="0">
                <a:solidFill>
                  <a:srgbClr val="403726"/>
                </a:solidFill>
              </a:rPr>
              <a:t>랜덤 배송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7C7C-3E56-4552-82FF-85176BB471A2}"/>
              </a:ext>
            </a:extLst>
          </p:cNvPr>
          <p:cNvSpPr/>
          <p:nvPr/>
        </p:nvSpPr>
        <p:spPr>
          <a:xfrm>
            <a:off x="1202580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403726"/>
                </a:solidFill>
              </a:rPr>
              <a:t>인프라가 구축되어서 외부 비즈니스와 연결하기 좋다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0BFC6-2CD5-4156-8DA7-0F12F31FC450}"/>
              </a:ext>
            </a:extLst>
          </p:cNvPr>
          <p:cNvSpPr/>
          <p:nvPr/>
        </p:nvSpPr>
        <p:spPr>
          <a:xfrm>
            <a:off x="6455897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 본사의 마케팅 수단을 제외하고</a:t>
            </a:r>
            <a:endParaRPr lang="en-US" altLang="ko-KR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>
              <a:defRPr/>
            </a:pP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외부적으로 고객을 유치할 수단이 제한적이다</a:t>
            </a: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AE28-3F09-4D18-BB0B-CD996422D3A7}"/>
              </a:ext>
            </a:extLst>
          </p:cNvPr>
          <p:cNvSpPr txBox="1"/>
          <p:nvPr/>
        </p:nvSpPr>
        <p:spPr>
          <a:xfrm>
            <a:off x="3035890" y="102591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긍정적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FBEE-73C2-42C6-A2E0-B2153A2D9E85}"/>
              </a:ext>
            </a:extLst>
          </p:cNvPr>
          <p:cNvSpPr txBox="1"/>
          <p:nvPr/>
        </p:nvSpPr>
        <p:spPr>
          <a:xfrm>
            <a:off x="8289207" y="1028113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부정적 측면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D874-1C38-4C8B-8BFD-3133801EA164}"/>
              </a:ext>
            </a:extLst>
          </p:cNvPr>
          <p:cNvSpPr txBox="1"/>
          <p:nvPr/>
        </p:nvSpPr>
        <p:spPr>
          <a:xfrm>
            <a:off x="538504" y="2124185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내부환경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0B70-85C2-4527-B447-B9247DB0F0A7}"/>
              </a:ext>
            </a:extLst>
          </p:cNvPr>
          <p:cNvSpPr txBox="1"/>
          <p:nvPr/>
        </p:nvSpPr>
        <p:spPr>
          <a:xfrm>
            <a:off x="538512" y="4714209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외부환경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75995-0332-4903-948B-168F3D232A1B}"/>
              </a:ext>
            </a:extLst>
          </p:cNvPr>
          <p:cNvSpPr txBox="1"/>
          <p:nvPr/>
        </p:nvSpPr>
        <p:spPr>
          <a:xfrm>
            <a:off x="5793595" y="3465513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      W</a:t>
            </a:r>
          </a:p>
          <a:p>
            <a:endParaRPr lang="en-US" altLang="ko-KR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       T</a:t>
            </a:r>
            <a:endParaRPr lang="ko-KR" altLang="en-US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926F9-DABF-4A72-A93E-3B1F2A8D4A35}"/>
              </a:ext>
            </a:extLst>
          </p:cNvPr>
          <p:cNvSpPr txBox="1"/>
          <p:nvPr/>
        </p:nvSpPr>
        <p:spPr>
          <a:xfrm>
            <a:off x="1265336" y="154063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Strength </a:t>
            </a:r>
            <a:endParaRPr lang="ko-KR" altLang="en-US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862D8-028B-4EE5-85D8-6470D26AA61D}"/>
              </a:ext>
            </a:extLst>
          </p:cNvPr>
          <p:cNvSpPr txBox="1"/>
          <p:nvPr/>
        </p:nvSpPr>
        <p:spPr>
          <a:xfrm>
            <a:off x="9871454" y="1551793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55B7B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Weakness </a:t>
            </a:r>
            <a:endParaRPr lang="ko-KR" altLang="en-US" b="1" dirty="0">
              <a:solidFill>
                <a:srgbClr val="455B7B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3892-93A4-4452-ABE7-5445C0C27589}"/>
              </a:ext>
            </a:extLst>
          </p:cNvPr>
          <p:cNvSpPr txBox="1"/>
          <p:nvPr/>
        </p:nvSpPr>
        <p:spPr>
          <a:xfrm>
            <a:off x="1276903" y="4247979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56C4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Opportunity</a:t>
            </a:r>
            <a:endParaRPr lang="ko-KR" altLang="en-US" b="1" dirty="0">
              <a:solidFill>
                <a:srgbClr val="556C44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E2E9-D355-427E-AA0D-B9E76A728036}"/>
              </a:ext>
            </a:extLst>
          </p:cNvPr>
          <p:cNvSpPr txBox="1"/>
          <p:nvPr/>
        </p:nvSpPr>
        <p:spPr>
          <a:xfrm>
            <a:off x="10395165" y="4247979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Threat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60178C-2013-4A70-B48A-F1CB015B19D5}"/>
              </a:ext>
            </a:extLst>
          </p:cNvPr>
          <p:cNvGrpSpPr/>
          <p:nvPr/>
        </p:nvGrpSpPr>
        <p:grpSpPr>
          <a:xfrm>
            <a:off x="3613346" y="563956"/>
            <a:ext cx="392112" cy="95492"/>
            <a:chOff x="3925766" y="563956"/>
            <a:chExt cx="392112" cy="9549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0F78E3-C23A-42A0-B0FA-94C5EC831FB4}"/>
                </a:ext>
              </a:extLst>
            </p:cNvPr>
            <p:cNvSpPr/>
            <p:nvPr/>
          </p:nvSpPr>
          <p:spPr>
            <a:xfrm>
              <a:off x="3998791" y="578486"/>
              <a:ext cx="319087" cy="80962"/>
            </a:xfrm>
            <a:prstGeom prst="rect">
              <a:avLst/>
            </a:prstGeom>
            <a:solidFill>
              <a:srgbClr val="EFE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67519-B5CC-4AA5-8CAD-927D148E7263}"/>
                </a:ext>
              </a:extLst>
            </p:cNvPr>
            <p:cNvSpPr/>
            <p:nvPr/>
          </p:nvSpPr>
          <p:spPr>
            <a:xfrm>
              <a:off x="3925766" y="563956"/>
              <a:ext cx="73025" cy="80963"/>
            </a:xfrm>
            <a:prstGeom prst="rect">
              <a:avLst/>
            </a:prstGeom>
            <a:solidFill>
              <a:srgbClr val="40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>
            <a:extLst>
              <a:ext uri="{FF2B5EF4-FFF2-40B4-BE49-F238E27FC236}">
                <a16:creationId xmlns:a16="http://schemas.microsoft.com/office/drawing/2014/main" id="{B19D4B55-BB5F-4399-8A1C-36FF6F49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" y="102906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  <p:sp>
        <p:nvSpPr>
          <p:cNvPr id="4" name="사각형: 둥근 모서리 3"/>
          <p:cNvSpPr>
            <a:spLocks/>
          </p:cNvSpPr>
          <p:nvPr/>
        </p:nvSpPr>
        <p:spPr>
          <a:xfrm>
            <a:off x="503719" y="1986015"/>
            <a:ext cx="3347720" cy="46672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8DD0389-CB4E-4360-946B-6380FB640BB4}"/>
              </a:ext>
            </a:extLst>
          </p:cNvPr>
          <p:cNvSpPr>
            <a:spLocks/>
          </p:cNvSpPr>
          <p:nvPr/>
        </p:nvSpPr>
        <p:spPr>
          <a:xfrm>
            <a:off x="640259" y="4229996"/>
            <a:ext cx="1396365" cy="89027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8600604" y="1972680"/>
            <a:ext cx="3063240" cy="46805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0" name="사각형: 둥근 모서리 49"/>
          <p:cNvSpPr>
            <a:spLocks/>
          </p:cNvSpPr>
          <p:nvPr/>
        </p:nvSpPr>
        <p:spPr>
          <a:xfrm>
            <a:off x="8847619" y="3031225"/>
            <a:ext cx="1260475" cy="7232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1" name="사각형: 둥근 모서리 50"/>
          <p:cNvSpPr>
            <a:spLocks/>
          </p:cNvSpPr>
          <p:nvPr/>
        </p:nvSpPr>
        <p:spPr>
          <a:xfrm>
            <a:off x="8886989" y="3895460"/>
            <a:ext cx="2449195" cy="7232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2" name="사각형: 둥근 모서리 51"/>
          <p:cNvSpPr>
            <a:spLocks/>
          </p:cNvSpPr>
          <p:nvPr/>
        </p:nvSpPr>
        <p:spPr>
          <a:xfrm>
            <a:off x="8889529" y="4815575"/>
            <a:ext cx="2449195" cy="80327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149" name="직선 화살표 연결선 148"/>
          <p:cNvCxnSpPr>
            <a:cxnSpLocks/>
          </p:cNvCxnSpPr>
          <p:nvPr/>
        </p:nvCxnSpPr>
        <p:spPr>
          <a:xfrm>
            <a:off x="10942484" y="2386065"/>
            <a:ext cx="635" cy="2430145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cxnSpLocks/>
          </p:cNvCxnSpPr>
          <p:nvPr/>
        </p:nvCxnSpPr>
        <p:spPr>
          <a:xfrm>
            <a:off x="10654829" y="2442580"/>
            <a:ext cx="635" cy="1558290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/>
          <p:cNvSpPr>
            <a:spLocks/>
          </p:cNvSpPr>
          <p:nvPr/>
        </p:nvSpPr>
        <p:spPr>
          <a:xfrm>
            <a:off x="4468659" y="1972680"/>
            <a:ext cx="3348355" cy="46805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60943" y="1603745"/>
            <a:ext cx="286829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dirty="0">
                <a:latin typeface="양진체 " charset="0"/>
                <a:ea typeface="양진체 " charset="0"/>
              </a:rPr>
              <a:t>S</a:t>
            </a:r>
            <a:r>
              <a:rPr lang="en-US" altLang="ko-KR" b="0" i="0" dirty="0">
                <a:latin typeface="양진체 " charset="0"/>
                <a:ea typeface="양진체 " charset="0"/>
              </a:rPr>
              <a:t>ubscribe</a:t>
            </a:r>
            <a:r>
              <a:rPr lang="en-US" altLang="ko-KR" dirty="0">
                <a:latin typeface="양진체 " charset="0"/>
                <a:ea typeface="양진체 " charset="0"/>
              </a:rPr>
              <a:t> service</a:t>
            </a:r>
            <a:endParaRPr lang="ko-KR" altLang="en-US" dirty="0">
              <a:latin typeface="양진체 " charset="0"/>
              <a:ea typeface="양진체 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125378" y="1553308"/>
            <a:ext cx="165608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dirty="0">
                <a:latin typeface="양진체 " charset="0"/>
                <a:ea typeface="양진체 " charset="0"/>
              </a:rPr>
              <a:t>Admin service</a:t>
            </a:r>
            <a:endParaRPr lang="ko-KR" altLang="en-US" dirty="0">
              <a:latin typeface="양진체 " charset="0"/>
              <a:ea typeface="양진체 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9214649" y="1568820"/>
            <a:ext cx="269367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dirty="0">
                <a:latin typeface="양진체 " charset="0"/>
                <a:ea typeface="양진체 " charset="0"/>
              </a:rPr>
              <a:t>Partner service</a:t>
            </a:r>
            <a:endParaRPr lang="ko-KR" altLang="en-US" dirty="0">
              <a:latin typeface="양진체 " charset="0"/>
              <a:ea typeface="양진체 " charset="0"/>
            </a:endParaRPr>
          </a:p>
        </p:txBody>
      </p:sp>
      <p:sp>
        <p:nvSpPr>
          <p:cNvPr id="11" name="사각형: 둥근 모서리 10"/>
          <p:cNvSpPr>
            <a:spLocks/>
          </p:cNvSpPr>
          <p:nvPr/>
        </p:nvSpPr>
        <p:spPr>
          <a:xfrm>
            <a:off x="1057439" y="2180960"/>
            <a:ext cx="2338705" cy="44577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Bean Store</a:t>
            </a:r>
            <a:endParaRPr lang="ko-KR" altLang="en-US"/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>
            <a:off x="2127077" y="2852789"/>
            <a:ext cx="1557989" cy="360897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2" name="사각형: 둥근 모서리 31"/>
          <p:cNvSpPr>
            <a:spLocks/>
          </p:cNvSpPr>
          <p:nvPr/>
        </p:nvSpPr>
        <p:spPr>
          <a:xfrm>
            <a:off x="2248998" y="3033765"/>
            <a:ext cx="1326216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제품목록</a:t>
            </a:r>
          </a:p>
        </p:txBody>
      </p:sp>
      <p:sp>
        <p:nvSpPr>
          <p:cNvPr id="40" name="사각형: 둥근 모서리 39"/>
          <p:cNvSpPr>
            <a:spLocks/>
          </p:cNvSpPr>
          <p:nvPr/>
        </p:nvSpPr>
        <p:spPr>
          <a:xfrm>
            <a:off x="2239473" y="3956257"/>
            <a:ext cx="1326216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 err="1">
                <a:solidFill>
                  <a:schemeClr val="tx1"/>
                </a:solidFill>
              </a:rPr>
              <a:t>제품상세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824943" y="2653400"/>
            <a:ext cx="2540" cy="386080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/>
          <p:cNvSpPr>
            <a:spLocks/>
          </p:cNvSpPr>
          <p:nvPr/>
        </p:nvSpPr>
        <p:spPr>
          <a:xfrm>
            <a:off x="4716611" y="2166066"/>
            <a:ext cx="2825750" cy="46355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 err="1">
                <a:solidFill>
                  <a:schemeClr val="tx1"/>
                </a:solidFill>
              </a:rPr>
              <a:t>Admin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DashBoard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6097732-BCB0-4737-973B-DCCA9F3F11C4}"/>
              </a:ext>
            </a:extLst>
          </p:cNvPr>
          <p:cNvSpPr/>
          <p:nvPr/>
        </p:nvSpPr>
        <p:spPr>
          <a:xfrm>
            <a:off x="9207664" y="3995155"/>
            <a:ext cx="1833245" cy="51816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/>
          <p:cNvSpPr>
            <a:spLocks/>
          </p:cNvSpPr>
          <p:nvPr/>
        </p:nvSpPr>
        <p:spPr>
          <a:xfrm>
            <a:off x="4920144" y="2943828"/>
            <a:ext cx="2392680" cy="8483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144" name="직선 화살표 연결선 143"/>
          <p:cNvCxnSpPr>
            <a:cxnSpLocks/>
          </p:cNvCxnSpPr>
          <p:nvPr/>
        </p:nvCxnSpPr>
        <p:spPr>
          <a:xfrm>
            <a:off x="9298469" y="2525765"/>
            <a:ext cx="635" cy="513080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cxnSpLocks/>
          </p:cNvCxnSpPr>
          <p:nvPr/>
        </p:nvCxnSpPr>
        <p:spPr>
          <a:xfrm>
            <a:off x="2597781" y="4525852"/>
            <a:ext cx="0" cy="395605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73E21F-8F6D-4E9B-A49B-C05E2CCB71C3}"/>
              </a:ext>
            </a:extLst>
          </p:cNvPr>
          <p:cNvSpPr/>
          <p:nvPr/>
        </p:nvSpPr>
        <p:spPr>
          <a:xfrm>
            <a:off x="8886989" y="2179690"/>
            <a:ext cx="2449195" cy="511175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Manegement</a:t>
            </a:r>
          </a:p>
        </p:txBody>
      </p:sp>
      <p:cxnSp>
        <p:nvCxnSpPr>
          <p:cNvPr id="100" name="직선 화살표 연결선 99"/>
          <p:cNvCxnSpPr>
            <a:cxnSpLocks/>
          </p:cNvCxnSpPr>
          <p:nvPr/>
        </p:nvCxnSpPr>
        <p:spPr>
          <a:xfrm flipH="1" flipV="1">
            <a:off x="7070254" y="3271255"/>
            <a:ext cx="1702435" cy="1905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21">
            <a:extLst>
              <a:ext uri="{FF2B5EF4-FFF2-40B4-BE49-F238E27FC236}">
                <a16:creationId xmlns:a16="http://schemas.microsoft.com/office/drawing/2014/main" id="{FAB2327B-C59D-45EF-9993-E7DE25C7DB0B}"/>
              </a:ext>
            </a:extLst>
          </p:cNvPr>
          <p:cNvSpPr>
            <a:spLocks/>
          </p:cNvSpPr>
          <p:nvPr/>
        </p:nvSpPr>
        <p:spPr>
          <a:xfrm>
            <a:off x="7919249" y="3210295"/>
            <a:ext cx="445135" cy="124460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8" name="사각형: 둥근 모서리 57"/>
          <p:cNvSpPr>
            <a:spLocks/>
          </p:cNvSpPr>
          <p:nvPr/>
        </p:nvSpPr>
        <p:spPr>
          <a:xfrm>
            <a:off x="5237009" y="3093053"/>
            <a:ext cx="1833880" cy="55308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파트너쉽 관리</a:t>
            </a:r>
          </a:p>
        </p:txBody>
      </p:sp>
      <p:cxnSp>
        <p:nvCxnSpPr>
          <p:cNvPr id="67" name="직선 화살표 연결선 66"/>
          <p:cNvCxnSpPr>
            <a:cxnSpLocks/>
          </p:cNvCxnSpPr>
          <p:nvPr/>
        </p:nvCxnSpPr>
        <p:spPr>
          <a:xfrm>
            <a:off x="7058824" y="3490330"/>
            <a:ext cx="1754505" cy="2540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1"/>
          <p:cNvSpPr>
            <a:spLocks/>
          </p:cNvSpPr>
          <p:nvPr/>
        </p:nvSpPr>
        <p:spPr>
          <a:xfrm flipH="1">
            <a:off x="7914169" y="3429369"/>
            <a:ext cx="445770" cy="125095"/>
          </a:xfrm>
          <a:prstGeom prst="rect">
            <a:avLst/>
          </a:prstGeom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85" name="연결선: 꺾임 84"/>
          <p:cNvCxnSpPr>
            <a:cxnSpLocks/>
            <a:endCxn id="32" idx="3"/>
          </p:cNvCxnSpPr>
          <p:nvPr/>
        </p:nvCxnSpPr>
        <p:spPr>
          <a:xfrm rot="10800000">
            <a:off x="3575214" y="3318563"/>
            <a:ext cx="5542280" cy="836874"/>
          </a:xfrm>
          <a:prstGeom prst="bentConnector3">
            <a:avLst>
              <a:gd name="adj1" fmla="val 89963"/>
            </a:avLst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1"/>
          <p:cNvSpPr>
            <a:spLocks/>
          </p:cNvSpPr>
          <p:nvPr/>
        </p:nvSpPr>
        <p:spPr>
          <a:xfrm>
            <a:off x="7642389" y="4086593"/>
            <a:ext cx="1013460" cy="132080"/>
          </a:xfrm>
          <a:prstGeom prst="rect">
            <a:avLst/>
          </a:prstGeom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6" name="Rounded Rectangle 45"/>
          <p:cNvSpPr>
            <a:spLocks/>
          </p:cNvSpPr>
          <p:nvPr/>
        </p:nvSpPr>
        <p:spPr>
          <a:xfrm>
            <a:off x="8968269" y="3106155"/>
            <a:ext cx="1009650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tx1"/>
                </a:solidFill>
              </a:rPr>
              <a:t>파트너신청</a:t>
            </a:r>
          </a:p>
        </p:txBody>
      </p:sp>
      <p:sp>
        <p:nvSpPr>
          <p:cNvPr id="297" name="Rounded Rectangle 46"/>
          <p:cNvSpPr>
            <a:spLocks/>
          </p:cNvSpPr>
          <p:nvPr/>
        </p:nvSpPr>
        <p:spPr>
          <a:xfrm>
            <a:off x="10198264" y="3029955"/>
            <a:ext cx="1242060" cy="7232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98" name="Rounded Rectangle 47"/>
          <p:cNvSpPr>
            <a:spLocks/>
          </p:cNvSpPr>
          <p:nvPr/>
        </p:nvSpPr>
        <p:spPr>
          <a:xfrm>
            <a:off x="10318914" y="3104885"/>
            <a:ext cx="995045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tx1"/>
                </a:solidFill>
              </a:rPr>
              <a:t>제품등록</a:t>
            </a:r>
          </a:p>
        </p:txBody>
      </p:sp>
      <p:cxnSp>
        <p:nvCxnSpPr>
          <p:cNvPr id="299" name="Double Arrow 48"/>
          <p:cNvCxnSpPr/>
          <p:nvPr/>
        </p:nvCxnSpPr>
        <p:spPr>
          <a:xfrm>
            <a:off x="10393209" y="2694040"/>
            <a:ext cx="8890" cy="351155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ounded Rectangle 51"/>
          <p:cNvSpPr>
            <a:spLocks/>
          </p:cNvSpPr>
          <p:nvPr/>
        </p:nvSpPr>
        <p:spPr>
          <a:xfrm>
            <a:off x="9192424" y="4941940"/>
            <a:ext cx="1836420" cy="5187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9" name="사각형: 둥근 모서리 38"/>
          <p:cNvSpPr>
            <a:spLocks/>
          </p:cNvSpPr>
          <p:nvPr/>
        </p:nvSpPr>
        <p:spPr>
          <a:xfrm>
            <a:off x="652007" y="2858893"/>
            <a:ext cx="1396365" cy="89027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B4F261-5247-41E1-939B-E481750FC9B3}"/>
              </a:ext>
            </a:extLst>
          </p:cNvPr>
          <p:cNvCxnSpPr>
            <a:cxnSpLocks/>
          </p:cNvCxnSpPr>
          <p:nvPr/>
        </p:nvCxnSpPr>
        <p:spPr>
          <a:xfrm>
            <a:off x="1676228" y="2626730"/>
            <a:ext cx="0" cy="1770906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8C88A7-914D-4361-A3E3-3DAF1869DC1B}"/>
              </a:ext>
            </a:extLst>
          </p:cNvPr>
          <p:cNvGrpSpPr/>
          <p:nvPr/>
        </p:nvGrpSpPr>
        <p:grpSpPr>
          <a:xfrm>
            <a:off x="8751056" y="204734"/>
            <a:ext cx="3204210" cy="1276456"/>
            <a:chOff x="8689340" y="4675505"/>
            <a:chExt cx="3204210" cy="1402868"/>
          </a:xfrm>
        </p:grpSpPr>
        <p:sp>
          <p:nvSpPr>
            <p:cNvPr id="178" name="사각형: 둥근 모서리 177"/>
            <p:cNvSpPr>
              <a:spLocks/>
            </p:cNvSpPr>
            <p:nvPr/>
          </p:nvSpPr>
          <p:spPr>
            <a:xfrm>
              <a:off x="8689340" y="4675505"/>
              <a:ext cx="3204210" cy="12828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73" name="직선 화살표 연결선 172"/>
            <p:cNvCxnSpPr>
              <a:cxnSpLocks/>
            </p:cNvCxnSpPr>
            <p:nvPr/>
          </p:nvCxnSpPr>
          <p:spPr>
            <a:xfrm>
              <a:off x="10155555" y="5318125"/>
              <a:ext cx="1475740" cy="1905"/>
            </a:xfrm>
            <a:prstGeom prst="straightConnector1">
              <a:avLst/>
            </a:prstGeom>
            <a:solidFill>
              <a:srgbClr val="DDE4D8"/>
            </a:solidFill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cxnSpLocks/>
            </p:cNvCxnSpPr>
            <p:nvPr/>
          </p:nvCxnSpPr>
          <p:spPr>
            <a:xfrm>
              <a:off x="10155555" y="5699125"/>
              <a:ext cx="1475740" cy="1905"/>
            </a:xfrm>
            <a:prstGeom prst="straightConnector1">
              <a:avLst/>
            </a:prstGeom>
            <a:solidFill>
              <a:srgbClr val="DDE4D8"/>
            </a:solidFill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>
              <a:spLocks/>
            </p:cNvSpPr>
            <p:nvPr/>
          </p:nvSpPr>
          <p:spPr>
            <a:xfrm>
              <a:off x="8770663" y="4734992"/>
              <a:ext cx="1145540" cy="13433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메시지 큐</a:t>
              </a:r>
              <a:endParaRPr lang="en-US" altLang="ko-KR" sz="1400" dirty="0"/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화면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데이터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endParaRPr lang="ko-KR" altLang="en-US" sz="1400" dirty="0"/>
            </a:p>
          </p:txBody>
        </p:sp>
        <p:sp>
          <p:nvSpPr>
            <p:cNvPr id="281" name="Rectangle 25"/>
            <p:cNvSpPr>
              <a:spLocks/>
            </p:cNvSpPr>
            <p:nvPr/>
          </p:nvSpPr>
          <p:spPr>
            <a:xfrm>
              <a:off x="10163810" y="4887595"/>
              <a:ext cx="12909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2594774-6E25-4A4F-9437-9A30FC136F1D}"/>
              </a:ext>
            </a:extLst>
          </p:cNvPr>
          <p:cNvSpPr>
            <a:spLocks/>
          </p:cNvSpPr>
          <p:nvPr/>
        </p:nvSpPr>
        <p:spPr>
          <a:xfrm>
            <a:off x="748844" y="4397636"/>
            <a:ext cx="1195354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500" b="1" dirty="0">
                <a:solidFill>
                  <a:schemeClr val="tx1"/>
                </a:solidFill>
              </a:rPr>
              <a:t>Notice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329552" y="2639818"/>
            <a:ext cx="8890" cy="393065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/>
          <p:cNvSpPr>
            <a:spLocks/>
          </p:cNvSpPr>
          <p:nvPr/>
        </p:nvSpPr>
        <p:spPr>
          <a:xfrm>
            <a:off x="764242" y="3052658"/>
            <a:ext cx="1144905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5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805C6E-D546-4B55-BA3F-587D5AA42E5A}"/>
              </a:ext>
            </a:extLst>
          </p:cNvPr>
          <p:cNvSpPr>
            <a:spLocks/>
          </p:cNvSpPr>
          <p:nvPr/>
        </p:nvSpPr>
        <p:spPr>
          <a:xfrm>
            <a:off x="4920144" y="4334028"/>
            <a:ext cx="2392680" cy="8483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5258BAC-00AE-453F-9125-9750BA61F779}"/>
              </a:ext>
            </a:extLst>
          </p:cNvPr>
          <p:cNvSpPr>
            <a:spLocks/>
          </p:cNvSpPr>
          <p:nvPr/>
        </p:nvSpPr>
        <p:spPr>
          <a:xfrm>
            <a:off x="5237009" y="4483253"/>
            <a:ext cx="1833880" cy="55308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Notice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5D94511-CE28-4AFC-BA82-1B96AC2B4F74}"/>
              </a:ext>
            </a:extLst>
          </p:cNvPr>
          <p:cNvCxnSpPr>
            <a:cxnSpLocks/>
          </p:cNvCxnSpPr>
          <p:nvPr/>
        </p:nvCxnSpPr>
        <p:spPr>
          <a:xfrm flipH="1" flipV="1">
            <a:off x="1948873" y="4731357"/>
            <a:ext cx="3279074" cy="1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40">
            <a:extLst>
              <a:ext uri="{FF2B5EF4-FFF2-40B4-BE49-F238E27FC236}">
                <a16:creationId xmlns:a16="http://schemas.microsoft.com/office/drawing/2014/main" id="{E955636B-92DA-4756-A397-4AF94CBAA0AA}"/>
              </a:ext>
            </a:extLst>
          </p:cNvPr>
          <p:cNvSpPr>
            <a:spLocks/>
          </p:cNvSpPr>
          <p:nvPr/>
        </p:nvSpPr>
        <p:spPr>
          <a:xfrm>
            <a:off x="3763252" y="4646927"/>
            <a:ext cx="1062355" cy="144780"/>
          </a:xfrm>
          <a:prstGeom prst="rect">
            <a:avLst/>
          </a:prstGeom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C721DAF-D1CE-4732-B1DE-635A8D3452BF}"/>
              </a:ext>
            </a:extLst>
          </p:cNvPr>
          <p:cNvCxnSpPr>
            <a:cxnSpLocks/>
          </p:cNvCxnSpPr>
          <p:nvPr/>
        </p:nvCxnSpPr>
        <p:spPr>
          <a:xfrm>
            <a:off x="2831924" y="3620024"/>
            <a:ext cx="0" cy="389264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54F927C-12DB-410E-89E7-52CD5F47E338}"/>
              </a:ext>
            </a:extLst>
          </p:cNvPr>
          <p:cNvCxnSpPr>
            <a:cxnSpLocks/>
          </p:cNvCxnSpPr>
          <p:nvPr/>
        </p:nvCxnSpPr>
        <p:spPr>
          <a:xfrm>
            <a:off x="3176901" y="4525852"/>
            <a:ext cx="0" cy="1239537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43DB5B1-ED6C-47FC-80B8-BBB1F4B408E2}"/>
              </a:ext>
            </a:extLst>
          </p:cNvPr>
          <p:cNvSpPr>
            <a:spLocks/>
          </p:cNvSpPr>
          <p:nvPr/>
        </p:nvSpPr>
        <p:spPr>
          <a:xfrm>
            <a:off x="2239473" y="4911297"/>
            <a:ext cx="1326216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850BDBA-94C8-4639-8A2A-6418BCB16458}"/>
              </a:ext>
            </a:extLst>
          </p:cNvPr>
          <p:cNvSpPr>
            <a:spLocks/>
          </p:cNvSpPr>
          <p:nvPr/>
        </p:nvSpPr>
        <p:spPr>
          <a:xfrm>
            <a:off x="2239473" y="5765389"/>
            <a:ext cx="1326216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제품주문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F512D4A5-05C7-44EC-8130-5C3B9A011FE4}"/>
              </a:ext>
            </a:extLst>
          </p:cNvPr>
          <p:cNvCxnSpPr>
            <a:cxnSpLocks/>
            <a:stCxn id="88" idx="3"/>
            <a:endCxn id="302" idx="1"/>
          </p:cNvCxnSpPr>
          <p:nvPr/>
        </p:nvCxnSpPr>
        <p:spPr>
          <a:xfrm flipV="1">
            <a:off x="3565689" y="5201338"/>
            <a:ext cx="5626735" cy="848849"/>
          </a:xfrm>
          <a:prstGeom prst="bentConnector3">
            <a:avLst>
              <a:gd name="adj1" fmla="val 81960"/>
            </a:avLst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40">
            <a:extLst>
              <a:ext uri="{FF2B5EF4-FFF2-40B4-BE49-F238E27FC236}">
                <a16:creationId xmlns:a16="http://schemas.microsoft.com/office/drawing/2014/main" id="{1119E18A-A3DA-4BEA-BE7C-FB51FCF39B33}"/>
              </a:ext>
            </a:extLst>
          </p:cNvPr>
          <p:cNvSpPr>
            <a:spLocks/>
          </p:cNvSpPr>
          <p:nvPr/>
        </p:nvSpPr>
        <p:spPr>
          <a:xfrm>
            <a:off x="5474961" y="5963594"/>
            <a:ext cx="1062355" cy="144780"/>
          </a:xfrm>
          <a:prstGeom prst="rect">
            <a:avLst/>
          </a:prstGeom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4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2B0FFD-BA59-4159-8F61-73C94FBBCA4B}"/>
              </a:ext>
            </a:extLst>
          </p:cNvPr>
          <p:cNvSpPr/>
          <p:nvPr/>
        </p:nvSpPr>
        <p:spPr>
          <a:xfrm>
            <a:off x="0" y="710119"/>
            <a:ext cx="12192000" cy="6147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D9A90B-F35B-42A6-8842-59A2A797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1" y="-13830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요구사항 분석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2CC8EAE-1B0E-4886-8AFC-CC39DCE37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3" y="910047"/>
            <a:ext cx="11453853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5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B5DBBD0-478B-4247-83A2-0084E2EBE080}"/>
              </a:ext>
            </a:extLst>
          </p:cNvPr>
          <p:cNvSpPr/>
          <p:nvPr/>
        </p:nvSpPr>
        <p:spPr>
          <a:xfrm>
            <a:off x="1468876" y="0"/>
            <a:ext cx="107231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D9A90B-F35B-42A6-8842-59A2A797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" y="102906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WBS</a:t>
            </a:r>
            <a:endParaRPr lang="ko-KR" altLang="en-US" sz="32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9E99B8-780C-4030-A09C-D7EDDB35B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21" y="102906"/>
            <a:ext cx="10313294" cy="66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D9A90B-F35B-42A6-8842-59A2A797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1" y="-13830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8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테스트 케이스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69066F3-D1EC-4162-A0AE-78B1B5F6D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0119"/>
            <a:ext cx="12204562" cy="614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7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5589</TotalTime>
  <Words>1034</Words>
  <Application>Microsoft Office PowerPoint</Application>
  <PresentationFormat>와이드스크린</PresentationFormat>
  <Paragraphs>283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맑은 고딕</vt:lpstr>
      <vt:lpstr>양진체 </vt:lpstr>
      <vt:lpstr>Arial</vt:lpstr>
      <vt:lpstr>Office 테마</vt:lpstr>
      <vt:lpstr>주간 커-피</vt:lpstr>
      <vt:lpstr> 사용기술</vt:lpstr>
      <vt:lpstr> 동기 및 선정 사유</vt:lpstr>
      <vt:lpstr> 사례분석 - 비즈니스 모델  [프릴츠]</vt:lpstr>
      <vt:lpstr> SWOT 분석 [프릴츠]</vt:lpstr>
      <vt:lpstr> 프로세스 흐름도</vt:lpstr>
      <vt:lpstr> 요구사항 분석</vt:lpstr>
      <vt:lpstr> WBS</vt:lpstr>
      <vt:lpstr> 테스트 케이스</vt:lpstr>
      <vt:lpstr> 분석 객체 모델</vt:lpstr>
      <vt:lpstr> 인터페이스 설계</vt:lpstr>
      <vt:lpstr> 프로젝트 일정</vt:lpstr>
      <vt:lpstr> 팀원 별 역할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40</cp:revision>
  <dcterms:created xsi:type="dcterms:W3CDTF">2021-10-17T20:01:40Z</dcterms:created>
  <dcterms:modified xsi:type="dcterms:W3CDTF">2021-11-28T08:05:15Z</dcterms:modified>
</cp:coreProperties>
</file>