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F01"/>
    <a:srgbClr val="3F9F09"/>
    <a:srgbClr val="0AA602"/>
    <a:srgbClr val="0414B0"/>
    <a:srgbClr val="2B30F9"/>
    <a:srgbClr val="57DE0C"/>
    <a:srgbClr val="AFFFD3"/>
    <a:srgbClr val="3DFE2E"/>
    <a:srgbClr val="00CC5C"/>
    <a:srgbClr val="5D5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8" autoAdjust="0"/>
    <p:restoredTop sz="97481" autoAdjust="0"/>
  </p:normalViewPr>
  <p:slideViewPr>
    <p:cSldViewPr>
      <p:cViewPr varScale="1">
        <p:scale>
          <a:sx n="83" d="100"/>
          <a:sy n="83" d="100"/>
        </p:scale>
        <p:origin x="-1350" y="-90"/>
      </p:cViewPr>
      <p:guideLst>
        <p:guide orient="horz" pos="4110"/>
        <p:guide orient="horz" pos="119"/>
        <p:guide pos="5465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8|6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2.7|3|2.5|2.6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heme/theme1.xml><?xml version="1.0" encoding="utf-8"?>
<a:theme xmlns:a="http://schemas.openxmlformats.org/drawingml/2006/main" name="© 2009 Yucheng ">
  <a:themeElements>
    <a:clrScheme name="宇信易诚标准色">
      <a:dk1>
        <a:srgbClr val="274F77"/>
      </a:dk1>
      <a:lt1>
        <a:srgbClr val="FFFFFF"/>
      </a:lt1>
      <a:dk2>
        <a:srgbClr val="000000"/>
      </a:dk2>
      <a:lt2>
        <a:srgbClr val="615F5F"/>
      </a:lt2>
      <a:accent1>
        <a:srgbClr val="15A0FF"/>
      </a:accent1>
      <a:accent2>
        <a:srgbClr val="0078B4"/>
      </a:accent2>
      <a:accent3>
        <a:srgbClr val="FFFFFF"/>
      </a:accent3>
      <a:accent4>
        <a:srgbClr val="000000"/>
      </a:accent4>
      <a:accent5>
        <a:srgbClr val="AABBDB"/>
      </a:accent5>
      <a:accent6>
        <a:srgbClr val="0081C8"/>
      </a:accent6>
      <a:hlink>
        <a:srgbClr val="79BC28"/>
      </a:hlink>
      <a:folHlink>
        <a:srgbClr val="70D0F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6"/>
            </a:gs>
          </a:gsLst>
          <a:lin ang="5400000" scaled="1"/>
        </a:gradFill>
        <a:ln w="9525" cap="flat" cmpd="sng">
          <a:noFill/>
          <a:prstDash val="solid"/>
          <a:round/>
          <a:headEnd type="none" w="med" len="med"/>
          <a:tailEnd type="none" w="med" len="med"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615F5F"/>
        </a:lt2>
        <a:accent1>
          <a:srgbClr val="0070BD"/>
        </a:accent1>
        <a:accent2>
          <a:srgbClr val="005480"/>
        </a:accent2>
        <a:accent3>
          <a:srgbClr val="FFFFFF"/>
        </a:accent3>
        <a:accent4>
          <a:srgbClr val="000000"/>
        </a:accent4>
        <a:accent5>
          <a:srgbClr val="AABBDB"/>
        </a:accent5>
        <a:accent6>
          <a:srgbClr val="004B73"/>
        </a:accent6>
        <a:hlink>
          <a:srgbClr val="79BC28"/>
        </a:hlink>
        <a:folHlink>
          <a:srgbClr val="70D0F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5882</TotalTime>
  <Words>14172</Words>
  <Application>Microsoft Office PowerPoint</Application>
  <PresentationFormat>全屏显示(4:3)</PresentationFormat>
  <Paragraphs>4930</Paragraphs>
  <Slides>121</Slides>
  <Notes>77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121</vt:i4>
      </vt:variant>
    </vt:vector>
  </HeadingPairs>
  <TitlesOfParts>
    <vt:vector size="123" baseType="lpstr">
      <vt:lpstr>© 2009 Yucheng </vt:lpstr>
      <vt:lpstr>Equation</vt:lpstr>
      <vt:lpstr>商业银行基础知识</vt:lpstr>
      <vt:lpstr>课程学习目标</vt:lpstr>
      <vt:lpstr>目录图示</vt:lpstr>
      <vt:lpstr>银行的发展历史—货币的演变</vt:lpstr>
      <vt:lpstr>银行的发展—银行的起源</vt:lpstr>
      <vt:lpstr>银行的发展—商业银行</vt:lpstr>
      <vt:lpstr>银行的发展—世界银行体系</vt:lpstr>
      <vt:lpstr>银行的发展—中国银行体系</vt:lpstr>
      <vt:lpstr>银行的发展—中央银行</vt:lpstr>
      <vt:lpstr>银行的发展—政策性银行</vt:lpstr>
      <vt:lpstr>银行的发展—商业银行</vt:lpstr>
      <vt:lpstr>银行的发展—大型国有银行</vt:lpstr>
      <vt:lpstr>银行的发展—股份制银行</vt:lpstr>
      <vt:lpstr>银行的发展—外资银行</vt:lpstr>
      <vt:lpstr>中国商业银行名录（一）</vt:lpstr>
      <vt:lpstr>中国商业银行名录（二）</vt:lpstr>
      <vt:lpstr>中国商业银行名录（三）</vt:lpstr>
      <vt:lpstr>银行的发展—其他银行业金融机构</vt:lpstr>
      <vt:lpstr>银行的发展—非银行业金融机构</vt:lpstr>
      <vt:lpstr>银行的发展—非银行业金融机构</vt:lpstr>
      <vt:lpstr>银行的发展—非银行业金融机构</vt:lpstr>
      <vt:lpstr>银行的发展—非银行业金融机构</vt:lpstr>
      <vt:lpstr>银行的发展—非银行业金融机构</vt:lpstr>
      <vt:lpstr>银行的发展—非银行业金融机构</vt:lpstr>
      <vt:lpstr>银行的发展—非银行业金融机构</vt:lpstr>
      <vt:lpstr>中国金融行业统计报告</vt:lpstr>
      <vt:lpstr>银行的发展—本节回顾</vt:lpstr>
      <vt:lpstr>目录图示</vt:lpstr>
      <vt:lpstr>银行的组织结构—构成</vt:lpstr>
      <vt:lpstr>银行的组织结构—执行机构</vt:lpstr>
      <vt:lpstr>银行的组织结构—监管机构</vt:lpstr>
      <vt:lpstr>银行的组织结构—分支机构</vt:lpstr>
      <vt:lpstr>银行的组织结构—分支机构</vt:lpstr>
      <vt:lpstr>银行的组织结构—中国建设银行</vt:lpstr>
      <vt:lpstr>银行的组织结构—中国工商银行</vt:lpstr>
      <vt:lpstr>银行的组织结构—招商银行</vt:lpstr>
      <vt:lpstr>银行的组织结构—中信银行</vt:lpstr>
      <vt:lpstr>银行的组织结构—江西省农信</vt:lpstr>
      <vt:lpstr>银行的组织结构—广东省农信</vt:lpstr>
      <vt:lpstr>银行的组织结构—本节回顾</vt:lpstr>
      <vt:lpstr>目录图示</vt:lpstr>
      <vt:lpstr>会计基础</vt:lpstr>
      <vt:lpstr>会计核算</vt:lpstr>
      <vt:lpstr>账户分类</vt:lpstr>
      <vt:lpstr>实例说明(1)</vt:lpstr>
      <vt:lpstr>实例说明(2)</vt:lpstr>
      <vt:lpstr>银行的基础业务—业务划分</vt:lpstr>
      <vt:lpstr>PowerPoint 演示文稿</vt:lpstr>
      <vt:lpstr>PowerPoint 演示文稿</vt:lpstr>
      <vt:lpstr>银行的基础业务—存款业务</vt:lpstr>
      <vt:lpstr>银行的基础业务—存款业务分类表</vt:lpstr>
      <vt:lpstr>银行的基础业务—个人存款业务</vt:lpstr>
      <vt:lpstr>银行的基础业务—存款业务表</vt:lpstr>
      <vt:lpstr>2011年银行业资产负债规模</vt:lpstr>
      <vt:lpstr>银行的基础业务—个人存款业务</vt:lpstr>
      <vt:lpstr>银行的基础业务—个人存款业务</vt:lpstr>
      <vt:lpstr>银行的基础业务—对公存款业务</vt:lpstr>
      <vt:lpstr>银行的基础业务—对公存款业务</vt:lpstr>
      <vt:lpstr>银行的基础业务—对公存款业务</vt:lpstr>
      <vt:lpstr>银行的基础业务—对公存款业务</vt:lpstr>
      <vt:lpstr>银行的基础业务—对公存款业务</vt:lpstr>
      <vt:lpstr>PowerPoint 演示文稿</vt:lpstr>
      <vt:lpstr>银行的基础业务—借入资金业务</vt:lpstr>
      <vt:lpstr>借入资金业务——同业借款</vt:lpstr>
      <vt:lpstr>借入资金业务——同业借款</vt:lpstr>
      <vt:lpstr>借入资金业务——向中央银行借款</vt:lpstr>
      <vt:lpstr>借入资金业务——向境外货币市场借款</vt:lpstr>
      <vt:lpstr>PowerPoint 演示文稿</vt:lpstr>
      <vt:lpstr>银行的基础业务—贷款业务</vt:lpstr>
      <vt:lpstr>银行的基础业务—贷款业务</vt:lpstr>
      <vt:lpstr>2011年存贷款规模</vt:lpstr>
      <vt:lpstr>银行的基础业务—贷款业务</vt:lpstr>
      <vt:lpstr>银行的基础业务—贷款5级和12级分类</vt:lpstr>
      <vt:lpstr>银行的基础业务—贷款业务</vt:lpstr>
      <vt:lpstr>银行的基础业务—公司贷款业务</vt:lpstr>
      <vt:lpstr>银行的基础业务—公司贷款业务</vt:lpstr>
      <vt:lpstr>银行的基础业务—公司贷款业务</vt:lpstr>
      <vt:lpstr>银行的基础业务—公司贷款业务</vt:lpstr>
      <vt:lpstr>银行的基础业务—个人贷款业务</vt:lpstr>
      <vt:lpstr>银行的基础业务—个人贷款业务</vt:lpstr>
      <vt:lpstr>银行的基础业务—个人贷款业务</vt:lpstr>
      <vt:lpstr>银行的基础业务—个人贷款业务</vt:lpstr>
      <vt:lpstr>银行的基础业务—个人贷款业务</vt:lpstr>
      <vt:lpstr>银行的基础业务—个人贷款业务</vt:lpstr>
      <vt:lpstr>银行的基础业务—个人贷款业务</vt:lpstr>
      <vt:lpstr>银行的基础业务—公司贷款业务</vt:lpstr>
      <vt:lpstr>银行的基础业务—公司贷款业务</vt:lpstr>
      <vt:lpstr>银行的基础业务—公司贷款业务</vt:lpstr>
      <vt:lpstr>银行的基础业务—其他银行业务</vt:lpstr>
      <vt:lpstr>2008年上半年中间业务收入统计数据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银行的基础业务—其他银行业务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银行的基础业务—支付结算业务</vt:lpstr>
      <vt:lpstr>银行的基础业务—本节回顾</vt:lpstr>
      <vt:lpstr>PowerPoint 演示文稿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TM</dc:creator>
  <cp:keywords>ppt幻灯设计/ppt模板设计</cp:keywords>
  <dc:description>nordridesign.com</dc:description>
  <cp:lastModifiedBy>think</cp:lastModifiedBy>
  <cp:revision>561</cp:revision>
  <dcterms:created xsi:type="dcterms:W3CDTF">2008-05-06T01:42:58Z</dcterms:created>
  <dcterms:modified xsi:type="dcterms:W3CDTF">2013-03-16T02:03:04Z</dcterms:modified>
</cp:coreProperties>
</file>