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3" r:id="rId4"/>
    <p:sldId id="268" r:id="rId5"/>
    <p:sldId id="284" r:id="rId6"/>
    <p:sldId id="275" r:id="rId7"/>
    <p:sldId id="292" r:id="rId8"/>
    <p:sldId id="293" r:id="rId9"/>
    <p:sldId id="287" r:id="rId10"/>
    <p:sldId id="290" r:id="rId11"/>
    <p:sldId id="295" r:id="rId12"/>
    <p:sldId id="294" r:id="rId13"/>
    <p:sldId id="296" r:id="rId14"/>
    <p:sldId id="267" r:id="rId15"/>
    <p:sldId id="266" r:id="rId16"/>
  </p:sldIdLst>
  <p:sldSz cx="9144000" cy="6858000" type="screen4x3"/>
  <p:notesSz cx="9309100" cy="6954838"/>
  <p:embeddedFontLst>
    <p:embeddedFont>
      <p:font typeface="楷体" panose="02010609060101010101" pitchFamily="49" charset="-122"/>
      <p:regular r:id="rId19"/>
    </p:embeddedFont>
    <p:embeddedFont>
      <p:font typeface="方正兰亭黑简体" panose="02000000000000000000" pitchFamily="2" charset="-122"/>
      <p:regular r:id="rId20"/>
    </p:embeddedFont>
  </p:embeddedFont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F3F"/>
    <a:srgbClr val="082222"/>
    <a:srgbClr val="8409FF"/>
    <a:srgbClr val="0000FF"/>
    <a:srgbClr val="CC9900"/>
    <a:srgbClr val="BFBC3E"/>
    <a:srgbClr val="CCCCFF"/>
    <a:srgbClr val="00FF00"/>
    <a:srgbClr val="4D00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2" autoAdjust="0"/>
    <p:restoredTop sz="94683" autoAdjust="0"/>
  </p:normalViewPr>
  <p:slideViewPr>
    <p:cSldViewPr>
      <p:cViewPr varScale="1">
        <p:scale>
          <a:sx n="78" d="100"/>
          <a:sy n="78" d="100"/>
        </p:scale>
        <p:origin x="10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4958" cy="3488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ea typeface="方正兰亭黑简体" panose="020000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71969" y="1"/>
            <a:ext cx="4034958" cy="3488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7005-6AE9-4572-B0D5-4467C2EF8FA4}" type="datetime2">
              <a:rPr lang="zh-CN" altLang="en-US" smtClean="0">
                <a:ea typeface="方正兰亭黑简体" panose="02000000000000000000" pitchFamily="2" charset="-122"/>
              </a:rPr>
              <a:t>2016年8月7日</a:t>
            </a:fld>
            <a:endParaRPr lang="en-US" dirty="0">
              <a:ea typeface="方正兰亭黑简体" panose="020000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05978"/>
            <a:ext cx="4034958" cy="3488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ea typeface="方正兰亭黑简体" panose="020000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71969" y="6605978"/>
            <a:ext cx="4034958" cy="3488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E4F33-B178-46D8-9FBF-695A04911C36}" type="slidenum">
              <a:rPr lang="en-US" smtClean="0">
                <a:ea typeface="方正兰亭黑简体" panose="02000000000000000000" pitchFamily="2" charset="-122"/>
              </a:rPr>
              <a:t>‹#›</a:t>
            </a:fld>
            <a:endParaRPr lang="en-US" dirty="0"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7973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4958" cy="34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  <a:ea typeface="方正兰亭黑简体" panose="02000000000000000000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1969" y="0"/>
            <a:ext cx="4034958" cy="34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方正兰亭黑简体" panose="02000000000000000000" pitchFamily="2" charset="-122"/>
              </a:defRPr>
            </a:lvl1pPr>
          </a:lstStyle>
          <a:p>
            <a:fld id="{4A01E154-091C-4356-BD44-9D75E59DA939}" type="datetime2">
              <a:rPr lang="zh-CN" altLang="en-US" smtClean="0"/>
              <a:pPr/>
              <a:t>2016年8月7日</a:t>
            </a:fld>
            <a:endParaRPr lang="en-US" altLang="zh-CN" dirty="0"/>
          </a:p>
        </p:txBody>
      </p:sp>
      <p:sp>
        <p:nvSpPr>
          <p:cNvPr id="209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6238" y="520700"/>
            <a:ext cx="3479800" cy="260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476" y="3304109"/>
            <a:ext cx="7448149" cy="312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5979"/>
            <a:ext cx="4034958" cy="34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  <a:ea typeface="方正兰亭黑简体" panose="02000000000000000000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1969" y="6605979"/>
            <a:ext cx="4034958" cy="34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方正兰亭黑简体" panose="02000000000000000000" pitchFamily="2" charset="-122"/>
              </a:defRPr>
            </a:lvl1pPr>
          </a:lstStyle>
          <a:p>
            <a:fld id="{22B433A7-FD64-4DE2-A59C-2F3F102E021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08661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方正兰亭黑简体" panose="02000000000000000000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方正兰亭黑简体" panose="02000000000000000000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方正兰亭黑简体" panose="02000000000000000000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方正兰亭黑简体" panose="02000000000000000000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方正兰亭黑简体" panose="020000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0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4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我现在的主要研究方向是量子行走。量子行走是随机行走的量子对应。</a:t>
            </a:r>
            <a:endParaRPr lang="en-US" altLang="zh-CN" dirty="0" smtClean="0"/>
          </a:p>
          <a:p>
            <a:r>
              <a:rPr lang="zh-CN" altLang="en-US" dirty="0" smtClean="0"/>
              <a:t>随机行走模拟粒子在空间的扩散行为，具有重要的作用。</a:t>
            </a:r>
            <a:endParaRPr lang="en-US" altLang="zh-CN" dirty="0" smtClean="0"/>
          </a:p>
          <a:p>
            <a:r>
              <a:rPr lang="zh-CN" altLang="en-US" dirty="0" smtClean="0"/>
              <a:t>考虑线上的随机行走，每一步粒子都只能向左或者向右移动，最终会得到高斯分布。</a:t>
            </a:r>
            <a:endParaRPr lang="en-US" altLang="zh-CN" dirty="0" smtClean="0"/>
          </a:p>
          <a:p>
            <a:r>
              <a:rPr lang="zh-CN" altLang="en-US" dirty="0" smtClean="0"/>
              <a:t>当把粒子换成微粒子之后，由于量子相干，量子叠加和量子纠缠等效应的引入，</a:t>
            </a:r>
            <a:endParaRPr lang="en-US" altLang="zh-CN" dirty="0" smtClean="0"/>
          </a:p>
          <a:p>
            <a:r>
              <a:rPr lang="zh-CN" altLang="en-US" dirty="0" smtClean="0"/>
              <a:t>会导致粒子的行走出现明显变化。</a:t>
            </a:r>
            <a:endParaRPr lang="en-US" altLang="zh-CN" dirty="0" smtClean="0"/>
          </a:p>
          <a:p>
            <a:r>
              <a:rPr lang="zh-CN" altLang="en-US" dirty="0" smtClean="0"/>
              <a:t>（翻页）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054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三态量子行走在量子行走的基础上，额外引入停留态。</a:t>
            </a:r>
            <a:endParaRPr lang="en-US" altLang="zh-CN" dirty="0" smtClean="0"/>
          </a:p>
          <a:p>
            <a:r>
              <a:rPr lang="zh-CN" altLang="en-US" dirty="0" smtClean="0"/>
              <a:t>这样在每一步粒子都有三个选择：左移，右移和停留在当前位置。</a:t>
            </a:r>
            <a:endParaRPr lang="en-US" altLang="zh-CN" dirty="0" smtClean="0"/>
          </a:p>
          <a:p>
            <a:r>
              <a:rPr lang="zh-CN" altLang="en-US" dirty="0" smtClean="0"/>
              <a:t>在三态行走单吸收边界模型中，我们在粒子左侧放置一个吸收边界，</a:t>
            </a:r>
            <a:endParaRPr lang="en-US" altLang="zh-CN" dirty="0" smtClean="0"/>
          </a:p>
          <a:p>
            <a:r>
              <a:rPr lang="zh-CN" altLang="en-US" dirty="0" smtClean="0"/>
              <a:t>但粒子行走到这里时会被吸收。</a:t>
            </a:r>
            <a:endParaRPr lang="en-US" altLang="zh-CN" dirty="0" smtClean="0"/>
          </a:p>
          <a:p>
            <a:r>
              <a:rPr lang="zh-CN" altLang="en-US" dirty="0" smtClean="0"/>
              <a:t>双边界模型则是在粒子的左边和右边各放置一个吸收边界。</a:t>
            </a:r>
            <a:endParaRPr lang="en-US" altLang="zh-CN" dirty="0" smtClean="0"/>
          </a:p>
          <a:p>
            <a:r>
              <a:rPr lang="zh-CN" altLang="en-US" dirty="0" smtClean="0"/>
              <a:t>我们主要研究了如何计算粒子被吸收的概率，以及边界对粒子演化行为的影响。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0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在之前的工作中，我们仅仅关注量子行走本身的性质。</a:t>
            </a:r>
            <a:endParaRPr lang="en-US" altLang="zh-CN" dirty="0" smtClean="0"/>
          </a:p>
          <a:p>
            <a:r>
              <a:rPr lang="zh-CN" altLang="en-US" dirty="0" smtClean="0"/>
              <a:t>在带重启的量子行走中，我们使用量子行走设计算法。</a:t>
            </a:r>
            <a:endParaRPr lang="en-US" altLang="zh-CN" dirty="0" smtClean="0"/>
          </a:p>
          <a:p>
            <a:r>
              <a:rPr lang="zh-CN" altLang="en-US" dirty="0" smtClean="0"/>
              <a:t>而在准晶体量子行走中，我们使用量子行走方法来研究</a:t>
            </a:r>
            <a:endParaRPr lang="en-US" altLang="zh-CN" dirty="0" smtClean="0"/>
          </a:p>
          <a:p>
            <a:r>
              <a:rPr lang="zh-CN" altLang="en-US" dirty="0" smtClean="0"/>
              <a:t>粒子在准晶体中的扩散行为。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5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在单边界模型中，我们首先定义了三个生成函数，他们编码了所有会导致粒子被吸收的路径。</a:t>
            </a:r>
            <a:endParaRPr lang="en-US" altLang="zh-CN" dirty="0" smtClean="0"/>
          </a:p>
          <a:p>
            <a:r>
              <a:rPr lang="zh-CN" altLang="en-US" dirty="0" smtClean="0"/>
              <a:t>利用这些生成函数，我们可以计算任意边界时粒子的吸收概率。</a:t>
            </a:r>
            <a:endParaRPr lang="en-US" altLang="zh-CN" dirty="0" smtClean="0"/>
          </a:p>
          <a:p>
            <a:r>
              <a:rPr lang="zh-CN" altLang="en-US" dirty="0" smtClean="0"/>
              <a:t>我们还观察到，粒子会在原点附近震荡，导致局域化。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229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在之前的工作中，我们仅仅关注量子行走本身的性质。</a:t>
            </a:r>
            <a:endParaRPr lang="en-US" altLang="zh-CN" dirty="0" smtClean="0"/>
          </a:p>
          <a:p>
            <a:r>
              <a:rPr lang="zh-CN" altLang="en-US" dirty="0" smtClean="0"/>
              <a:t>在带重启的量子行走中，我们使用量子行走设计算法。</a:t>
            </a:r>
            <a:endParaRPr lang="en-US" altLang="zh-CN" dirty="0" smtClean="0"/>
          </a:p>
          <a:p>
            <a:r>
              <a:rPr lang="zh-CN" altLang="en-US" dirty="0" smtClean="0"/>
              <a:t>而在准晶体量子行走中，我们使用量子行走方法来研究</a:t>
            </a:r>
            <a:endParaRPr lang="en-US" altLang="zh-CN" dirty="0" smtClean="0"/>
          </a:p>
          <a:p>
            <a:r>
              <a:rPr lang="zh-CN" altLang="en-US" dirty="0" smtClean="0"/>
              <a:t>粒子在准晶体中的扩散行为。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8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在之前的工作中，我们仅仅关注量子行走本身的性质。</a:t>
            </a:r>
            <a:endParaRPr lang="en-US" altLang="zh-CN" dirty="0" smtClean="0"/>
          </a:p>
          <a:p>
            <a:r>
              <a:rPr lang="zh-CN" altLang="en-US" dirty="0" smtClean="0"/>
              <a:t>在带重启的量子行走中，我们使用量子行走设计算法。</a:t>
            </a:r>
            <a:endParaRPr lang="en-US" altLang="zh-CN" dirty="0" smtClean="0"/>
          </a:p>
          <a:p>
            <a:r>
              <a:rPr lang="zh-CN" altLang="en-US" dirty="0" smtClean="0"/>
              <a:t>而在准晶体量子行走中，我们使用量子行走方法来研究</a:t>
            </a:r>
            <a:endParaRPr lang="en-US" altLang="zh-CN" dirty="0" smtClean="0"/>
          </a:p>
          <a:p>
            <a:r>
              <a:rPr lang="zh-CN" altLang="en-US" dirty="0" smtClean="0"/>
              <a:t>粒子在准晶体中的扩散行为。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7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755577" y="2267280"/>
            <a:ext cx="7632847" cy="1327709"/>
          </a:xfrm>
        </p:spPr>
        <p:txBody>
          <a:bodyPr/>
          <a:lstStyle>
            <a:lvl1pPr algn="ctr">
              <a:lnSpc>
                <a:spcPct val="100000"/>
              </a:lnSpc>
              <a:defRPr sz="6000" b="0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51349" y="4681003"/>
            <a:ext cx="4537075" cy="9511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单击此处编辑副标题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38125" y="1389888"/>
            <a:ext cx="8668512" cy="4914900"/>
          </a:xfrm>
          <a:prstGeom prst="rect">
            <a:avLst/>
          </a:prstGeom>
        </p:spPr>
        <p:txBody>
          <a:bodyPr/>
          <a:lstStyle>
            <a:lvl1pPr>
              <a:buClr>
                <a:srgbClr val="103F3F"/>
              </a:buCl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  <a:lvl2pPr>
              <a:buClr>
                <a:srgbClr val="103F3F"/>
              </a:buCl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buClr>
                <a:srgbClr val="103F3F"/>
              </a:buCl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330" y="1385835"/>
            <a:ext cx="8667340" cy="4923485"/>
          </a:xfrm>
          <a:prstGeom prst="rect">
            <a:avLst/>
          </a:prstGeom>
        </p:spPr>
        <p:txBody>
          <a:bodyPr/>
          <a:lstStyle>
            <a:lvl1pPr>
              <a:buClr>
                <a:srgbClr val="103F3F"/>
              </a:buClr>
              <a:buSzPct val="75000"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  <a:lvl2pPr marL="449262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3F3F"/>
              </a:buClr>
              <a:buSzPct val="75000"/>
              <a:buFontTx/>
              <a:buNone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buClr>
                <a:srgbClr val="103F3F"/>
              </a:buClr>
              <a:buSzPct val="75000"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 marL="1681163" indent="-385763">
              <a:buClr>
                <a:srgbClr val="103F3F"/>
              </a:buClr>
              <a:buFont typeface="Wingdings" panose="05000000000000000000" pitchFamily="2" charset="2"/>
              <a:buChar char="p"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</a:lstStyle>
          <a:p>
            <a:pPr lvl="0"/>
            <a:r>
              <a:rPr lang="zh-CN" altLang="en-US" dirty="0" smtClean="0"/>
              <a:t>单击此处编辑一级标题</a:t>
            </a:r>
            <a:endParaRPr lang="en-US" altLang="zh-CN" dirty="0" smtClean="0"/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0099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dirty="0" smtClean="0"/>
              <a:t>单击此处编辑二级标题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单击此处编辑三级标题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单击此处编辑四级标题</a:t>
            </a:r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8330" y="220407"/>
            <a:ext cx="5845838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13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0" y="1609630"/>
            <a:ext cx="7879400" cy="4475895"/>
          </a:xfrm>
          <a:prstGeom prst="rect">
            <a:avLst/>
          </a:prstGeom>
        </p:spPr>
        <p:txBody>
          <a:bodyPr anchor="ctr"/>
          <a:lstStyle>
            <a:lvl1pPr marL="514350" indent="-51435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103F3F"/>
              </a:buClr>
              <a:buSzPct val="75000"/>
              <a:buFont typeface="+mj-lt"/>
              <a:buAutoNum type="arabicPeriod"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0099"/>
              </a:buClr>
              <a:buSzPct val="75000"/>
              <a:buFont typeface="Wingdings" panose="05000000000000000000" pitchFamily="2" charset="2"/>
              <a:buChar char="u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buSzPct val="75000"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 marL="1295400" indent="0">
              <a:buClr>
                <a:srgbClr val="4D0099"/>
              </a:buClr>
              <a:buFont typeface="Wingdings" panose="05000000000000000000" pitchFamily="2" charset="2"/>
              <a:buNone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</a:lstStyle>
          <a:p>
            <a:pPr lvl="0"/>
            <a:r>
              <a:rPr lang="zh-CN" altLang="en-US" dirty="0" smtClean="0"/>
              <a:t>单击此处编辑一级标题</a:t>
            </a:r>
          </a:p>
        </p:txBody>
      </p:sp>
    </p:spTree>
    <p:extLst>
      <p:ext uri="{BB962C8B-B14F-4D97-AF65-F5344CB8AC3E}">
        <p14:creationId xmlns:p14="http://schemas.microsoft.com/office/powerpoint/2010/main" val="15164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ChangeArrowheads="1"/>
          </p:cNvSpPr>
          <p:nvPr userDrawn="1"/>
        </p:nvSpPr>
        <p:spPr bwMode="auto">
          <a:xfrm>
            <a:off x="64" y="1124744"/>
            <a:ext cx="9144000" cy="73152"/>
          </a:xfrm>
          <a:prstGeom prst="roundRect">
            <a:avLst/>
          </a:prstGeom>
          <a:gradFill>
            <a:gsLst>
              <a:gs pos="0">
                <a:srgbClr val="103F3F"/>
              </a:gs>
              <a:gs pos="30000">
                <a:srgbClr val="889F9F"/>
              </a:gs>
              <a:gs pos="60000">
                <a:schemeClr val="bg1"/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zh-CN" sz="2400" dirty="0">
              <a:ea typeface="方正兰亭黑简体" panose="02000000000000000000" pitchFamily="2" charset="-122"/>
            </a:endParaRP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8330" y="220407"/>
            <a:ext cx="5845838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351912" y="6550304"/>
            <a:ext cx="55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FC1B47E-8D51-414B-8EAD-631F5F302A39}" type="slidenum">
              <a:rPr lang="zh-CN" altLang="en-US" sz="1200" smtClean="0">
                <a:latin typeface="Times New Roman" panose="02020603050405020304" pitchFamily="18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‹#›</a:t>
            </a:fld>
            <a:endParaRPr lang="zh-CN" altLang="en-US" sz="1200" dirty="0">
              <a:latin typeface="Times New Roman" panose="02020603050405020304" pitchFamily="18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 flipH="1">
            <a:off x="0" y="6455664"/>
            <a:ext cx="9144000" cy="73152"/>
          </a:xfrm>
          <a:prstGeom prst="roundRect">
            <a:avLst/>
          </a:prstGeom>
          <a:gradFill>
            <a:gsLst>
              <a:gs pos="0">
                <a:srgbClr val="103F3F"/>
              </a:gs>
              <a:gs pos="30000">
                <a:srgbClr val="889F9F"/>
              </a:gs>
              <a:gs pos="60000">
                <a:schemeClr val="bg1"/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zh-CN" sz="2400" dirty="0">
              <a:ea typeface="方正兰亭黑简体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1" r:id="rId5"/>
    <p:sldLayoutId id="2147483662" r:id="rId6"/>
  </p:sldLayoutIdLst>
  <p:hf sldNum="0"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方正兰亭黑简体" panose="02000000000000000000" pitchFamily="2" charset="-122"/>
          <a:ea typeface="方正兰亭黑简体" panose="02000000000000000000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rgbClr val="4D0099"/>
        </a:buClr>
        <a:buSzPct val="8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rgbClr val="4D0099"/>
        </a:buClr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rgbClr val="4D0099"/>
        </a:buClr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3934" y="3505200"/>
            <a:ext cx="8396132" cy="1327709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三态量子行走的吸收边界问题</a:t>
            </a:r>
            <a:endParaRPr lang="zh-CN" altLang="en-US" sz="4800" b="1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04601" y="6062141"/>
            <a:ext cx="4537075" cy="544777"/>
          </a:xfrm>
        </p:spPr>
        <p:txBody>
          <a:bodyPr/>
          <a:lstStyle/>
          <a:p>
            <a:pPr algn="ctr"/>
            <a:fld id="{1047A927-3D9B-40E5-B904-1D4F50AB00E7}" type="datetime2">
              <a:rPr lang="zh-CN" altLang="en-US" smtClean="0"/>
              <a:pPr algn="ctr"/>
              <a:t>2016年8月7日</a:t>
            </a:fld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0"/>
            <a:ext cx="9144000" cy="3142350"/>
          </a:xfrm>
          <a:prstGeom prst="rect">
            <a:avLst/>
          </a:prstGeom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2304601" y="5053027"/>
            <a:ext cx="4537075" cy="544777"/>
          </a:xfrm>
          <a:prstGeom prst="rect">
            <a:avLst/>
          </a:prstGeom>
        </p:spPr>
        <p:txBody>
          <a:bodyPr anchor="ctr"/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rgbClr val="4D0099"/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rgbClr val="4D0099"/>
              </a:buClr>
              <a:buSzPct val="8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rgbClr val="4D0099"/>
              </a:buClr>
              <a:buSzPct val="8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方正兰亭黑简体" panose="02010600030101010101" charset="-122"/>
                <a:ea typeface="方正兰亭黑简体" panose="02010600030101010101" charset="-122"/>
              </a:rPr>
              <a:t>王琨，南京大学</a:t>
            </a:r>
            <a:endParaRPr lang="en-US" dirty="0">
              <a:latin typeface="方正兰亭黑简体" panose="02010600030101010101" charset="-122"/>
              <a:ea typeface="方正兰亭黑简体" panose="02010600030101010101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152400" y="5557584"/>
            <a:ext cx="8841477" cy="544777"/>
          </a:xfrm>
          <a:prstGeom prst="rect">
            <a:avLst/>
          </a:prstGeom>
        </p:spPr>
        <p:txBody>
          <a:bodyPr anchor="ctr"/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rgbClr val="4D0099"/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rgbClr val="4D0099"/>
              </a:buClr>
              <a:buSzPct val="8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rgbClr val="4D0099"/>
              </a:buClr>
              <a:buSzPct val="8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Quantum Information Processing </a:t>
            </a:r>
            <a:r>
              <a:rPr lang="en-US" dirty="0" smtClean="0"/>
              <a:t> (</a:t>
            </a:r>
            <a:r>
              <a:rPr lang="en-US" dirty="0"/>
              <a:t>2016): 1-25</a:t>
            </a:r>
            <a:endParaRPr lang="en-US" dirty="0">
              <a:latin typeface="方正兰亭黑简体" panose="02010600030101010101" charset="-122"/>
              <a:ea typeface="方正兰亭黑简体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7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左边</a:t>
            </a:r>
            <a:r>
              <a:rPr lang="zh-CN" altLang="en-US" dirty="0" smtClean="0"/>
              <a:t>界在</a:t>
            </a:r>
            <a:r>
              <a:rPr lang="en-US" altLang="zh-CN" dirty="0" smtClean="0"/>
              <a:t>-1</a:t>
            </a:r>
            <a:r>
              <a:rPr lang="zh-CN" altLang="en-US" dirty="0" smtClean="0"/>
              <a:t>位置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右边界在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位置</a:t>
            </a:r>
            <a:endParaRPr 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68" y="174687"/>
            <a:ext cx="4859600" cy="82296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auto">
          <a:xfrm>
            <a:off x="135901" y="1320309"/>
            <a:ext cx="4099204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生成函数编码所有吸收路</a:t>
            </a:r>
            <a:r>
              <a:rPr lang="zh-CN" altLang="en-US" sz="24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径</a:t>
            </a:r>
            <a:endParaRPr lang="zh-CN" altLang="en-US" sz="2400" b="1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50493" y="1901952"/>
            <a:ext cx="7643014" cy="1664208"/>
            <a:chOff x="237744" y="1901952"/>
            <a:chExt cx="7643014" cy="166420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4" y="1901952"/>
              <a:ext cx="3402833" cy="166420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208" y="1901952"/>
              <a:ext cx="2787550" cy="1664208"/>
            </a:xfrm>
            <a:prstGeom prst="rect">
              <a:avLst/>
            </a:prstGeom>
          </p:spPr>
        </p:pic>
        <p:sp>
          <p:nvSpPr>
            <p:cNvPr id="19" name="右箭头 18"/>
            <p:cNvSpPr/>
            <p:nvPr/>
          </p:nvSpPr>
          <p:spPr bwMode="auto">
            <a:xfrm>
              <a:off x="4082998" y="2621611"/>
              <a:ext cx="567789" cy="226414"/>
            </a:xfrm>
            <a:prstGeom prst="rightArrow">
              <a:avLst>
                <a:gd name="adj1" fmla="val 50000"/>
                <a:gd name="adj2" fmla="val 64905"/>
              </a:avLst>
            </a:prstGeom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135900" y="3843475"/>
            <a:ext cx="2751007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Grover </a:t>
            </a:r>
            <a:r>
              <a:rPr lang="zh-CN" altLang="en-US" sz="24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行走</a:t>
            </a:r>
            <a:endParaRPr lang="zh-CN" altLang="en-US" sz="2400" b="1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20014" y="3881049"/>
            <a:ext cx="8903973" cy="2976951"/>
            <a:chOff x="229528" y="3881049"/>
            <a:chExt cx="8903973" cy="2976951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3" b="3824"/>
            <a:stretch/>
          </p:blipFill>
          <p:spPr>
            <a:xfrm>
              <a:off x="5153071" y="3881049"/>
              <a:ext cx="3980430" cy="297695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28" y="4595027"/>
              <a:ext cx="3864889" cy="1548994"/>
            </a:xfrm>
            <a:prstGeom prst="rect">
              <a:avLst/>
            </a:prstGeom>
          </p:spPr>
        </p:pic>
        <p:sp>
          <p:nvSpPr>
            <p:cNvPr id="23" name="右箭头 22"/>
            <p:cNvSpPr/>
            <p:nvPr/>
          </p:nvSpPr>
          <p:spPr bwMode="auto">
            <a:xfrm>
              <a:off x="4344618" y="5256317"/>
              <a:ext cx="567789" cy="226414"/>
            </a:xfrm>
            <a:prstGeom prst="rightArrow">
              <a:avLst>
                <a:gd name="adj1" fmla="val 50000"/>
                <a:gd name="adj2" fmla="val 64905"/>
              </a:avLst>
            </a:prstGeom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1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吸收概率递归式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76399" y="1318510"/>
            <a:ext cx="5781566" cy="5093653"/>
            <a:chOff x="1676399" y="1333500"/>
            <a:chExt cx="5781566" cy="509365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399" y="5149123"/>
              <a:ext cx="5781566" cy="127803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3" b="3824"/>
            <a:stretch/>
          </p:blipFill>
          <p:spPr>
            <a:xfrm>
              <a:off x="2757896" y="1333500"/>
              <a:ext cx="3618573" cy="2706319"/>
            </a:xfrm>
            <a:prstGeom prst="rect">
              <a:avLst/>
            </a:prstGeom>
          </p:spPr>
        </p:pic>
        <p:sp>
          <p:nvSpPr>
            <p:cNvPr id="28" name="右箭头 27"/>
            <p:cNvSpPr/>
            <p:nvPr/>
          </p:nvSpPr>
          <p:spPr bwMode="auto">
            <a:xfrm rot="5400000">
              <a:off x="4401491" y="4481265"/>
              <a:ext cx="567789" cy="226414"/>
            </a:xfrm>
            <a:prstGeom prst="rightArrow">
              <a:avLst>
                <a:gd name="adj1" fmla="val 50000"/>
                <a:gd name="adj2" fmla="val 64905"/>
              </a:avLst>
            </a:prstGeom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8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左边</a:t>
            </a:r>
            <a:r>
              <a:rPr lang="zh-CN" altLang="en-US" dirty="0" smtClean="0"/>
              <a:t>界在</a:t>
            </a:r>
            <a:r>
              <a:rPr lang="en-US" altLang="zh-CN" dirty="0" smtClean="0"/>
              <a:t>-M</a:t>
            </a:r>
            <a:r>
              <a:rPr lang="zh-CN" altLang="en-US" dirty="0" smtClean="0"/>
              <a:t>位置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右边界在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位置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68" y="249745"/>
            <a:ext cx="4828032" cy="67284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37" y="2082540"/>
            <a:ext cx="6382087" cy="88420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 bwMode="auto">
          <a:xfrm>
            <a:off x="116864" y="3259060"/>
            <a:ext cx="3883635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生成函数和概率的表达式</a:t>
            </a:r>
            <a:endParaRPr lang="zh-CN" altLang="en-US" sz="2400" b="1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879598"/>
            <a:ext cx="7846562" cy="2192981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 bwMode="auto">
          <a:xfrm>
            <a:off x="116864" y="1320309"/>
            <a:ext cx="5948268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粒子向左净移动</a:t>
            </a:r>
            <a:r>
              <a:rPr lang="en-US" altLang="zh-CN" sz="2400" b="1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M</a:t>
            </a:r>
            <a:r>
              <a:rPr lang="zh-CN" altLang="en-US" sz="2400" b="1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次，不能碰到右边界</a:t>
            </a:r>
          </a:p>
        </p:txBody>
      </p:sp>
    </p:spTree>
    <p:extLst>
      <p:ext uri="{BB962C8B-B14F-4D97-AF65-F5344CB8AC3E}">
        <p14:creationId xmlns:p14="http://schemas.microsoft.com/office/powerpoint/2010/main" val="17102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局域化概率指数级减小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6" y="1959848"/>
            <a:ext cx="8907906" cy="21549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35900" y="1320309"/>
            <a:ext cx="6760200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左边界固定，右边界移动时节点概率变化情况</a:t>
            </a:r>
            <a:endParaRPr lang="zh-CN" altLang="en-US" sz="2400" b="1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24300" y="4053590"/>
            <a:ext cx="4495796" cy="2819400"/>
            <a:chOff x="3924300" y="4053590"/>
            <a:chExt cx="4495796" cy="28194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9" b="4277"/>
            <a:stretch/>
          </p:blipFill>
          <p:spPr>
            <a:xfrm>
              <a:off x="3924300" y="4171354"/>
              <a:ext cx="3648033" cy="2701636"/>
            </a:xfrm>
            <a:prstGeom prst="rect">
              <a:avLst/>
            </a:prstGeom>
          </p:spPr>
        </p:pic>
        <p:sp>
          <p:nvSpPr>
            <p:cNvPr id="11" name="圆角右箭头 10"/>
            <p:cNvSpPr/>
            <p:nvPr/>
          </p:nvSpPr>
          <p:spPr bwMode="auto">
            <a:xfrm rot="10800000">
              <a:off x="7619999" y="4053590"/>
              <a:ext cx="800097" cy="1585210"/>
            </a:xfrm>
            <a:prstGeom prst="bentArrow">
              <a:avLst>
                <a:gd name="adj1" fmla="val 12113"/>
                <a:gd name="adj2" fmla="val 19900"/>
                <a:gd name="adj3" fmla="val 17714"/>
                <a:gd name="adj4" fmla="val 43750"/>
              </a:avLst>
            </a:prstGeom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lt1"/>
                </a:solidFill>
                <a:ea typeface="+mn-ea"/>
              </a:endParaRPr>
            </a:p>
          </p:txBody>
        </p:sp>
      </p:grpSp>
      <p:sp>
        <p:nvSpPr>
          <p:cNvPr id="13" name="矩形 12"/>
          <p:cNvSpPr/>
          <p:nvPr/>
        </p:nvSpPr>
        <p:spPr bwMode="auto">
          <a:xfrm>
            <a:off x="105689" y="4974485"/>
            <a:ext cx="3590011" cy="1095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节点的残留概率随着距离原点的距离指数级减小</a:t>
            </a:r>
            <a:endParaRPr lang="zh-CN" altLang="en-US" sz="2400" b="1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1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总结和展望</a:t>
            </a:r>
            <a:endParaRPr lang="en-US" sz="32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研究的主要内容</a:t>
            </a:r>
            <a:endParaRPr lang="en-US" altLang="zh-CN" dirty="0"/>
          </a:p>
          <a:p>
            <a:pPr marL="906462" lvl="1" indent="-457200">
              <a:buFont typeface="+mj-lt"/>
              <a:buAutoNum type="arabicPeriod"/>
            </a:pPr>
            <a:r>
              <a:rPr lang="zh-CN" altLang="en-US" dirty="0"/>
              <a:t>单边界和双边界模型中的吸收概率解析式</a:t>
            </a:r>
            <a:endParaRPr lang="en-US" altLang="zh-CN" dirty="0"/>
          </a:p>
          <a:p>
            <a:pPr marL="906462" lvl="1" indent="-457200">
              <a:buFont typeface="+mj-lt"/>
              <a:buAutoNum type="arabicPeriod"/>
            </a:pPr>
            <a:r>
              <a:rPr lang="zh-CN" altLang="en-US" dirty="0"/>
              <a:t>任意边界的吸收概率递归表达式</a:t>
            </a:r>
            <a:endParaRPr lang="en-US" altLang="zh-CN" dirty="0"/>
          </a:p>
          <a:p>
            <a:pPr marL="906462" lvl="1" indent="-457200">
              <a:buFont typeface="+mj-lt"/>
              <a:buAutoNum type="arabicPeriod"/>
            </a:pPr>
            <a:r>
              <a:rPr lang="zh-CN" altLang="en-US" dirty="0"/>
              <a:t>三态量子行走中的双峰局域化现象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进一步工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pPr marL="906462" lvl="1" indent="-457200">
              <a:buFont typeface="+mj-lt"/>
              <a:buAutoNum type="arabicPeriod"/>
            </a:pPr>
            <a:r>
              <a:rPr lang="zh-CN" altLang="en-US" dirty="0" smtClean="0"/>
              <a:t>双边界模型中的局域化效应用于量子存储</a:t>
            </a:r>
            <a:endParaRPr lang="en-US" altLang="zh-CN" dirty="0" smtClean="0"/>
          </a:p>
          <a:p>
            <a:pPr marL="906462" lvl="1" indent="-457200">
              <a:buFont typeface="+mj-lt"/>
              <a:buAutoNum type="arabicPeriod"/>
            </a:pPr>
            <a:r>
              <a:rPr lang="zh-CN" altLang="en-US" dirty="0"/>
              <a:t>我们仅</a:t>
            </a:r>
            <a:r>
              <a:rPr lang="zh-CN" altLang="en-US" dirty="0" smtClean="0"/>
              <a:t>仅考虑了特殊硬币状态和硬币算符的吸收概率问题，对于更一般的情况需要深入分析</a:t>
            </a:r>
            <a:endParaRPr lang="en-US" dirty="0"/>
          </a:p>
          <a:p>
            <a:pPr marL="465137" indent="-457200">
              <a:buFont typeface="+mj-lt"/>
              <a:buAutoNum type="arabicPeriod"/>
            </a:pPr>
            <a:endParaRPr lang="en-US" altLang="zh-CN" dirty="0" smtClean="0"/>
          </a:p>
          <a:p>
            <a:pPr marL="465137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55367" y="2438400"/>
            <a:ext cx="7633266" cy="2665466"/>
            <a:chOff x="751809" y="2819400"/>
            <a:chExt cx="7633266" cy="2665466"/>
          </a:xfrm>
        </p:grpSpPr>
        <p:sp>
          <p:nvSpPr>
            <p:cNvPr id="3" name="标题 3"/>
            <p:cNvSpPr txBox="1">
              <a:spLocks/>
            </p:cNvSpPr>
            <p:nvPr/>
          </p:nvSpPr>
          <p:spPr bwMode="auto">
            <a:xfrm>
              <a:off x="751809" y="2819400"/>
              <a:ext cx="7632847" cy="1327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 sz="6000" b="0" kern="120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 smtClean="0">
                  <a:cs typeface="Times New Roman" panose="02020603050405020304" pitchFamily="18" charset="0"/>
                </a:rPr>
                <a:t>Thank You!</a:t>
              </a:r>
              <a:endParaRPr lang="en-US" dirty="0">
                <a:cs typeface="Times New Roman" panose="02020603050405020304" pitchFamily="18" charset="0"/>
              </a:endParaRPr>
            </a:p>
          </p:txBody>
        </p:sp>
        <p:sp>
          <p:nvSpPr>
            <p:cNvPr id="6" name="标题 3"/>
            <p:cNvSpPr txBox="1">
              <a:spLocks/>
            </p:cNvSpPr>
            <p:nvPr/>
          </p:nvSpPr>
          <p:spPr bwMode="auto">
            <a:xfrm>
              <a:off x="752228" y="4157157"/>
              <a:ext cx="7632847" cy="1327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 sz="6000" b="0" kern="120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 smtClean="0">
                  <a:cs typeface="Times New Roman" panose="02020603050405020304" pitchFamily="18" charset="0"/>
                </a:rPr>
                <a:t>Q&amp;A</a:t>
              </a:r>
              <a:endParaRPr lang="en-US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0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量子行走</a:t>
            </a:r>
            <a:r>
              <a:rPr lang="zh-CN" altLang="en-US" dirty="0"/>
              <a:t>简介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单边界吸收模型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双</a:t>
            </a:r>
            <a:r>
              <a:rPr lang="zh-CN" altLang="en-US" dirty="0" smtClean="0"/>
              <a:t>边界吸收模型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总</a:t>
            </a:r>
            <a:r>
              <a:rPr lang="zh-CN" altLang="en-US" dirty="0" smtClean="0"/>
              <a:t>结和展望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5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从随机行走到量子行走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43647" y="1197067"/>
            <a:ext cx="1907855" cy="525462"/>
            <a:chOff x="8238" y="1197276"/>
            <a:chExt cx="1907855" cy="525462"/>
          </a:xfrm>
        </p:grpSpPr>
        <p:sp>
          <p:nvSpPr>
            <p:cNvPr id="7" name="矩形 6"/>
            <p:cNvSpPr/>
            <p:nvPr/>
          </p:nvSpPr>
          <p:spPr bwMode="auto">
            <a:xfrm>
              <a:off x="248378" y="1197276"/>
              <a:ext cx="437422" cy="523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238" y="1197276"/>
              <a:ext cx="1907855" cy="525462"/>
              <a:chOff x="0" y="1189038"/>
              <a:chExt cx="1907855" cy="525462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486821" y="1189038"/>
                <a:ext cx="1421034" cy="523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l">
                  <a:defRPr/>
                </a:pPr>
                <a:r>
                  <a:rPr lang="zh-CN" altLang="en-US" sz="2400" dirty="0" smtClean="0"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随机行走</a:t>
                </a:r>
                <a:endParaRPr lang="zh-CN" altLang="en-US" sz="2400" dirty="0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0" name="燕尾形 9"/>
              <p:cNvSpPr/>
              <p:nvPr/>
            </p:nvSpPr>
            <p:spPr bwMode="auto">
              <a:xfrm>
                <a:off x="0" y="1189038"/>
                <a:ext cx="466725" cy="525462"/>
              </a:xfrm>
              <a:prstGeom prst="chevron">
                <a:avLst/>
              </a:prstGeom>
              <a:gradFill flip="none" rotWithShape="1">
                <a:gsLst>
                  <a:gs pos="0">
                    <a:srgbClr val="4D0099"/>
                  </a:gs>
                  <a:gs pos="0">
                    <a:srgbClr val="FFECB3"/>
                  </a:gs>
                  <a:gs pos="0">
                    <a:srgbClr val="4D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216663" y="3261156"/>
            <a:ext cx="3961823" cy="2758644"/>
            <a:chOff x="4114800" y="1358065"/>
            <a:chExt cx="4793806" cy="333795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14800" y="1358065"/>
              <a:ext cx="4793806" cy="3337959"/>
              <a:chOff x="4235894" y="1138482"/>
              <a:chExt cx="4793806" cy="3337959"/>
            </a:xfrm>
          </p:grpSpPr>
          <p:cxnSp>
            <p:nvCxnSpPr>
              <p:cNvPr id="13" name="直接箭头连接符 12"/>
              <p:cNvCxnSpPr/>
              <p:nvPr/>
            </p:nvCxnSpPr>
            <p:spPr bwMode="auto">
              <a:xfrm>
                <a:off x="4610100" y="1443228"/>
                <a:ext cx="0" cy="26289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4" name="组合 13"/>
              <p:cNvGrpSpPr/>
              <p:nvPr/>
            </p:nvGrpSpPr>
            <p:grpSpPr>
              <a:xfrm>
                <a:off x="4610100" y="1375045"/>
                <a:ext cx="4419600" cy="135381"/>
                <a:chOff x="4610100" y="1375045"/>
                <a:chExt cx="4419600" cy="135381"/>
              </a:xfrm>
            </p:grpSpPr>
            <p:cxnSp>
              <p:nvCxnSpPr>
                <p:cNvPr id="61" name="直接连接符 60"/>
                <p:cNvCxnSpPr/>
                <p:nvPr/>
              </p:nvCxnSpPr>
              <p:spPr bwMode="auto">
                <a:xfrm>
                  <a:off x="4610100" y="1442735"/>
                  <a:ext cx="4419600" cy="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直接连接符 61"/>
                <p:cNvCxnSpPr/>
                <p:nvPr/>
              </p:nvCxnSpPr>
              <p:spPr bwMode="auto">
                <a:xfrm>
                  <a:off x="6880140" y="1375045"/>
                  <a:ext cx="0" cy="135381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直接连接符 62"/>
                <p:cNvCxnSpPr/>
                <p:nvPr/>
              </p:nvCxnSpPr>
              <p:spPr bwMode="auto">
                <a:xfrm>
                  <a:off x="7483390" y="1375045"/>
                  <a:ext cx="0" cy="135381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直接连接符 63"/>
                <p:cNvCxnSpPr/>
                <p:nvPr/>
              </p:nvCxnSpPr>
              <p:spPr bwMode="auto">
                <a:xfrm>
                  <a:off x="8086641" y="1375045"/>
                  <a:ext cx="0" cy="135381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直接连接符 64"/>
                <p:cNvCxnSpPr/>
                <p:nvPr/>
              </p:nvCxnSpPr>
              <p:spPr bwMode="auto">
                <a:xfrm>
                  <a:off x="8689890" y="1375045"/>
                  <a:ext cx="0" cy="135381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直接连接符 65"/>
                <p:cNvCxnSpPr/>
                <p:nvPr/>
              </p:nvCxnSpPr>
              <p:spPr bwMode="auto">
                <a:xfrm>
                  <a:off x="5070390" y="1375045"/>
                  <a:ext cx="0" cy="135381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直接连接符 66"/>
                <p:cNvCxnSpPr/>
                <p:nvPr/>
              </p:nvCxnSpPr>
              <p:spPr bwMode="auto">
                <a:xfrm>
                  <a:off x="5673640" y="1375045"/>
                  <a:ext cx="0" cy="135381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" name="直接连接符 67"/>
                <p:cNvCxnSpPr/>
                <p:nvPr/>
              </p:nvCxnSpPr>
              <p:spPr bwMode="auto">
                <a:xfrm>
                  <a:off x="6276890" y="1375045"/>
                  <a:ext cx="0" cy="135381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8482657" y="1138482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3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879335" y="1138482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2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270950" y="1138482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1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675307" y="1138482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0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064857" y="1138482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-1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470899" y="1138482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-2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863157" y="1138482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-3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cxnSp>
            <p:nvCxnSpPr>
              <p:cNvPr id="32" name="直接箭头连接符 31"/>
              <p:cNvCxnSpPr/>
              <p:nvPr/>
            </p:nvCxnSpPr>
            <p:spPr bwMode="auto">
              <a:xfrm flipH="1">
                <a:off x="6379454" y="1764828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接箭头连接符 32"/>
              <p:cNvCxnSpPr/>
              <p:nvPr/>
            </p:nvCxnSpPr>
            <p:spPr bwMode="auto">
              <a:xfrm>
                <a:off x="7084979" y="1765267"/>
                <a:ext cx="228600" cy="21945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接箭头连接符 33"/>
              <p:cNvCxnSpPr/>
              <p:nvPr/>
            </p:nvCxnSpPr>
            <p:spPr bwMode="auto">
              <a:xfrm flipH="1">
                <a:off x="5782314" y="2404448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箭头连接符 34"/>
              <p:cNvCxnSpPr/>
              <p:nvPr/>
            </p:nvCxnSpPr>
            <p:spPr bwMode="auto">
              <a:xfrm flipH="1">
                <a:off x="7086600" y="2404448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接箭头连接符 35"/>
              <p:cNvCxnSpPr/>
              <p:nvPr/>
            </p:nvCxnSpPr>
            <p:spPr bwMode="auto">
              <a:xfrm>
                <a:off x="7853384" y="2436610"/>
                <a:ext cx="228600" cy="21945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箭头连接符 36"/>
              <p:cNvCxnSpPr/>
              <p:nvPr/>
            </p:nvCxnSpPr>
            <p:spPr bwMode="auto">
              <a:xfrm>
                <a:off x="6377833" y="2404448"/>
                <a:ext cx="228600" cy="21945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箭头连接符 37"/>
              <p:cNvCxnSpPr/>
              <p:nvPr/>
            </p:nvCxnSpPr>
            <p:spPr bwMode="auto">
              <a:xfrm flipH="1">
                <a:off x="5070390" y="3058577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箭头连接符 38"/>
              <p:cNvCxnSpPr/>
              <p:nvPr/>
            </p:nvCxnSpPr>
            <p:spPr bwMode="auto">
              <a:xfrm>
                <a:off x="8461290" y="3058577"/>
                <a:ext cx="228600" cy="21945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箭头连接符 39"/>
              <p:cNvCxnSpPr/>
              <p:nvPr/>
            </p:nvCxnSpPr>
            <p:spPr bwMode="auto">
              <a:xfrm>
                <a:off x="5781503" y="3058577"/>
                <a:ext cx="228600" cy="21945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箭头连接符 40"/>
              <p:cNvCxnSpPr/>
              <p:nvPr/>
            </p:nvCxnSpPr>
            <p:spPr bwMode="auto">
              <a:xfrm flipH="1">
                <a:off x="6377833" y="3053165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接箭头连接符 41"/>
              <p:cNvCxnSpPr/>
              <p:nvPr/>
            </p:nvCxnSpPr>
            <p:spPr bwMode="auto">
              <a:xfrm flipH="1">
                <a:off x="7621621" y="3053165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接连接符 42"/>
              <p:cNvCxnSpPr/>
              <p:nvPr/>
            </p:nvCxnSpPr>
            <p:spPr bwMode="auto">
              <a:xfrm>
                <a:off x="4529321" y="1599090"/>
                <a:ext cx="15743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4529321" y="2200521"/>
                <a:ext cx="15743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4529321" y="2831721"/>
                <a:ext cx="15743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4529321" y="3490687"/>
                <a:ext cx="15743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文本框 46"/>
              <p:cNvSpPr txBox="1"/>
              <p:nvPr/>
            </p:nvSpPr>
            <p:spPr>
              <a:xfrm>
                <a:off x="4297014" y="4066526"/>
                <a:ext cx="622053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step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4235894" y="1420718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0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4235894" y="2022149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1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4235894" y="2648621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2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4235894" y="3312315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3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755396" y="4137887"/>
                <a:ext cx="2270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高斯分布</a:t>
                </a:r>
                <a:endParaRPr lang="en-US" sz="1600" dirty="0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4703290" y="3639732"/>
                <a:ext cx="4326410" cy="391201"/>
                <a:chOff x="4703290" y="3639732"/>
                <a:chExt cx="4326409" cy="391201"/>
              </a:xfrm>
            </p:grpSpPr>
            <p:sp>
              <p:nvSpPr>
                <p:cNvPr id="56" name="圆角矩形 55"/>
                <p:cNvSpPr/>
                <p:nvPr/>
              </p:nvSpPr>
              <p:spPr bwMode="auto">
                <a:xfrm>
                  <a:off x="4703290" y="3649940"/>
                  <a:ext cx="4326409" cy="38099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4760672" y="3639732"/>
                  <a:ext cx="551657" cy="372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Inconsolata" panose="020B0609030003000000" pitchFamily="49" charset="0"/>
                      <a:ea typeface="方正兰亭黑简体" panose="02000000000000000000" pitchFamily="2" charset="-122"/>
                    </a:rPr>
                    <a:t>1/8</a:t>
                  </a:r>
                  <a:endParaRPr lang="en-US" sz="1400" dirty="0">
                    <a:latin typeface="Inconsolata" panose="020B0609030003000000" pitchFamily="49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5976517" y="3639732"/>
                  <a:ext cx="551657" cy="372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Inconsolata" panose="020B0609030003000000" pitchFamily="49" charset="0"/>
                      <a:ea typeface="方正兰亭黑简体" panose="02000000000000000000" pitchFamily="2" charset="-122"/>
                    </a:rPr>
                    <a:t>3/8</a:t>
                  </a:r>
                  <a:endParaRPr lang="en-US" sz="1400" dirty="0">
                    <a:latin typeface="Inconsolata" panose="020B0609030003000000" pitchFamily="49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8414063" y="3639732"/>
                  <a:ext cx="551657" cy="372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Inconsolata" panose="020B0609030003000000" pitchFamily="49" charset="0"/>
                      <a:ea typeface="方正兰亭黑简体" panose="02000000000000000000" pitchFamily="2" charset="-122"/>
                    </a:rPr>
                    <a:t>1/8</a:t>
                  </a:r>
                  <a:endParaRPr lang="en-US" sz="1400" dirty="0">
                    <a:latin typeface="Inconsolata" panose="020B0609030003000000" pitchFamily="49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7209829" y="3639732"/>
                  <a:ext cx="551657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Inconsolata" panose="020B0609030003000000" pitchFamily="49" charset="0"/>
                      <a:ea typeface="方正兰亭黑简体" panose="02000000000000000000" pitchFamily="2" charset="-122"/>
                    </a:rPr>
                    <a:t>3/8</a:t>
                  </a:r>
                  <a:endParaRPr lang="en-US" sz="1400" dirty="0">
                    <a:latin typeface="Inconsolata" panose="020B0609030003000000" pitchFamily="49" charset="0"/>
                    <a:ea typeface="方正兰亭黑简体" panose="02000000000000000000" pitchFamily="2" charset="-122"/>
                  </a:endParaRPr>
                </a:p>
              </p:txBody>
            </p:sp>
          </p:grpSp>
        </p:grpSp>
        <p:cxnSp>
          <p:nvCxnSpPr>
            <p:cNvPr id="69" name="直接箭头连接符 68"/>
            <p:cNvCxnSpPr/>
            <p:nvPr/>
          </p:nvCxnSpPr>
          <p:spPr bwMode="auto">
            <a:xfrm>
              <a:off x="6963885" y="3273626"/>
              <a:ext cx="228600" cy="21945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0930" y="2948819"/>
              <a:ext cx="283677" cy="210312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7936" y="3588441"/>
              <a:ext cx="286122" cy="210312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1924" y="1760748"/>
              <a:ext cx="114244" cy="210312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6434" y="2317257"/>
              <a:ext cx="315468" cy="210312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6162" y="3588441"/>
              <a:ext cx="283794" cy="210312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26899" y="3588441"/>
              <a:ext cx="283794" cy="210312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9356" y="2314588"/>
              <a:ext cx="315468" cy="210312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870" y="2945104"/>
              <a:ext cx="283677" cy="210312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2299" y="2948819"/>
              <a:ext cx="315468" cy="210312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1501" y="3588441"/>
              <a:ext cx="286122" cy="210312"/>
            </a:xfrm>
            <a:prstGeom prst="rect">
              <a:avLst/>
            </a:prstGeom>
          </p:spPr>
        </p:pic>
      </p:grpSp>
      <p:grpSp>
        <p:nvGrpSpPr>
          <p:cNvPr id="97" name="组合 96"/>
          <p:cNvGrpSpPr/>
          <p:nvPr/>
        </p:nvGrpSpPr>
        <p:grpSpPr>
          <a:xfrm>
            <a:off x="1246033" y="1965969"/>
            <a:ext cx="1903083" cy="826276"/>
            <a:chOff x="3660206" y="2103676"/>
            <a:chExt cx="2093390" cy="999794"/>
          </a:xfrm>
        </p:grpSpPr>
        <p:grpSp>
          <p:nvGrpSpPr>
            <p:cNvPr id="98" name="组合 97"/>
            <p:cNvGrpSpPr/>
            <p:nvPr/>
          </p:nvGrpSpPr>
          <p:grpSpPr>
            <a:xfrm>
              <a:off x="3660206" y="2208261"/>
              <a:ext cx="2093390" cy="895209"/>
              <a:chOff x="3660206" y="2208261"/>
              <a:chExt cx="2093390" cy="895209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671342" y="2208261"/>
                <a:ext cx="2082254" cy="148921"/>
                <a:chOff x="3671342" y="2208261"/>
                <a:chExt cx="2082254" cy="148921"/>
              </a:xfrm>
            </p:grpSpPr>
            <p:cxnSp>
              <p:nvCxnSpPr>
                <p:cNvPr id="108" name="Straight Connector 494"/>
                <p:cNvCxnSpPr/>
                <p:nvPr/>
              </p:nvCxnSpPr>
              <p:spPr>
                <a:xfrm>
                  <a:off x="3671342" y="2282721"/>
                  <a:ext cx="208225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9" name="直接连接符 108"/>
                <p:cNvCxnSpPr/>
                <p:nvPr/>
              </p:nvCxnSpPr>
              <p:spPr bwMode="auto">
                <a:xfrm>
                  <a:off x="5569136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直接连接符 109"/>
                <p:cNvCxnSpPr/>
                <p:nvPr/>
              </p:nvCxnSpPr>
              <p:spPr bwMode="auto">
                <a:xfrm>
                  <a:off x="4701333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直接连接符 110"/>
                <p:cNvCxnSpPr/>
                <p:nvPr/>
              </p:nvCxnSpPr>
              <p:spPr bwMode="auto">
                <a:xfrm>
                  <a:off x="3833531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01" name="组合 100"/>
              <p:cNvGrpSpPr/>
              <p:nvPr/>
            </p:nvGrpSpPr>
            <p:grpSpPr>
              <a:xfrm>
                <a:off x="3660206" y="2954549"/>
                <a:ext cx="2082254" cy="148921"/>
                <a:chOff x="3671342" y="2208261"/>
                <a:chExt cx="2082254" cy="148921"/>
              </a:xfrm>
            </p:grpSpPr>
            <p:cxnSp>
              <p:nvCxnSpPr>
                <p:cNvPr id="104" name="Straight Connector 494"/>
                <p:cNvCxnSpPr/>
                <p:nvPr/>
              </p:nvCxnSpPr>
              <p:spPr>
                <a:xfrm>
                  <a:off x="3671342" y="2282721"/>
                  <a:ext cx="208225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5" name="直接连接符 104"/>
                <p:cNvCxnSpPr/>
                <p:nvPr/>
              </p:nvCxnSpPr>
              <p:spPr bwMode="auto">
                <a:xfrm>
                  <a:off x="5569136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直接连接符 105"/>
                <p:cNvCxnSpPr/>
                <p:nvPr/>
              </p:nvCxnSpPr>
              <p:spPr bwMode="auto">
                <a:xfrm>
                  <a:off x="4701333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直接连接符 106"/>
                <p:cNvCxnSpPr/>
                <p:nvPr/>
              </p:nvCxnSpPr>
              <p:spPr bwMode="auto">
                <a:xfrm>
                  <a:off x="3833531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02" name="直接箭头连接符 101"/>
              <p:cNvCxnSpPr/>
              <p:nvPr/>
            </p:nvCxnSpPr>
            <p:spPr bwMode="auto">
              <a:xfrm flipH="1">
                <a:off x="3830748" y="2357182"/>
                <a:ext cx="876154" cy="59694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直接箭头连接符 102"/>
              <p:cNvCxnSpPr/>
              <p:nvPr/>
            </p:nvCxnSpPr>
            <p:spPr bwMode="auto">
              <a:xfrm>
                <a:off x="4690197" y="2357182"/>
                <a:ext cx="867803" cy="59694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9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38196" y="2103676"/>
              <a:ext cx="304001" cy="334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3241288" y="1197067"/>
            <a:ext cx="5712212" cy="5279933"/>
            <a:chOff x="3241288" y="1197067"/>
            <a:chExt cx="5712212" cy="5279933"/>
          </a:xfrm>
        </p:grpSpPr>
        <p:grpSp>
          <p:nvGrpSpPr>
            <p:cNvPr id="123" name="组合 122"/>
            <p:cNvGrpSpPr/>
            <p:nvPr/>
          </p:nvGrpSpPr>
          <p:grpSpPr>
            <a:xfrm>
              <a:off x="5827016" y="1943100"/>
              <a:ext cx="1903083" cy="872015"/>
              <a:chOff x="3660206" y="2048332"/>
              <a:chExt cx="2093390" cy="1055138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3660206" y="2208261"/>
                <a:ext cx="2093390" cy="895209"/>
                <a:chOff x="3660206" y="2208261"/>
                <a:chExt cx="2093390" cy="895209"/>
              </a:xfrm>
            </p:grpSpPr>
            <p:grpSp>
              <p:nvGrpSpPr>
                <p:cNvPr id="126" name="组合 125"/>
                <p:cNvGrpSpPr/>
                <p:nvPr/>
              </p:nvGrpSpPr>
              <p:grpSpPr>
                <a:xfrm>
                  <a:off x="3671342" y="2208261"/>
                  <a:ext cx="2082254" cy="148921"/>
                  <a:chOff x="3671342" y="2208261"/>
                  <a:chExt cx="2082254" cy="148921"/>
                </a:xfrm>
              </p:grpSpPr>
              <p:cxnSp>
                <p:nvCxnSpPr>
                  <p:cNvPr id="134" name="Straight Connector 494"/>
                  <p:cNvCxnSpPr/>
                  <p:nvPr/>
                </p:nvCxnSpPr>
                <p:spPr>
                  <a:xfrm>
                    <a:off x="3671342" y="2282721"/>
                    <a:ext cx="2082254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直接连接符 134"/>
                  <p:cNvCxnSpPr/>
                  <p:nvPr/>
                </p:nvCxnSpPr>
                <p:spPr bwMode="auto">
                  <a:xfrm>
                    <a:off x="5569136" y="2208261"/>
                    <a:ext cx="0" cy="148921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6" name="直接连接符 135"/>
                  <p:cNvCxnSpPr/>
                  <p:nvPr/>
                </p:nvCxnSpPr>
                <p:spPr bwMode="auto">
                  <a:xfrm>
                    <a:off x="4701333" y="2208261"/>
                    <a:ext cx="0" cy="148921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7" name="直接连接符 136"/>
                  <p:cNvCxnSpPr/>
                  <p:nvPr/>
                </p:nvCxnSpPr>
                <p:spPr bwMode="auto">
                  <a:xfrm>
                    <a:off x="3833531" y="2208261"/>
                    <a:ext cx="0" cy="148921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27" name="组合 126"/>
                <p:cNvGrpSpPr/>
                <p:nvPr/>
              </p:nvGrpSpPr>
              <p:grpSpPr>
                <a:xfrm>
                  <a:off x="3660206" y="2954549"/>
                  <a:ext cx="2082254" cy="148921"/>
                  <a:chOff x="3671342" y="2208261"/>
                  <a:chExt cx="2082254" cy="148921"/>
                </a:xfrm>
              </p:grpSpPr>
              <p:cxnSp>
                <p:nvCxnSpPr>
                  <p:cNvPr id="130" name="Straight Connector 494"/>
                  <p:cNvCxnSpPr/>
                  <p:nvPr/>
                </p:nvCxnSpPr>
                <p:spPr>
                  <a:xfrm>
                    <a:off x="3671342" y="2282721"/>
                    <a:ext cx="2082254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直接连接符 130"/>
                  <p:cNvCxnSpPr/>
                  <p:nvPr/>
                </p:nvCxnSpPr>
                <p:spPr bwMode="auto">
                  <a:xfrm>
                    <a:off x="5569136" y="2208261"/>
                    <a:ext cx="0" cy="148921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2" name="直接连接符 131"/>
                  <p:cNvCxnSpPr/>
                  <p:nvPr/>
                </p:nvCxnSpPr>
                <p:spPr bwMode="auto">
                  <a:xfrm>
                    <a:off x="4701333" y="2208261"/>
                    <a:ext cx="0" cy="148921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3" name="直接连接符 132"/>
                  <p:cNvCxnSpPr/>
                  <p:nvPr/>
                </p:nvCxnSpPr>
                <p:spPr bwMode="auto">
                  <a:xfrm>
                    <a:off x="3833531" y="2208261"/>
                    <a:ext cx="0" cy="148921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128" name="直接箭头连接符 127"/>
                <p:cNvCxnSpPr/>
                <p:nvPr/>
              </p:nvCxnSpPr>
              <p:spPr bwMode="auto">
                <a:xfrm flipH="1">
                  <a:off x="3830748" y="2357182"/>
                  <a:ext cx="876154" cy="596947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直接箭头连接符 128"/>
                <p:cNvCxnSpPr/>
                <p:nvPr/>
              </p:nvCxnSpPr>
              <p:spPr bwMode="auto">
                <a:xfrm>
                  <a:off x="4690197" y="2357182"/>
                  <a:ext cx="867803" cy="596947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125" name="Picture 2" descr="http://www.900foot.com/images/smile_atom.jp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1" t="2019" r="5547" b="8161"/>
              <a:stretch/>
            </p:blipFill>
            <p:spPr bwMode="auto">
              <a:xfrm>
                <a:off x="4462189" y="2048332"/>
                <a:ext cx="456013" cy="4450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组合 137"/>
            <p:cNvGrpSpPr/>
            <p:nvPr/>
          </p:nvGrpSpPr>
          <p:grpSpPr>
            <a:xfrm>
              <a:off x="4603615" y="3261364"/>
              <a:ext cx="4349885" cy="2817193"/>
              <a:chOff x="4244825" y="1138986"/>
              <a:chExt cx="4784875" cy="3408802"/>
            </a:xfrm>
          </p:grpSpPr>
          <p:cxnSp>
            <p:nvCxnSpPr>
              <p:cNvPr id="139" name="直接箭头连接符 138"/>
              <p:cNvCxnSpPr/>
              <p:nvPr/>
            </p:nvCxnSpPr>
            <p:spPr bwMode="auto">
              <a:xfrm>
                <a:off x="4610100" y="1443228"/>
                <a:ext cx="0" cy="26289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40" name="组合 139"/>
              <p:cNvGrpSpPr/>
              <p:nvPr/>
            </p:nvGrpSpPr>
            <p:grpSpPr>
              <a:xfrm>
                <a:off x="4610100" y="1381198"/>
                <a:ext cx="4419600" cy="123074"/>
                <a:chOff x="4610100" y="1381198"/>
                <a:chExt cx="4419600" cy="123074"/>
              </a:xfrm>
            </p:grpSpPr>
            <p:cxnSp>
              <p:nvCxnSpPr>
                <p:cNvPr id="187" name="直接连接符 186"/>
                <p:cNvCxnSpPr/>
                <p:nvPr/>
              </p:nvCxnSpPr>
              <p:spPr bwMode="auto">
                <a:xfrm>
                  <a:off x="4610100" y="1442735"/>
                  <a:ext cx="4419600" cy="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8" name="直接连接符 187"/>
                <p:cNvCxnSpPr/>
                <p:nvPr/>
              </p:nvCxnSpPr>
              <p:spPr bwMode="auto">
                <a:xfrm>
                  <a:off x="6880140" y="1381198"/>
                  <a:ext cx="0" cy="123074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9" name="直接连接符 188"/>
                <p:cNvCxnSpPr/>
                <p:nvPr/>
              </p:nvCxnSpPr>
              <p:spPr bwMode="auto">
                <a:xfrm>
                  <a:off x="7483390" y="1381198"/>
                  <a:ext cx="0" cy="123074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0" name="直接连接符 189"/>
                <p:cNvCxnSpPr/>
                <p:nvPr/>
              </p:nvCxnSpPr>
              <p:spPr bwMode="auto">
                <a:xfrm>
                  <a:off x="8086640" y="1381198"/>
                  <a:ext cx="0" cy="123074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1" name="直接连接符 190"/>
                <p:cNvCxnSpPr/>
                <p:nvPr/>
              </p:nvCxnSpPr>
              <p:spPr bwMode="auto">
                <a:xfrm>
                  <a:off x="8689890" y="1381198"/>
                  <a:ext cx="0" cy="123074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2" name="直接连接符 191"/>
                <p:cNvCxnSpPr/>
                <p:nvPr/>
              </p:nvCxnSpPr>
              <p:spPr bwMode="auto">
                <a:xfrm>
                  <a:off x="5070390" y="1381198"/>
                  <a:ext cx="0" cy="123074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3" name="直接连接符 192"/>
                <p:cNvCxnSpPr/>
                <p:nvPr/>
              </p:nvCxnSpPr>
              <p:spPr bwMode="auto">
                <a:xfrm>
                  <a:off x="5673641" y="1381198"/>
                  <a:ext cx="0" cy="123074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4" name="直接连接符 193"/>
                <p:cNvCxnSpPr/>
                <p:nvPr/>
              </p:nvCxnSpPr>
              <p:spPr bwMode="auto">
                <a:xfrm>
                  <a:off x="6276890" y="1381198"/>
                  <a:ext cx="0" cy="123074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1" name="文本框 140"/>
              <p:cNvSpPr txBox="1"/>
              <p:nvPr/>
            </p:nvSpPr>
            <p:spPr>
              <a:xfrm>
                <a:off x="8482657" y="1138986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3</a:t>
                </a: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7879335" y="1138986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2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7270951" y="1138986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1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6675307" y="1138986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0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6064858" y="1138986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-1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5470899" y="1138986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-2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863157" y="1138986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-3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pic>
            <p:nvPicPr>
              <p:cNvPr id="148" name="图片 147"/>
              <p:cNvPicPr>
                <a:picLocks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68493" y="1559838"/>
                <a:ext cx="219456" cy="210312"/>
              </a:xfrm>
              <a:prstGeom prst="rect">
                <a:avLst/>
              </a:prstGeom>
            </p:spPr>
          </p:pic>
          <p:pic>
            <p:nvPicPr>
              <p:cNvPr id="149" name="图片 14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1503" y="2095365"/>
                <a:ext cx="521684" cy="210312"/>
              </a:xfrm>
              <a:prstGeom prst="rect">
                <a:avLst/>
              </a:prstGeom>
            </p:spPr>
          </p:pic>
          <p:pic>
            <p:nvPicPr>
              <p:cNvPr id="150" name="图片 14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21335" y="2095365"/>
                <a:ext cx="528474" cy="210312"/>
              </a:xfrm>
              <a:prstGeom prst="rect">
                <a:avLst/>
              </a:prstGeom>
            </p:spPr>
          </p:pic>
          <p:pic>
            <p:nvPicPr>
              <p:cNvPr id="151" name="图片 15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82583" y="2737972"/>
                <a:ext cx="432995" cy="210312"/>
              </a:xfrm>
              <a:prstGeom prst="rect">
                <a:avLst/>
              </a:prstGeom>
            </p:spPr>
          </p:pic>
          <p:pic>
            <p:nvPicPr>
              <p:cNvPr id="152" name="图片 151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61683" y="2737972"/>
                <a:ext cx="649770" cy="210312"/>
              </a:xfrm>
              <a:prstGeom prst="rect">
                <a:avLst/>
              </a:prstGeom>
            </p:spPr>
          </p:pic>
          <p:pic>
            <p:nvPicPr>
              <p:cNvPr id="153" name="图片 152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91699" y="2737972"/>
                <a:ext cx="973043" cy="210312"/>
              </a:xfrm>
              <a:prstGeom prst="rect">
                <a:avLst/>
              </a:prstGeom>
            </p:spPr>
          </p:pic>
          <p:pic>
            <p:nvPicPr>
              <p:cNvPr id="154" name="图片 153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29266" y="3360817"/>
                <a:ext cx="575730" cy="210312"/>
              </a:xfrm>
              <a:prstGeom prst="rect">
                <a:avLst/>
              </a:prstGeom>
            </p:spPr>
          </p:pic>
          <p:pic>
            <p:nvPicPr>
              <p:cNvPr id="155" name="图片 154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99895" y="3360817"/>
                <a:ext cx="756578" cy="210312"/>
              </a:xfrm>
              <a:prstGeom prst="rect">
                <a:avLst/>
              </a:prstGeom>
            </p:spPr>
          </p:pic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75787" y="3360817"/>
                <a:ext cx="628206" cy="210312"/>
              </a:xfrm>
              <a:prstGeom prst="rect">
                <a:avLst/>
              </a:prstGeom>
            </p:spPr>
          </p:pic>
          <p:pic>
            <p:nvPicPr>
              <p:cNvPr id="157" name="图片 156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6265" y="3360817"/>
                <a:ext cx="1256264" cy="210312"/>
              </a:xfrm>
              <a:prstGeom prst="rect">
                <a:avLst/>
              </a:prstGeom>
            </p:spPr>
          </p:pic>
          <p:cxnSp>
            <p:nvCxnSpPr>
              <p:cNvPr id="158" name="直接箭头连接符 157"/>
              <p:cNvCxnSpPr/>
              <p:nvPr/>
            </p:nvCxnSpPr>
            <p:spPr bwMode="auto">
              <a:xfrm flipH="1">
                <a:off x="6379454" y="1764828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直接箭头连接符 158"/>
              <p:cNvCxnSpPr/>
              <p:nvPr/>
            </p:nvCxnSpPr>
            <p:spPr bwMode="auto">
              <a:xfrm>
                <a:off x="7084979" y="1765267"/>
                <a:ext cx="228600" cy="21945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直接箭头连接符 159"/>
              <p:cNvCxnSpPr/>
              <p:nvPr/>
            </p:nvCxnSpPr>
            <p:spPr bwMode="auto">
              <a:xfrm flipH="1">
                <a:off x="5782314" y="2404448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直接箭头连接符 160"/>
              <p:cNvCxnSpPr/>
              <p:nvPr/>
            </p:nvCxnSpPr>
            <p:spPr bwMode="auto">
              <a:xfrm flipH="1">
                <a:off x="7086600" y="2404448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直接箭头连接符 161"/>
              <p:cNvCxnSpPr/>
              <p:nvPr/>
            </p:nvCxnSpPr>
            <p:spPr bwMode="auto">
              <a:xfrm>
                <a:off x="7853384" y="2436610"/>
                <a:ext cx="228600" cy="21945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直接箭头连接符 162"/>
              <p:cNvCxnSpPr/>
              <p:nvPr/>
            </p:nvCxnSpPr>
            <p:spPr bwMode="auto">
              <a:xfrm>
                <a:off x="6377833" y="2404448"/>
                <a:ext cx="228600" cy="21945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直接箭头连接符 163"/>
              <p:cNvCxnSpPr/>
              <p:nvPr/>
            </p:nvCxnSpPr>
            <p:spPr bwMode="auto">
              <a:xfrm flipH="1">
                <a:off x="5070390" y="3058577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" name="直接箭头连接符 164"/>
              <p:cNvCxnSpPr/>
              <p:nvPr/>
            </p:nvCxnSpPr>
            <p:spPr bwMode="auto">
              <a:xfrm>
                <a:off x="8461290" y="3058577"/>
                <a:ext cx="228600" cy="21945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5781503" y="3058577"/>
                <a:ext cx="228600" cy="21945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 flipH="1">
                <a:off x="6377833" y="3053165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直接箭头连接符 167"/>
              <p:cNvCxnSpPr/>
              <p:nvPr/>
            </p:nvCxnSpPr>
            <p:spPr bwMode="auto">
              <a:xfrm flipH="1">
                <a:off x="7621621" y="3053165"/>
                <a:ext cx="226979" cy="22033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直接连接符 168"/>
              <p:cNvCxnSpPr/>
              <p:nvPr/>
            </p:nvCxnSpPr>
            <p:spPr bwMode="auto">
              <a:xfrm>
                <a:off x="4536477" y="1599090"/>
                <a:ext cx="143125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直接连接符 169"/>
              <p:cNvCxnSpPr/>
              <p:nvPr/>
            </p:nvCxnSpPr>
            <p:spPr bwMode="auto">
              <a:xfrm>
                <a:off x="4536477" y="2200521"/>
                <a:ext cx="143125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1" name="直接连接符 170"/>
              <p:cNvCxnSpPr/>
              <p:nvPr/>
            </p:nvCxnSpPr>
            <p:spPr bwMode="auto">
              <a:xfrm>
                <a:off x="4536477" y="2831721"/>
                <a:ext cx="143125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直接连接符 171"/>
              <p:cNvCxnSpPr/>
              <p:nvPr/>
            </p:nvCxnSpPr>
            <p:spPr bwMode="auto">
              <a:xfrm>
                <a:off x="4536477" y="3490687"/>
                <a:ext cx="143125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3" name="文本框 172"/>
              <p:cNvSpPr txBox="1"/>
              <p:nvPr/>
            </p:nvSpPr>
            <p:spPr>
              <a:xfrm>
                <a:off x="4325288" y="4066526"/>
                <a:ext cx="565502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step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4244825" y="1430685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0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4244825" y="2032117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1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4244825" y="2658590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2</a:t>
                </a:r>
                <a:endParaRPr lang="en-US" sz="1200" dirty="0">
                  <a:latin typeface="Inconsolata" panose="020B0609030003000000" pitchFamily="49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77" name="文本框 176"/>
              <p:cNvSpPr txBox="1"/>
              <p:nvPr/>
            </p:nvSpPr>
            <p:spPr>
              <a:xfrm>
                <a:off x="4244825" y="3322283"/>
                <a:ext cx="414466" cy="33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 panose="020B0609030003000000" pitchFamily="49" charset="0"/>
                    <a:ea typeface="方正兰亭黑简体" panose="02000000000000000000" pitchFamily="2" charset="-122"/>
                  </a:rPr>
                  <a:t>3</a:t>
                </a:r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5123604" y="4138138"/>
                <a:ext cx="3383434" cy="40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FF0000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量子相干，量子叠加，量子纠缠</a:t>
                </a:r>
                <a:endParaRPr lang="en-US" sz="1600" b="1" dirty="0">
                  <a:solidFill>
                    <a:srgbClr val="FF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grpSp>
            <p:nvGrpSpPr>
              <p:cNvPr id="180" name="组合 179"/>
              <p:cNvGrpSpPr/>
              <p:nvPr/>
            </p:nvGrpSpPr>
            <p:grpSpPr>
              <a:xfrm>
                <a:off x="4703290" y="3649700"/>
                <a:ext cx="4326409" cy="381233"/>
                <a:chOff x="4703290" y="3649700"/>
                <a:chExt cx="4326409" cy="381233"/>
              </a:xfrm>
            </p:grpSpPr>
            <p:sp>
              <p:nvSpPr>
                <p:cNvPr id="182" name="圆角矩形 181"/>
                <p:cNvSpPr/>
                <p:nvPr/>
              </p:nvSpPr>
              <p:spPr bwMode="auto">
                <a:xfrm>
                  <a:off x="4703290" y="3649940"/>
                  <a:ext cx="4326409" cy="38099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83" name="文本框 182"/>
                <p:cNvSpPr txBox="1"/>
                <p:nvPr/>
              </p:nvSpPr>
              <p:spPr>
                <a:xfrm>
                  <a:off x="4785748" y="3649700"/>
                  <a:ext cx="501504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Inconsolata" panose="020B0609030003000000" pitchFamily="49" charset="0"/>
                      <a:ea typeface="方正兰亭黑简体" panose="02000000000000000000" pitchFamily="2" charset="-122"/>
                    </a:rPr>
                    <a:t>1/8</a:t>
                  </a:r>
                  <a:endParaRPr lang="en-US" sz="1400" dirty="0">
                    <a:latin typeface="Inconsolata" panose="020B0609030003000000" pitchFamily="49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84" name="文本框 183"/>
                <p:cNvSpPr txBox="1"/>
                <p:nvPr/>
              </p:nvSpPr>
              <p:spPr>
                <a:xfrm>
                  <a:off x="6001594" y="3649700"/>
                  <a:ext cx="501504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Inconsolata" panose="020B0609030003000000" pitchFamily="49" charset="0"/>
                      <a:ea typeface="方正兰亭黑简体" panose="02000000000000000000" pitchFamily="2" charset="-122"/>
                    </a:rPr>
                    <a:t>5/8</a:t>
                  </a:r>
                  <a:endParaRPr lang="en-US" sz="1400" dirty="0">
                    <a:latin typeface="Inconsolata" panose="020B0609030003000000" pitchFamily="49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85" name="文本框 184"/>
                <p:cNvSpPr txBox="1"/>
                <p:nvPr/>
              </p:nvSpPr>
              <p:spPr>
                <a:xfrm>
                  <a:off x="8439139" y="3649700"/>
                  <a:ext cx="501504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Inconsolata" panose="020B0609030003000000" pitchFamily="49" charset="0"/>
                      <a:ea typeface="方正兰亭黑简体" panose="02000000000000000000" pitchFamily="2" charset="-122"/>
                    </a:rPr>
                    <a:t>1/8</a:t>
                  </a:r>
                  <a:endParaRPr lang="en-US" sz="1400" dirty="0">
                    <a:latin typeface="Inconsolata" panose="020B0609030003000000" pitchFamily="49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86" name="文本框 185"/>
                <p:cNvSpPr txBox="1"/>
                <p:nvPr/>
              </p:nvSpPr>
              <p:spPr>
                <a:xfrm>
                  <a:off x="7234906" y="3649700"/>
                  <a:ext cx="501504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Inconsolata" panose="020B0609030003000000" pitchFamily="49" charset="0"/>
                      <a:ea typeface="方正兰亭黑简体" panose="02000000000000000000" pitchFamily="2" charset="-122"/>
                    </a:rPr>
                    <a:t>1/8</a:t>
                  </a:r>
                  <a:endParaRPr lang="en-US" sz="1400" dirty="0">
                    <a:latin typeface="Inconsolata" panose="020B0609030003000000" pitchFamily="49" charset="0"/>
                    <a:ea typeface="方正兰亭黑简体" panose="02000000000000000000" pitchFamily="2" charset="-122"/>
                  </a:endParaRPr>
                </a:p>
              </p:txBody>
            </p:sp>
          </p:grpSp>
        </p:grpSp>
        <p:grpSp>
          <p:nvGrpSpPr>
            <p:cNvPr id="200" name="组合 199"/>
            <p:cNvGrpSpPr/>
            <p:nvPr/>
          </p:nvGrpSpPr>
          <p:grpSpPr>
            <a:xfrm>
              <a:off x="5824630" y="1197067"/>
              <a:ext cx="1907855" cy="525462"/>
              <a:chOff x="8238" y="1197276"/>
              <a:chExt cx="1907855" cy="525462"/>
            </a:xfrm>
          </p:grpSpPr>
          <p:sp>
            <p:nvSpPr>
              <p:cNvPr id="201" name="矩形 200"/>
              <p:cNvSpPr/>
              <p:nvPr/>
            </p:nvSpPr>
            <p:spPr bwMode="auto">
              <a:xfrm>
                <a:off x="248378" y="1197276"/>
                <a:ext cx="437422" cy="523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grpSp>
            <p:nvGrpSpPr>
              <p:cNvPr id="202" name="组合 201"/>
              <p:cNvGrpSpPr/>
              <p:nvPr/>
            </p:nvGrpSpPr>
            <p:grpSpPr>
              <a:xfrm>
                <a:off x="8238" y="1197276"/>
                <a:ext cx="1907855" cy="525462"/>
                <a:chOff x="0" y="1189038"/>
                <a:chExt cx="1907855" cy="525462"/>
              </a:xfrm>
            </p:grpSpPr>
            <p:sp>
              <p:nvSpPr>
                <p:cNvPr id="203" name="矩形 202"/>
                <p:cNvSpPr/>
                <p:nvPr userDrawn="1"/>
              </p:nvSpPr>
              <p:spPr bwMode="auto">
                <a:xfrm>
                  <a:off x="486821" y="1189038"/>
                  <a:ext cx="1421034" cy="523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l">
                    <a:defRPr/>
                  </a:pPr>
                  <a:r>
                    <a:rPr lang="zh-CN" altLang="en-US" sz="2400" dirty="0" smtClean="0">
                      <a:latin typeface="方正兰亭黑简体" panose="02000000000000000000" pitchFamily="2" charset="-122"/>
                      <a:ea typeface="方正兰亭黑简体" panose="02000000000000000000" pitchFamily="2" charset="-122"/>
                    </a:rPr>
                    <a:t>量子行走</a:t>
                  </a:r>
                  <a:endParaRPr lang="zh-CN" altLang="en-US" sz="2400" dirty="0"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204" name="燕尾形 203"/>
                <p:cNvSpPr/>
                <p:nvPr/>
              </p:nvSpPr>
              <p:spPr bwMode="auto">
                <a:xfrm>
                  <a:off x="0" y="1189038"/>
                  <a:ext cx="466725" cy="525462"/>
                </a:xfrm>
                <a:prstGeom prst="chevron">
                  <a:avLst/>
                </a:prstGeom>
                <a:gradFill flip="none" rotWithShape="1">
                  <a:gsLst>
                    <a:gs pos="0">
                      <a:srgbClr val="4D0099"/>
                    </a:gs>
                    <a:gs pos="0">
                      <a:srgbClr val="FFECB3"/>
                    </a:gs>
                    <a:gs pos="0">
                      <a:srgbClr val="4D0099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06" name="直接连接符 205"/>
            <p:cNvCxnSpPr/>
            <p:nvPr/>
          </p:nvCxnSpPr>
          <p:spPr bwMode="auto">
            <a:xfrm>
              <a:off x="4572000" y="1197067"/>
              <a:ext cx="0" cy="5279933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9" name="组合 28"/>
            <p:cNvGrpSpPr/>
            <p:nvPr/>
          </p:nvGrpSpPr>
          <p:grpSpPr>
            <a:xfrm>
              <a:off x="3241288" y="1617195"/>
              <a:ext cx="2661424" cy="638797"/>
              <a:chOff x="3241288" y="1617195"/>
              <a:chExt cx="2661424" cy="638797"/>
            </a:xfrm>
          </p:grpSpPr>
          <p:pic>
            <p:nvPicPr>
              <p:cNvPr id="1026" name="Picture 2" descr="http://g.hiphotos.baidu.com/zhidao/wh%3D450%2C600/sign=5708883ab519ebc4c02d7e9db716e3ca/fc1f4134970a304e0b2617a5d7c8a786c9175c6c.jp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1288" y="1995763"/>
                <a:ext cx="2661424" cy="260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文本框 27"/>
              <p:cNvSpPr txBox="1"/>
              <p:nvPr/>
            </p:nvSpPr>
            <p:spPr>
              <a:xfrm>
                <a:off x="3348953" y="1617195"/>
                <a:ext cx="230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经典粒子 </a:t>
                </a:r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 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微粒子</a:t>
                </a:r>
                <a:endParaRPr 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86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从量子行走到三态量子行走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84345" y="3314700"/>
            <a:ext cx="7858168" cy="1439155"/>
            <a:chOff x="384345" y="3314700"/>
            <a:chExt cx="7858168" cy="1439155"/>
          </a:xfrm>
        </p:grpSpPr>
        <p:sp>
          <p:nvSpPr>
            <p:cNvPr id="25" name="矩形 24"/>
            <p:cNvSpPr/>
            <p:nvPr/>
          </p:nvSpPr>
          <p:spPr bwMode="auto">
            <a:xfrm>
              <a:off x="384345" y="3314700"/>
              <a:ext cx="2435055" cy="523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zh-CN" altLang="en-US" sz="2400" b="1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单吸收边界模型</a:t>
              </a:r>
              <a:endParaRPr lang="zh-CN" altLang="en-US" sz="2400" b="1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87" y="3851970"/>
              <a:ext cx="7341026" cy="901885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384345" y="4967412"/>
            <a:ext cx="8073855" cy="1433388"/>
            <a:chOff x="384345" y="4967412"/>
            <a:chExt cx="8073855" cy="1433388"/>
          </a:xfrm>
        </p:grpSpPr>
        <p:sp>
          <p:nvSpPr>
            <p:cNvPr id="26" name="矩形 25"/>
            <p:cNvSpPr/>
            <p:nvPr/>
          </p:nvSpPr>
          <p:spPr bwMode="auto">
            <a:xfrm>
              <a:off x="384345" y="4967412"/>
              <a:ext cx="2435055" cy="523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zh-CN" altLang="en-US" sz="2400" b="1" dirty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双吸收边</a:t>
              </a:r>
              <a:r>
                <a:rPr lang="zh-CN" altLang="en-US" sz="2400" b="1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界模型</a:t>
              </a:r>
              <a:endParaRPr lang="zh-CN" altLang="en-US" sz="2400" b="1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75" y="5500795"/>
              <a:ext cx="7557025" cy="900005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25305" y="1252728"/>
            <a:ext cx="2093390" cy="868680"/>
            <a:chOff x="3660206" y="2042278"/>
            <a:chExt cx="2093390" cy="1061192"/>
          </a:xfrm>
        </p:grpSpPr>
        <p:cxnSp>
          <p:nvCxnSpPr>
            <p:cNvPr id="30" name="直接箭头连接符 29"/>
            <p:cNvCxnSpPr/>
            <p:nvPr/>
          </p:nvCxnSpPr>
          <p:spPr bwMode="auto">
            <a:xfrm>
              <a:off x="4686566" y="2357182"/>
              <a:ext cx="0" cy="59694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1" name="组合 30"/>
            <p:cNvGrpSpPr/>
            <p:nvPr/>
          </p:nvGrpSpPr>
          <p:grpSpPr>
            <a:xfrm>
              <a:off x="3660206" y="2208261"/>
              <a:ext cx="2093390" cy="895209"/>
              <a:chOff x="3660206" y="2208261"/>
              <a:chExt cx="2093390" cy="895209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3671342" y="2208261"/>
                <a:ext cx="2082254" cy="148921"/>
                <a:chOff x="3671342" y="2208261"/>
                <a:chExt cx="2082254" cy="148921"/>
              </a:xfrm>
            </p:grpSpPr>
            <p:cxnSp>
              <p:nvCxnSpPr>
                <p:cNvPr id="41" name="Straight Connector 494"/>
                <p:cNvCxnSpPr/>
                <p:nvPr/>
              </p:nvCxnSpPr>
              <p:spPr>
                <a:xfrm>
                  <a:off x="3671342" y="2282721"/>
                  <a:ext cx="208225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42" name="直接连接符 41"/>
                <p:cNvCxnSpPr/>
                <p:nvPr/>
              </p:nvCxnSpPr>
              <p:spPr bwMode="auto">
                <a:xfrm>
                  <a:off x="5569136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42"/>
                <p:cNvCxnSpPr/>
                <p:nvPr/>
              </p:nvCxnSpPr>
              <p:spPr bwMode="auto">
                <a:xfrm>
                  <a:off x="4701333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接连接符 43"/>
                <p:cNvCxnSpPr/>
                <p:nvPr/>
              </p:nvCxnSpPr>
              <p:spPr bwMode="auto">
                <a:xfrm>
                  <a:off x="3833531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3660206" y="2954549"/>
                <a:ext cx="2082254" cy="148921"/>
                <a:chOff x="3671342" y="2208261"/>
                <a:chExt cx="2082254" cy="148921"/>
              </a:xfrm>
            </p:grpSpPr>
            <p:cxnSp>
              <p:nvCxnSpPr>
                <p:cNvPr id="37" name="Straight Connector 494"/>
                <p:cNvCxnSpPr/>
                <p:nvPr/>
              </p:nvCxnSpPr>
              <p:spPr>
                <a:xfrm>
                  <a:off x="3671342" y="2282721"/>
                  <a:ext cx="208225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38" name="直接连接符 37"/>
                <p:cNvCxnSpPr/>
                <p:nvPr/>
              </p:nvCxnSpPr>
              <p:spPr bwMode="auto">
                <a:xfrm>
                  <a:off x="5569136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接连接符 38"/>
                <p:cNvCxnSpPr/>
                <p:nvPr/>
              </p:nvCxnSpPr>
              <p:spPr bwMode="auto">
                <a:xfrm>
                  <a:off x="4701333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直接连接符 39"/>
                <p:cNvCxnSpPr/>
                <p:nvPr/>
              </p:nvCxnSpPr>
              <p:spPr bwMode="auto">
                <a:xfrm>
                  <a:off x="3833531" y="2208261"/>
                  <a:ext cx="0" cy="148921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5" name="直接箭头连接符 34"/>
              <p:cNvCxnSpPr/>
              <p:nvPr/>
            </p:nvCxnSpPr>
            <p:spPr bwMode="auto">
              <a:xfrm flipH="1">
                <a:off x="3830748" y="2357182"/>
                <a:ext cx="876154" cy="59694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接箭头连接符 35"/>
              <p:cNvCxnSpPr/>
              <p:nvPr/>
            </p:nvCxnSpPr>
            <p:spPr bwMode="auto">
              <a:xfrm>
                <a:off x="4690197" y="2357182"/>
                <a:ext cx="867803" cy="59694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32" name="Picture 2" descr="http://www.900foot.com/images/smile_atom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1" t="2019" r="5547" b="8161"/>
            <a:stretch/>
          </p:blipFill>
          <p:spPr bwMode="auto">
            <a:xfrm>
              <a:off x="4462933" y="2042278"/>
              <a:ext cx="456013" cy="445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384345" y="1917412"/>
            <a:ext cx="6041330" cy="1315940"/>
            <a:chOff x="384345" y="1917412"/>
            <a:chExt cx="6041330" cy="1315940"/>
          </a:xfrm>
        </p:grpSpPr>
        <p:sp>
          <p:nvSpPr>
            <p:cNvPr id="45" name="矩形 44"/>
            <p:cNvSpPr/>
            <p:nvPr/>
          </p:nvSpPr>
          <p:spPr bwMode="auto">
            <a:xfrm>
              <a:off x="384345" y="1917412"/>
              <a:ext cx="2092155" cy="523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zh-CN" altLang="en-US" sz="2400" b="1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三态量子行走</a:t>
              </a:r>
              <a:endParaRPr lang="zh-CN" altLang="en-US" sz="2400" b="1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887950" y="2448728"/>
              <a:ext cx="5537725" cy="784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285750" indent="-285750" algn="l"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在原量子行走基础上，引入额外的硬币状态：停留态</a:t>
              </a:r>
              <a:endParaRPr lang="en-US" altLang="zh-CN" sz="16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粒</a:t>
              </a:r>
              <a:r>
                <a:rPr lang="zh-CN" altLang="en-US" sz="1600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子在行走时有可能停留在当前位置</a:t>
              </a:r>
              <a:endParaRPr lang="zh-CN" altLang="en-US" sz="1600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43500" y="4853220"/>
            <a:ext cx="3725605" cy="548209"/>
            <a:chOff x="4953001" y="4685073"/>
            <a:chExt cx="3725605" cy="548209"/>
          </a:xfrm>
        </p:grpSpPr>
        <p:sp>
          <p:nvSpPr>
            <p:cNvPr id="47" name="矩形 46"/>
            <p:cNvSpPr/>
            <p:nvPr/>
          </p:nvSpPr>
          <p:spPr bwMode="auto">
            <a:xfrm>
              <a:off x="4953001" y="4697240"/>
              <a:ext cx="3169158" cy="523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zh-CN" altLang="en-US" dirty="0" smtClean="0">
                  <a:solidFill>
                    <a:srgbClr val="FF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粒子被边界吸收的概率是多少？</a:t>
              </a:r>
              <a:endParaRPr lang="zh-CN" altLang="en-US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0397" y="4685073"/>
              <a:ext cx="548209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大</a:t>
            </a:r>
            <a:r>
              <a:rPr lang="zh-CN" altLang="en-US" sz="3200" dirty="0" smtClean="0"/>
              <a:t>纲</a:t>
            </a:r>
            <a:endParaRPr 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Font typeface="+mj-lt"/>
              <a:buAutoNum type="arabicPeriod" startAt="2"/>
            </a:pPr>
            <a:r>
              <a:rPr lang="zh-CN" altLang="en-US" dirty="0" smtClean="0"/>
              <a:t>单吸收边界模型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边界在</a:t>
            </a:r>
            <a:r>
              <a:rPr lang="en-US" altLang="zh-CN" dirty="0" smtClean="0"/>
              <a:t>-1</a:t>
            </a:r>
            <a:r>
              <a:rPr lang="zh-CN" altLang="en-US" dirty="0" smtClean="0"/>
              <a:t>位置</a:t>
            </a:r>
            <a:endParaRPr 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840219" y="1905000"/>
            <a:ext cx="7463563" cy="1659636"/>
            <a:chOff x="236529" y="1905000"/>
            <a:chExt cx="7463563" cy="1659636"/>
          </a:xfrm>
        </p:grpSpPr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529" y="1905000"/>
              <a:ext cx="3183913" cy="1659636"/>
            </a:xfrm>
            <a:prstGeom prst="rect">
              <a:avLst/>
            </a:prstGeom>
          </p:spPr>
        </p:pic>
        <p:sp>
          <p:nvSpPr>
            <p:cNvPr id="12" name="右箭头 11"/>
            <p:cNvSpPr/>
            <p:nvPr/>
          </p:nvSpPr>
          <p:spPr bwMode="auto">
            <a:xfrm>
              <a:off x="3974357" y="2621611"/>
              <a:ext cx="567789" cy="226414"/>
            </a:xfrm>
            <a:prstGeom prst="rightArrow">
              <a:avLst>
                <a:gd name="adj1" fmla="val 50000"/>
                <a:gd name="adj2" fmla="val 64905"/>
              </a:avLst>
            </a:prstGeom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6061" y="1905000"/>
              <a:ext cx="2604031" cy="1659636"/>
            </a:xfrm>
            <a:prstGeom prst="rect">
              <a:avLst/>
            </a:prstGeom>
          </p:spPr>
        </p:pic>
      </p:grpSp>
      <p:sp>
        <p:nvSpPr>
          <p:cNvPr id="27" name="矩形 26"/>
          <p:cNvSpPr/>
          <p:nvPr/>
        </p:nvSpPr>
        <p:spPr bwMode="auto">
          <a:xfrm>
            <a:off x="135900" y="1320309"/>
            <a:ext cx="4055100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生成函</a:t>
            </a:r>
            <a:r>
              <a:rPr lang="zh-CN" altLang="en-US" sz="24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数编码所有吸收路径</a:t>
            </a:r>
            <a:endParaRPr lang="zh-CN" altLang="en-US" sz="2400" b="1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35900" y="3843475"/>
            <a:ext cx="2751007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Grover </a:t>
            </a:r>
            <a:r>
              <a:rPr lang="zh-CN" altLang="en-US" sz="24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行走</a:t>
            </a:r>
            <a:endParaRPr lang="zh-CN" altLang="en-US" sz="2400" b="1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9165" y="4642716"/>
            <a:ext cx="8905670" cy="1523543"/>
            <a:chOff x="238330" y="4642716"/>
            <a:chExt cx="8905670" cy="152354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330" y="4664839"/>
              <a:ext cx="3182112" cy="1501420"/>
            </a:xfrm>
            <a:prstGeom prst="rect">
              <a:avLst/>
            </a:prstGeom>
          </p:spPr>
        </p:pic>
        <p:sp>
          <p:nvSpPr>
            <p:cNvPr id="42" name="右箭头 41"/>
            <p:cNvSpPr/>
            <p:nvPr/>
          </p:nvSpPr>
          <p:spPr bwMode="auto">
            <a:xfrm>
              <a:off x="3974357" y="5189135"/>
              <a:ext cx="567789" cy="226414"/>
            </a:xfrm>
            <a:prstGeom prst="rightArrow">
              <a:avLst>
                <a:gd name="adj1" fmla="val 50000"/>
                <a:gd name="adj2" fmla="val 64905"/>
              </a:avLst>
            </a:prstGeom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43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6061" y="4642716"/>
              <a:ext cx="4047939" cy="150581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65" y="176219"/>
            <a:ext cx="4832335" cy="81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-M</a:t>
            </a:r>
            <a:r>
              <a:rPr lang="zh-CN" altLang="en-US" dirty="0" smtClean="0"/>
              <a:t>位</a:t>
            </a:r>
            <a:r>
              <a:rPr lang="zh-CN" altLang="en-US" dirty="0" smtClean="0"/>
              <a:t>置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68" y="278167"/>
            <a:ext cx="4837176" cy="615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2" y="2169855"/>
            <a:ext cx="6245476" cy="9396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85" y="4572000"/>
            <a:ext cx="3811231" cy="14727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135900" y="3840874"/>
            <a:ext cx="3674100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生成函数的表达式</a:t>
            </a:r>
            <a:endParaRPr lang="zh-CN" altLang="en-US" sz="2400" b="1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35900" y="1320309"/>
            <a:ext cx="3102600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粒子向左净移动</a:t>
            </a:r>
            <a:r>
              <a:rPr lang="en-US" altLang="zh-CN" sz="2400" b="1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M</a:t>
            </a:r>
            <a:r>
              <a:rPr lang="zh-CN" altLang="en-US" sz="2400" b="1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次</a:t>
            </a:r>
            <a:endParaRPr lang="zh-CN" altLang="en-US" sz="2400" b="1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1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330" y="220407"/>
            <a:ext cx="3914570" cy="731520"/>
          </a:xfrm>
        </p:spPr>
        <p:txBody>
          <a:bodyPr/>
          <a:lstStyle/>
          <a:p>
            <a:r>
              <a:rPr lang="zh-CN" altLang="en-US" dirty="0" smtClean="0"/>
              <a:t>双峰局域化现象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533895" y="1309575"/>
            <a:ext cx="3319036" cy="2426295"/>
            <a:chOff x="526088" y="1171102"/>
            <a:chExt cx="3319036" cy="2668925"/>
          </a:xfrm>
        </p:grpSpPr>
        <p:grpSp>
          <p:nvGrpSpPr>
            <p:cNvPr id="4" name="Group 14"/>
            <p:cNvGrpSpPr/>
            <p:nvPr/>
          </p:nvGrpSpPr>
          <p:grpSpPr>
            <a:xfrm>
              <a:off x="526088" y="1171102"/>
              <a:ext cx="3319036" cy="2668925"/>
              <a:chOff x="1161088" y="1042471"/>
              <a:chExt cx="3319036" cy="2668925"/>
            </a:xfrm>
          </p:grpSpPr>
          <p:pic>
            <p:nvPicPr>
              <p:cNvPr id="6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1088" y="1042471"/>
                <a:ext cx="3319036" cy="2290688"/>
              </a:xfrm>
              <a:prstGeom prst="rect">
                <a:avLst/>
              </a:prstGeom>
            </p:spPr>
          </p:pic>
          <p:sp>
            <p:nvSpPr>
              <p:cNvPr id="7" name="TextBox 10"/>
              <p:cNvSpPr txBox="1"/>
              <p:nvPr/>
            </p:nvSpPr>
            <p:spPr>
              <a:xfrm>
                <a:off x="1849645" y="3342064"/>
                <a:ext cx="1941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 = -1</a:t>
                </a:r>
                <a:endParaRPr lang="zh-CN" altLang="en-US" dirty="0"/>
              </a:p>
            </p:txBody>
          </p:sp>
        </p:grpSp>
        <p:sp>
          <p:nvSpPr>
            <p:cNvPr id="5" name="Rectangle 1"/>
            <p:cNvSpPr/>
            <p:nvPr/>
          </p:nvSpPr>
          <p:spPr>
            <a:xfrm>
              <a:off x="526088" y="1177671"/>
              <a:ext cx="1566663" cy="2299594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4991100" y="1302540"/>
            <a:ext cx="3320660" cy="2440365"/>
            <a:chOff x="8208360" y="1162196"/>
            <a:chExt cx="3320660" cy="2684402"/>
          </a:xfrm>
        </p:grpSpPr>
        <p:grpSp>
          <p:nvGrpSpPr>
            <p:cNvPr id="9" name="Group 15"/>
            <p:cNvGrpSpPr/>
            <p:nvPr/>
          </p:nvGrpSpPr>
          <p:grpSpPr>
            <a:xfrm>
              <a:off x="8219085" y="1166662"/>
              <a:ext cx="3309935" cy="2679936"/>
              <a:chOff x="7203085" y="1039662"/>
              <a:chExt cx="3309935" cy="2679936"/>
            </a:xfrm>
          </p:grpSpPr>
          <p:pic>
            <p:nvPicPr>
              <p:cNvPr id="11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3085" y="1039662"/>
                <a:ext cx="3309935" cy="2296307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887091" y="3350266"/>
                <a:ext cx="1941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 = -2</a:t>
                </a:r>
                <a:endParaRPr lang="zh-CN" altLang="en-US" dirty="0"/>
              </a:p>
            </p:txBody>
          </p:sp>
        </p:grpSp>
        <p:sp>
          <p:nvSpPr>
            <p:cNvPr id="10" name="Rectangle 28"/>
            <p:cNvSpPr/>
            <p:nvPr/>
          </p:nvSpPr>
          <p:spPr>
            <a:xfrm>
              <a:off x="8208360" y="1162196"/>
              <a:ext cx="1498484" cy="2315069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68" y="3834041"/>
            <a:ext cx="3463248" cy="2597434"/>
          </a:xfrm>
          <a:prstGeom prst="rect">
            <a:avLst/>
          </a:prstGeom>
        </p:spPr>
      </p:pic>
      <p:pic>
        <p:nvPicPr>
          <p:cNvPr id="14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3" y="3826616"/>
            <a:ext cx="3650940" cy="26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0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大纲</a:t>
            </a:r>
            <a:endParaRPr 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zh-CN" altLang="en-US" dirty="0"/>
              <a:t>双</a:t>
            </a:r>
            <a:r>
              <a:rPr lang="zh-CN" altLang="en-US" dirty="0" smtClean="0"/>
              <a:t>吸收边界模型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ChinesePrensentation">
      <a:majorFont>
        <a:latin typeface="TeXGyrePagella"/>
        <a:ea typeface="华文中宋+TimesNewRoman"/>
        <a:cs typeface=""/>
      </a:majorFont>
      <a:minorFont>
        <a:latin typeface="TeXGyrePagella"/>
        <a:ea typeface="华文中宋+TimesNew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21177</TotalTime>
  <Words>1193</Words>
  <Application>Microsoft Office PowerPoint</Application>
  <PresentationFormat>全屏显示(4:3)</PresentationFormat>
  <Paragraphs>115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Wingdings</vt:lpstr>
      <vt:lpstr>TeXGyrePagella</vt:lpstr>
      <vt:lpstr>楷体</vt:lpstr>
      <vt:lpstr>方正兰亭黑简体</vt:lpstr>
      <vt:lpstr>Times New Roman</vt:lpstr>
      <vt:lpstr>Arial</vt:lpstr>
      <vt:lpstr>Inconsolata</vt:lpstr>
      <vt:lpstr>宋体</vt:lpstr>
      <vt:lpstr>华文中宋+TimesNewRoman</vt:lpstr>
      <vt:lpstr>Axis</vt:lpstr>
      <vt:lpstr>三态量子行走的吸收边界问题</vt:lpstr>
      <vt:lpstr>大纲</vt:lpstr>
      <vt:lpstr>从随机行走到量子行走</vt:lpstr>
      <vt:lpstr>从量子行走到三态量子行走</vt:lpstr>
      <vt:lpstr>大纲</vt:lpstr>
      <vt:lpstr>边界在-1位置</vt:lpstr>
      <vt:lpstr>边界在-M位置</vt:lpstr>
      <vt:lpstr>双峰局域化现象</vt:lpstr>
      <vt:lpstr>大纲</vt:lpstr>
      <vt:lpstr>左边界在-1位置 右边界在N位置</vt:lpstr>
      <vt:lpstr>吸收概率递归式</vt:lpstr>
      <vt:lpstr>左边界在-M位置 右边界在N位置</vt:lpstr>
      <vt:lpstr>局域化概率指数级减小</vt:lpstr>
      <vt:lpstr>总结和展望</vt:lpstr>
      <vt:lpstr>PowerPoint 演示文稿</vt:lpstr>
    </vt:vector>
  </TitlesOfParts>
  <Company>QuArK, CS, 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博士生考核</dc:title>
  <dc:creator/>
  <cp:lastModifiedBy>Kun Wang</cp:lastModifiedBy>
  <cp:revision>2026</cp:revision>
  <cp:lastPrinted>2016-07-02T03:20:00Z</cp:lastPrinted>
  <dcterms:created xsi:type="dcterms:W3CDTF">2005-03-03T04:54:54Z</dcterms:created>
  <dcterms:modified xsi:type="dcterms:W3CDTF">2016-08-07T02:45:48Z</dcterms:modified>
  <cp:category>report</cp:category>
  <cp:contentStatus/>
</cp:coreProperties>
</file>