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74" r:id="rId3"/>
    <p:sldId id="275" r:id="rId4"/>
    <p:sldId id="276" r:id="rId5"/>
    <p:sldId id="278" r:id="rId6"/>
    <p:sldId id="260" r:id="rId7"/>
    <p:sldId id="262" r:id="rId8"/>
    <p:sldId id="265" r:id="rId9"/>
    <p:sldId id="273" r:id="rId10"/>
    <p:sldId id="272" r:id="rId11"/>
    <p:sldId id="266" r:id="rId12"/>
    <p:sldId id="268" r:id="rId13"/>
    <p:sldId id="277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96" autoAdjust="0"/>
  </p:normalViewPr>
  <p:slideViewPr>
    <p:cSldViewPr snapToGrid="0">
      <p:cViewPr varScale="1">
        <p:scale>
          <a:sx n="81" d="100"/>
          <a:sy n="81" d="100"/>
        </p:scale>
        <p:origin x="82" y="5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5B74-1F9D-409E-AFA4-B19E41B7440A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4BB6E-7D45-4948-A6E3-C85632FD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6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BB6E-7D45-4948-A6E3-C85632FD75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1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BB6E-7D45-4948-A6E3-C85632FD75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5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BB6E-7D45-4948-A6E3-C85632FD75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7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BB6E-7D45-4948-A6E3-C85632FD75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8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BB6E-7D45-4948-A6E3-C85632FD75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3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4BB6E-7D45-4948-A6E3-C85632FD75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1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4B5B-4AEF-41D3-9DF3-B320D610E667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28C2-16D9-448C-9EA3-A38FE9DDA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74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eXGyrePagella" panose="00000500000000000000" pitchFamily="50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630967"/>
          </a:xfrm>
        </p:spPr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  <a:lvl2pPr marL="685800" indent="-228600">
              <a:buSzPct val="60000"/>
              <a:buFont typeface="Wingdings" panose="05000000000000000000" pitchFamily="2" charset="2"/>
              <a:buChar char="Ø"/>
              <a:defRPr>
                <a:latin typeface="TeXGyrePagella" panose="00000500000000000000" pitchFamily="50" charset="0"/>
              </a:defRPr>
            </a:lvl2pPr>
            <a:lvl3pPr>
              <a:defRPr>
                <a:latin typeface="TeXGyrePagella" panose="00000500000000000000" pitchFamily="50" charset="0"/>
              </a:defRPr>
            </a:lvl3pPr>
            <a:lvl4pPr>
              <a:defRPr>
                <a:latin typeface="TeXGyrePagella" panose="00000500000000000000" pitchFamily="50" charset="0"/>
              </a:defRPr>
            </a:lvl4pPr>
            <a:lvl5pPr>
              <a:defRPr>
                <a:latin typeface="TeXGyrePagella" panose="00000500000000000000" pitchFamily="50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4B5B-4AEF-41D3-9DF3-B320D610E667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28C2-16D9-448C-9EA3-A38FE9DDA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0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eXGyrePagella" panose="00000500000000000000" pitchFamily="50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eXGyrePagella" panose="00000500000000000000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4B5B-4AEF-41D3-9DF3-B320D610E667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28C2-16D9-448C-9EA3-A38FE9DDA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6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  <a:lvl2pPr>
              <a:defRPr>
                <a:latin typeface="TeXGyrePagella" panose="00000500000000000000" pitchFamily="50" charset="0"/>
              </a:defRPr>
            </a:lvl2pPr>
            <a:lvl3pPr>
              <a:defRPr>
                <a:latin typeface="TeXGyrePagella" panose="00000500000000000000" pitchFamily="50" charset="0"/>
              </a:defRPr>
            </a:lvl3pPr>
            <a:lvl4pPr>
              <a:defRPr>
                <a:latin typeface="TeXGyrePagella" panose="00000500000000000000" pitchFamily="50" charset="0"/>
              </a:defRPr>
            </a:lvl4pPr>
            <a:lvl5pPr>
              <a:defRPr>
                <a:latin typeface="TeXGyrePagella" panose="00000500000000000000" pitchFamily="50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  <a:lvl2pPr>
              <a:defRPr>
                <a:latin typeface="TeXGyrePagella" panose="00000500000000000000" pitchFamily="50" charset="0"/>
              </a:defRPr>
            </a:lvl2pPr>
            <a:lvl3pPr>
              <a:defRPr>
                <a:latin typeface="TeXGyrePagella" panose="00000500000000000000" pitchFamily="50" charset="0"/>
              </a:defRPr>
            </a:lvl3pPr>
            <a:lvl4pPr>
              <a:defRPr>
                <a:latin typeface="TeXGyrePagella" panose="00000500000000000000" pitchFamily="50" charset="0"/>
              </a:defRPr>
            </a:lvl4pPr>
            <a:lvl5pPr>
              <a:defRPr>
                <a:latin typeface="TeXGyrePagella" panose="00000500000000000000" pitchFamily="50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fld id="{74E34B5B-4AEF-41D3-9DF3-B320D610E667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fld id="{0F0728C2-16D9-448C-9EA3-A38FE9DDA3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3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eXGyrePagella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  <a:lvl2pPr>
              <a:defRPr>
                <a:latin typeface="TeXGyrePagella" panose="00000500000000000000" pitchFamily="50" charset="0"/>
              </a:defRPr>
            </a:lvl2pPr>
            <a:lvl3pPr>
              <a:defRPr>
                <a:latin typeface="TeXGyrePagella" panose="00000500000000000000" pitchFamily="50" charset="0"/>
              </a:defRPr>
            </a:lvl3pPr>
            <a:lvl4pPr>
              <a:defRPr>
                <a:latin typeface="TeXGyrePagella" panose="00000500000000000000" pitchFamily="50" charset="0"/>
              </a:defRPr>
            </a:lvl4pPr>
            <a:lvl5pPr>
              <a:defRPr>
                <a:latin typeface="TeXGyrePagella" panose="00000500000000000000" pitchFamily="50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eXGyrePagella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  <a:lvl2pPr>
              <a:defRPr>
                <a:latin typeface="TeXGyrePagella" panose="00000500000000000000" pitchFamily="50" charset="0"/>
              </a:defRPr>
            </a:lvl2pPr>
            <a:lvl3pPr>
              <a:defRPr>
                <a:latin typeface="TeXGyrePagella" panose="00000500000000000000" pitchFamily="50" charset="0"/>
              </a:defRPr>
            </a:lvl3pPr>
            <a:lvl4pPr>
              <a:defRPr>
                <a:latin typeface="TeXGyrePagella" panose="00000500000000000000" pitchFamily="50" charset="0"/>
              </a:defRPr>
            </a:lvl4pPr>
            <a:lvl5pPr>
              <a:defRPr>
                <a:latin typeface="TeXGyrePagella" panose="00000500000000000000" pitchFamily="50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fld id="{74E34B5B-4AEF-41D3-9DF3-B320D610E667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fld id="{0F0728C2-16D9-448C-9EA3-A38FE9DDA3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2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37895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4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65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3703"/>
            <a:ext cx="10515600" cy="4593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XGyrePagella" panose="00000500000000000000" pitchFamily="50" charset="0"/>
              </a:defRPr>
            </a:lvl1pPr>
          </a:lstStyle>
          <a:p>
            <a:fld id="{74E34B5B-4AEF-41D3-9DF3-B320D610E667}" type="datetimeFigureOut">
              <a:rPr lang="zh-CN" altLang="en-US" smtClean="0"/>
              <a:pPr/>
              <a:t>2016/1/21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XGyrePagella" panose="00000500000000000000" pitchFamily="5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eXGyrePagella" panose="00000500000000000000" pitchFamily="50" charset="0"/>
              </a:defRPr>
            </a:lvl1pPr>
          </a:lstStyle>
          <a:p>
            <a:fld id="{0F0728C2-16D9-448C-9EA3-A38FE9DDA3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6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XGyrePagella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XGyrePagella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XGyrePagella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XGyrePagella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XGyrePagella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XGyrePagella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33340" y="1743958"/>
            <a:ext cx="9725320" cy="1219250"/>
          </a:xfrm>
        </p:spPr>
        <p:txBody>
          <a:bodyPr/>
          <a:lstStyle/>
          <a:p>
            <a:r>
              <a:rPr lang="en-US" altLang="zh-CN" dirty="0" smtClean="0"/>
              <a:t>Quantum Walk with Restart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37528" y="4336327"/>
            <a:ext cx="7916944" cy="169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TeXGyrePagella" panose="00000500000000000000" pitchFamily="50" charset="0"/>
              </a:rPr>
              <a:t>Wang Kun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TeXGyrePagella" panose="00000500000000000000" pitchFamily="50" charset="0"/>
              </a:rPr>
              <a:t>Department of Computer Science and Technology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TeXGyrePagella" panose="00000500000000000000" pitchFamily="50" charset="0"/>
              </a:rPr>
              <a:t>12/2/2015</a:t>
            </a:r>
            <a:endParaRPr lang="zh-CN" altLang="en-US" sz="2400" dirty="0">
              <a:latin typeface="TeXGyrePagell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" t="6244" r="9274" b="6023"/>
          <a:stretch/>
        </p:blipFill>
        <p:spPr>
          <a:xfrm>
            <a:off x="3714160" y="1415774"/>
            <a:ext cx="8477839" cy="54422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66" y="2469825"/>
            <a:ext cx="3217997" cy="25923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RWR/QRW on </a:t>
            </a:r>
            <a:r>
              <a:rPr lang="en-US" altLang="zh-CN" dirty="0" smtClean="0"/>
              <a:t>cube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0" t="6211" r="9073" b="6030"/>
          <a:stretch/>
        </p:blipFill>
        <p:spPr>
          <a:xfrm>
            <a:off x="3714161" y="1401693"/>
            <a:ext cx="8477839" cy="5465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RWR/QRW on </a:t>
            </a:r>
            <a:r>
              <a:rPr lang="en-US" altLang="zh-CN" dirty="0" smtClean="0"/>
              <a:t>glued-tree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" y="2253007"/>
            <a:ext cx="3824903" cy="29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RWR V.S. QWR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0460"/>
            <a:ext cx="10515600" cy="4326902"/>
          </a:xfrm>
        </p:spPr>
        <p:txBody>
          <a:bodyPr/>
          <a:lstStyle/>
          <a:p>
            <a:r>
              <a:rPr lang="en-US" altLang="zh-CN" dirty="0" smtClean="0"/>
              <a:t>They </a:t>
            </a:r>
            <a:r>
              <a:rPr lang="en-US" altLang="zh-CN" dirty="0"/>
              <a:t>have </a:t>
            </a:r>
            <a:r>
              <a:rPr lang="en-US" altLang="zh-CN" dirty="0" smtClean="0"/>
              <a:t>similar distributions as proximity measure</a:t>
            </a:r>
          </a:p>
          <a:p>
            <a:pPr lvl="1"/>
            <a:r>
              <a:rPr lang="en-US" altLang="zh-CN" dirty="0" smtClean="0"/>
              <a:t>Both can depict </a:t>
            </a:r>
            <a:r>
              <a:rPr lang="en-US" altLang="zh-CN" dirty="0"/>
              <a:t>the </a:t>
            </a:r>
            <a:r>
              <a:rPr lang="en-US" altLang="zh-CN" dirty="0" smtClean="0"/>
              <a:t>hierarchy of a graph from a node’s point of view</a:t>
            </a:r>
          </a:p>
          <a:p>
            <a:r>
              <a:rPr lang="en-US" altLang="zh-CN" dirty="0"/>
              <a:t>They are </a:t>
            </a:r>
            <a:r>
              <a:rPr lang="en-US" altLang="zh-CN" dirty="0" smtClean="0"/>
              <a:t>different in relative proximity value</a:t>
            </a:r>
          </a:p>
          <a:p>
            <a:pPr lvl="1"/>
            <a:r>
              <a:rPr lang="en-US" altLang="zh-CN" dirty="0" smtClean="0"/>
              <a:t>Given a node, its proximities to all other nodes in the graph are different in RWR and QRW</a:t>
            </a:r>
          </a:p>
          <a:p>
            <a:pPr algn="ctr"/>
            <a:r>
              <a:rPr lang="en-US" altLang="zh-CN" i="1" dirty="0" smtClean="0">
                <a:solidFill>
                  <a:srgbClr val="FF0000"/>
                </a:solidFill>
              </a:rPr>
              <a:t>Which one is better as a proximity measure?</a:t>
            </a:r>
          </a:p>
          <a:p>
            <a:endParaRPr lang="en-US" altLang="zh-CN" i="1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There are </a:t>
            </a:r>
            <a:r>
              <a:rPr lang="en-US" altLang="zh-CN" dirty="0" smtClean="0"/>
              <a:t>interferences (constructive and </a:t>
            </a:r>
            <a:r>
              <a:rPr lang="en-US" altLang="zh-CN" dirty="0"/>
              <a:t>destructive) in </a:t>
            </a:r>
            <a:r>
              <a:rPr lang="en-US" altLang="zh-CN" dirty="0" smtClean="0"/>
              <a:t>QWR</a:t>
            </a:r>
          </a:p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Why are </a:t>
            </a:r>
            <a:r>
              <a:rPr lang="en-US" altLang="zh-CN" i="1" dirty="0" smtClean="0">
                <a:solidFill>
                  <a:srgbClr val="FF0000"/>
                </a:solidFill>
              </a:rPr>
              <a:t>they still </a:t>
            </a:r>
            <a:r>
              <a:rPr lang="en-US" altLang="zh-CN" i="1" dirty="0">
                <a:solidFill>
                  <a:srgbClr val="FF0000"/>
                </a:solidFill>
              </a:rPr>
              <a:t>similar in </a:t>
            </a:r>
            <a:r>
              <a:rPr lang="en-US" altLang="zh-CN" i="1" dirty="0" smtClean="0">
                <a:solidFill>
                  <a:srgbClr val="FF0000"/>
                </a:solidFill>
              </a:rPr>
              <a:t>the limiting distributions?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9"/>
            <a:ext cx="1977300" cy="21297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5789" r="8525" b="6010"/>
          <a:stretch/>
        </p:blipFill>
        <p:spPr>
          <a:xfrm>
            <a:off x="8226290" y="1"/>
            <a:ext cx="3965710" cy="213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2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QWR and centrality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716"/>
            <a:ext cx="10515600" cy="51658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Lots of measure for graph centrality</a:t>
            </a:r>
          </a:p>
          <a:p>
            <a:pPr lvl="1"/>
            <a:r>
              <a:rPr lang="en-US" altLang="zh-CN" dirty="0"/>
              <a:t>Degree </a:t>
            </a:r>
            <a:r>
              <a:rPr lang="en-US" altLang="zh-CN" dirty="0" smtClean="0"/>
              <a:t>centrality, betweenness centrality, closeness centrality, etc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QWR as a measure for graph centrality</a:t>
            </a:r>
          </a:p>
          <a:p>
            <a:pPr lvl="1"/>
            <a:r>
              <a:rPr lang="en-US" altLang="zh-CN" dirty="0" smtClean="0"/>
              <a:t>A kind of </a:t>
            </a:r>
            <a:r>
              <a:rPr lang="en-US" altLang="zh-CN" dirty="0"/>
              <a:t>closeness </a:t>
            </a:r>
            <a:r>
              <a:rPr lang="en-US" altLang="zh-CN" dirty="0" smtClean="0"/>
              <a:t>centrality (proximity between nodes)</a:t>
            </a:r>
          </a:p>
          <a:p>
            <a:pPr lvl="1"/>
            <a:r>
              <a:rPr lang="en-US" altLang="zh-CN" dirty="0" smtClean="0"/>
              <a:t>Current definition only suits for regular undirected graph...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02" y="2444792"/>
            <a:ext cx="9028196" cy="22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38134" y="2967335"/>
            <a:ext cx="431573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eXGyrePagella" panose="00000500000000000000" pitchFamily="50" charset="0"/>
              </a:rPr>
              <a:t>Thank you!</a:t>
            </a:r>
            <a:endParaRPr lang="en-US" altLang="zh-CN" sz="6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eXGyrePagell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Should we recommend Alice to Bob?</a:t>
            </a:r>
          </a:p>
          <a:p>
            <a:r>
              <a:rPr lang="en-US" altLang="zh-CN" dirty="0"/>
              <a:t>YES if Alice and Bob are </a:t>
            </a:r>
            <a:r>
              <a:rPr lang="en-US" altLang="zh-CN" i="1" dirty="0">
                <a:solidFill>
                  <a:srgbClr val="FF0000"/>
                </a:solidFill>
              </a:rPr>
              <a:t>close</a:t>
            </a:r>
            <a:r>
              <a:rPr lang="en-US" altLang="zh-CN" dirty="0"/>
              <a:t> enough</a:t>
            </a:r>
          </a:p>
          <a:p>
            <a:r>
              <a:rPr lang="en-US" altLang="zh-CN" dirty="0" smtClean="0"/>
              <a:t>How </a:t>
            </a:r>
            <a:r>
              <a:rPr lang="en-US" altLang="zh-CN" dirty="0"/>
              <a:t>to measure </a:t>
            </a:r>
            <a:r>
              <a:rPr lang="en-US" altLang="zh-CN" i="1" dirty="0">
                <a:solidFill>
                  <a:srgbClr val="FF0000"/>
                </a:solidFill>
              </a:rPr>
              <a:t>closeness</a:t>
            </a:r>
            <a:r>
              <a:rPr lang="en-US" altLang="zh-CN" dirty="0"/>
              <a:t>/</a:t>
            </a:r>
            <a:r>
              <a:rPr lang="en-US" altLang="zh-CN" i="1" dirty="0">
                <a:solidFill>
                  <a:srgbClr val="FF0000"/>
                </a:solidFill>
              </a:rPr>
              <a:t>proximity</a:t>
            </a:r>
            <a:r>
              <a:rPr lang="en-US" altLang="zh-CN" dirty="0"/>
              <a:t>?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97777" y="3622629"/>
            <a:ext cx="2196445" cy="2798596"/>
            <a:chOff x="3352800" y="840797"/>
            <a:chExt cx="3048000" cy="3883603"/>
          </a:xfrm>
        </p:grpSpPr>
        <p:grpSp>
          <p:nvGrpSpPr>
            <p:cNvPr id="6" name="Group 81"/>
            <p:cNvGrpSpPr>
              <a:grpSpLocks/>
            </p:cNvGrpSpPr>
            <p:nvPr/>
          </p:nvGrpSpPr>
          <p:grpSpPr bwMode="auto">
            <a:xfrm>
              <a:off x="3352800" y="1295400"/>
              <a:ext cx="3048000" cy="3429000"/>
              <a:chOff x="5181600" y="2057400"/>
              <a:chExt cx="3505200" cy="3581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172915" y="2057400"/>
                <a:ext cx="609759" cy="533894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>
                <a:lvl1pPr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XGyrePagella" panose="00000500000000000000" pitchFamily="50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172915" y="3123530"/>
                <a:ext cx="609759" cy="533894"/>
              </a:xfrm>
              <a:prstGeom prst="ellipse">
                <a:avLst/>
              </a:prstGeom>
              <a:noFill/>
              <a:ln w="28575" algn="ctr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 b="1" i="1" kern="0" dirty="0">
                  <a:solidFill>
                    <a:srgbClr val="FFFFFF"/>
                  </a:solidFill>
                  <a:latin typeface="TeXGyrePagella" panose="00000500000000000000" pitchFamily="50" charset="0"/>
                </a:endParaRP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5181600" y="2514600"/>
                <a:ext cx="609600" cy="533400"/>
              </a:xfrm>
              <a:prstGeom prst="ellipse">
                <a:avLst/>
              </a:prstGeom>
              <a:noFill/>
              <a:ln w="28575" algn="ctr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XGyrePagella" panose="00000500000000000000" pitchFamily="50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39080" y="3199801"/>
                <a:ext cx="609759" cy="533894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006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>
                <a:lvl1pPr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eXGyrePagella" panose="00000500000000000000" pitchFamily="50" charset="0"/>
                  </a:rPr>
                  <a:t>i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477794" y="4191318"/>
                <a:ext cx="607934" cy="533894"/>
              </a:xfrm>
              <a:prstGeom prst="ellipse">
                <a:avLst/>
              </a:prstGeom>
              <a:solidFill>
                <a:srgbClr val="FF0000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 b="1" i="1" kern="0" dirty="0">
                  <a:solidFill>
                    <a:srgbClr val="FFFFFF"/>
                  </a:solidFill>
                  <a:latin typeface="TeXGyrePagella" panose="00000500000000000000" pitchFamily="50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9" idx="2"/>
                <a:endCxn id="11" idx="7"/>
              </p:cNvCxnSpPr>
              <p:nvPr/>
            </p:nvCxnSpPr>
            <p:spPr>
              <a:xfrm rot="10800000" flipV="1">
                <a:off x="5701904" y="2324347"/>
                <a:ext cx="471011" cy="26860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6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Arrow Connector 14"/>
              <p:cNvCxnSpPr>
                <a:stCxn id="9" idx="6"/>
                <a:endCxn id="12" idx="0"/>
              </p:cNvCxnSpPr>
              <p:nvPr/>
            </p:nvCxnSpPr>
            <p:spPr>
              <a:xfrm>
                <a:off x="6782674" y="2324347"/>
                <a:ext cx="761285" cy="875453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6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Arrow Connector 15"/>
              <p:cNvCxnSpPr>
                <a:stCxn id="12" idx="4"/>
                <a:endCxn id="13" idx="7"/>
              </p:cNvCxnSpPr>
              <p:nvPr/>
            </p:nvCxnSpPr>
            <p:spPr>
              <a:xfrm rot="5400000">
                <a:off x="7003252" y="3728540"/>
                <a:ext cx="535551" cy="54586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6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Arrow Connector 16"/>
              <p:cNvCxnSpPr>
                <a:stCxn id="13" idx="1"/>
                <a:endCxn id="10" idx="4"/>
              </p:cNvCxnSpPr>
              <p:nvPr/>
            </p:nvCxnSpPr>
            <p:spPr>
              <a:xfrm rot="16200000" flipV="1">
                <a:off x="6215697" y="3919521"/>
                <a:ext cx="611822" cy="8763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6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/>
              <p:cNvCxnSpPr>
                <a:stCxn id="12" idx="2"/>
                <a:endCxn id="10" idx="6"/>
              </p:cNvCxnSpPr>
              <p:nvPr/>
            </p:nvCxnSpPr>
            <p:spPr>
              <a:xfrm rot="10800000">
                <a:off x="6782674" y="3390477"/>
                <a:ext cx="456406" cy="7627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6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Arrow Connector 18"/>
              <p:cNvCxnSpPr>
                <a:stCxn id="11" idx="4"/>
                <a:endCxn id="10" idx="2"/>
              </p:cNvCxnSpPr>
              <p:nvPr/>
            </p:nvCxnSpPr>
            <p:spPr>
              <a:xfrm rot="16200000" flipH="1">
                <a:off x="5658089" y="2875651"/>
                <a:ext cx="343217" cy="68643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6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5181600" y="5105400"/>
                <a:ext cx="609600" cy="533400"/>
              </a:xfrm>
              <a:prstGeom prst="ellipse">
                <a:avLst/>
              </a:prstGeom>
              <a:noFill/>
              <a:ln w="28575" algn="ctr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XGyrePagella" panose="00000500000000000000" pitchFamily="50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077041" y="4038777"/>
                <a:ext cx="609759" cy="533894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006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>
                <a:lvl1pPr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eXGyrePagella" panose="00000500000000000000" pitchFamily="50" charset="0"/>
                  </a:rPr>
                  <a:t>i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77794" y="5104906"/>
                <a:ext cx="607934" cy="533894"/>
              </a:xfrm>
              <a:prstGeom prst="ellips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006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>
                <a:lvl1pPr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eXGyrePagella" panose="00000500000000000000" pitchFamily="50" charset="0"/>
                  </a:rPr>
                  <a:t>i</a:t>
                </a:r>
              </a:p>
            </p:txBody>
          </p:sp>
          <p:cxnSp>
            <p:nvCxnSpPr>
              <p:cNvPr id="23" name="Straight Arrow Connector 22"/>
              <p:cNvCxnSpPr>
                <a:stCxn id="20" idx="6"/>
                <a:endCxn id="22" idx="2"/>
              </p:cNvCxnSpPr>
              <p:nvPr/>
            </p:nvCxnSpPr>
            <p:spPr>
              <a:xfrm>
                <a:off x="5791359" y="5371854"/>
                <a:ext cx="686435" cy="1658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6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Arrow Connector 23"/>
              <p:cNvCxnSpPr>
                <a:stCxn id="21" idx="4"/>
                <a:endCxn id="22" idx="6"/>
              </p:cNvCxnSpPr>
              <p:nvPr/>
            </p:nvCxnSpPr>
            <p:spPr>
              <a:xfrm rot="5400000">
                <a:off x="7334233" y="4324165"/>
                <a:ext cx="799183" cy="1296194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6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Arrow Connector 24"/>
              <p:cNvCxnSpPr>
                <a:stCxn id="22" idx="0"/>
                <a:endCxn id="13" idx="4"/>
              </p:cNvCxnSpPr>
              <p:nvPr/>
            </p:nvCxnSpPr>
            <p:spPr>
              <a:xfrm rot="5400000" flipH="1" flipV="1">
                <a:off x="6591084" y="4914976"/>
                <a:ext cx="381353" cy="182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6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Arrow Connector 25"/>
              <p:cNvCxnSpPr>
                <a:stCxn id="21" idx="2"/>
                <a:endCxn id="12" idx="6"/>
              </p:cNvCxnSpPr>
              <p:nvPr/>
            </p:nvCxnSpPr>
            <p:spPr>
              <a:xfrm rot="10800000">
                <a:off x="7848839" y="3466747"/>
                <a:ext cx="228203" cy="8389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6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Text Box 45"/>
            <p:cNvSpPr txBox="1">
              <a:spLocks noChangeArrowheads="1"/>
            </p:cNvSpPr>
            <p:nvPr/>
          </p:nvSpPr>
          <p:spPr bwMode="auto">
            <a:xfrm>
              <a:off x="4148557" y="840797"/>
              <a:ext cx="7681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FF0000"/>
                  </a:solidFill>
                  <a:latin typeface="TeXGyrePagella" panose="00000500000000000000" pitchFamily="50" charset="0"/>
                </a:rPr>
                <a:t>Alice</a:t>
              </a:r>
              <a:endParaRPr kumimoji="1" lang="en-US" altLang="zh-CN" sz="2000" i="1" dirty="0" smtClean="0">
                <a:solidFill>
                  <a:srgbClr val="FF0000"/>
                </a:solidFill>
                <a:latin typeface="TeXGyrePagella" panose="00000500000000000000" pitchFamily="50" charset="0"/>
              </a:endParaRPr>
            </a:p>
          </p:txBody>
        </p:sp>
        <p:sp>
          <p:nvSpPr>
            <p:cNvPr id="8" name="Text Box 45"/>
            <p:cNvSpPr txBox="1">
              <a:spLocks noChangeArrowheads="1"/>
            </p:cNvSpPr>
            <p:nvPr/>
          </p:nvSpPr>
          <p:spPr bwMode="auto">
            <a:xfrm>
              <a:off x="3847019" y="3413787"/>
              <a:ext cx="6367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FF0000"/>
                  </a:solidFill>
                  <a:latin typeface="TeXGyrePagella" panose="00000500000000000000" pitchFamily="50" charset="0"/>
                </a:rPr>
                <a:t>Bob</a:t>
              </a:r>
              <a:endParaRPr kumimoji="1" lang="en-US" altLang="zh-CN" sz="2000" i="1" dirty="0" smtClean="0">
                <a:solidFill>
                  <a:srgbClr val="FF0000"/>
                </a:solidFill>
                <a:latin typeface="TeXGyrePagella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2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Closeness measure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nodes should be close, if they have</a:t>
            </a:r>
          </a:p>
          <a:p>
            <a:pPr lvl="1"/>
            <a:r>
              <a:rPr lang="en-US" altLang="zh-CN" dirty="0" smtClean="0"/>
              <a:t>many, short, heavy paths.</a:t>
            </a:r>
          </a:p>
          <a:p>
            <a:r>
              <a:rPr lang="en-US" altLang="zh-CN" dirty="0"/>
              <a:t>Random walk with </a:t>
            </a:r>
            <a:r>
              <a:rPr lang="en-US" altLang="zh-CN" dirty="0" smtClean="0"/>
              <a:t>restart (RWR) is a good measure</a:t>
            </a:r>
          </a:p>
          <a:p>
            <a:pPr lvl="1"/>
            <a:endParaRPr lang="zh-CN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557047" y="3280528"/>
            <a:ext cx="5077906" cy="3589154"/>
            <a:chOff x="228600" y="1371600"/>
            <a:chExt cx="5183188" cy="4208463"/>
          </a:xfrm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1066800" y="2489200"/>
              <a:ext cx="3886200" cy="622300"/>
            </a:xfrm>
            <a:custGeom>
              <a:avLst/>
              <a:gdLst>
                <a:gd name="T0" fmla="*/ 0 w 2448"/>
                <a:gd name="T1" fmla="*/ 2147483647 h 392"/>
                <a:gd name="T2" fmla="*/ 2147483647 w 2448"/>
                <a:gd name="T3" fmla="*/ 2147483647 h 392"/>
                <a:gd name="T4" fmla="*/ 2147483647 w 2448"/>
                <a:gd name="T5" fmla="*/ 2147483647 h 392"/>
                <a:gd name="T6" fmla="*/ 2147483647 w 2448"/>
                <a:gd name="T7" fmla="*/ 2147483647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8"/>
                <a:gd name="T13" fmla="*/ 0 h 392"/>
                <a:gd name="T14" fmla="*/ 2448 w 2448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8" h="392">
                  <a:moveTo>
                    <a:pt x="0" y="256"/>
                  </a:moveTo>
                  <a:cubicBezTo>
                    <a:pt x="112" y="324"/>
                    <a:pt x="224" y="392"/>
                    <a:pt x="480" y="352"/>
                  </a:cubicBezTo>
                  <a:cubicBezTo>
                    <a:pt x="736" y="312"/>
                    <a:pt x="1208" y="32"/>
                    <a:pt x="1536" y="16"/>
                  </a:cubicBezTo>
                  <a:cubicBezTo>
                    <a:pt x="1864" y="0"/>
                    <a:pt x="2156" y="128"/>
                    <a:pt x="2448" y="25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CN" altLang="zh-CN" sz="180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990600" y="1498600"/>
              <a:ext cx="3962400" cy="1092200"/>
            </a:xfrm>
            <a:custGeom>
              <a:avLst/>
              <a:gdLst>
                <a:gd name="T0" fmla="*/ 0 w 2496"/>
                <a:gd name="T1" fmla="*/ 2147483647 h 688"/>
                <a:gd name="T2" fmla="*/ 2147483647 w 2496"/>
                <a:gd name="T3" fmla="*/ 2147483647 h 688"/>
                <a:gd name="T4" fmla="*/ 2147483647 w 2496"/>
                <a:gd name="T5" fmla="*/ 2147483647 h 688"/>
                <a:gd name="T6" fmla="*/ 2147483647 w 2496"/>
                <a:gd name="T7" fmla="*/ 2147483647 h 688"/>
                <a:gd name="T8" fmla="*/ 2147483647 w 2496"/>
                <a:gd name="T9" fmla="*/ 2147483647 h 6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96"/>
                <a:gd name="T16" fmla="*/ 0 h 688"/>
                <a:gd name="T17" fmla="*/ 2496 w 2496"/>
                <a:gd name="T18" fmla="*/ 688 h 6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96" h="688">
                  <a:moveTo>
                    <a:pt x="0" y="688"/>
                  </a:moveTo>
                  <a:cubicBezTo>
                    <a:pt x="176" y="436"/>
                    <a:pt x="352" y="184"/>
                    <a:pt x="576" y="112"/>
                  </a:cubicBezTo>
                  <a:cubicBezTo>
                    <a:pt x="800" y="40"/>
                    <a:pt x="1160" y="264"/>
                    <a:pt x="1344" y="256"/>
                  </a:cubicBezTo>
                  <a:cubicBezTo>
                    <a:pt x="1528" y="248"/>
                    <a:pt x="1488" y="0"/>
                    <a:pt x="1680" y="64"/>
                  </a:cubicBezTo>
                  <a:cubicBezTo>
                    <a:pt x="1872" y="128"/>
                    <a:pt x="2360" y="544"/>
                    <a:pt x="2496" y="6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CN" altLang="zh-CN" sz="180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914400" y="3200400"/>
              <a:ext cx="3886200" cy="723900"/>
            </a:xfrm>
            <a:custGeom>
              <a:avLst/>
              <a:gdLst>
                <a:gd name="T0" fmla="*/ 0 w 2448"/>
                <a:gd name="T1" fmla="*/ 0 h 456"/>
                <a:gd name="T2" fmla="*/ 2147483647 w 2448"/>
                <a:gd name="T3" fmla="*/ 2147483647 h 456"/>
                <a:gd name="T4" fmla="*/ 2147483647 w 2448"/>
                <a:gd name="T5" fmla="*/ 2147483647 h 456"/>
                <a:gd name="T6" fmla="*/ 2147483647 w 2448"/>
                <a:gd name="T7" fmla="*/ 2147483647 h 456"/>
                <a:gd name="T8" fmla="*/ 2147483647 w 2448"/>
                <a:gd name="T9" fmla="*/ 0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456"/>
                <a:gd name="T17" fmla="*/ 2448 w 2448"/>
                <a:gd name="T18" fmla="*/ 456 h 4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456">
                  <a:moveTo>
                    <a:pt x="0" y="0"/>
                  </a:moveTo>
                  <a:cubicBezTo>
                    <a:pt x="168" y="132"/>
                    <a:pt x="336" y="264"/>
                    <a:pt x="528" y="336"/>
                  </a:cubicBezTo>
                  <a:cubicBezTo>
                    <a:pt x="720" y="408"/>
                    <a:pt x="960" y="424"/>
                    <a:pt x="1152" y="432"/>
                  </a:cubicBezTo>
                  <a:cubicBezTo>
                    <a:pt x="1344" y="440"/>
                    <a:pt x="1464" y="456"/>
                    <a:pt x="1680" y="384"/>
                  </a:cubicBezTo>
                  <a:cubicBezTo>
                    <a:pt x="1896" y="312"/>
                    <a:pt x="2172" y="156"/>
                    <a:pt x="244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CN" altLang="zh-CN" sz="180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1066800" y="2501900"/>
              <a:ext cx="3505200" cy="469900"/>
            </a:xfrm>
            <a:custGeom>
              <a:avLst/>
              <a:gdLst>
                <a:gd name="T0" fmla="*/ 0 w 2448"/>
                <a:gd name="T1" fmla="*/ 2147483647 h 392"/>
                <a:gd name="T2" fmla="*/ 2147483647 w 2448"/>
                <a:gd name="T3" fmla="*/ 2147483647 h 392"/>
                <a:gd name="T4" fmla="*/ 2147483647 w 2448"/>
                <a:gd name="T5" fmla="*/ 2147483647 h 392"/>
                <a:gd name="T6" fmla="*/ 2147483647 w 2448"/>
                <a:gd name="T7" fmla="*/ 2147483647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48"/>
                <a:gd name="T13" fmla="*/ 0 h 392"/>
                <a:gd name="T14" fmla="*/ 2448 w 2448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48" h="392">
                  <a:moveTo>
                    <a:pt x="0" y="256"/>
                  </a:moveTo>
                  <a:cubicBezTo>
                    <a:pt x="112" y="324"/>
                    <a:pt x="224" y="392"/>
                    <a:pt x="480" y="352"/>
                  </a:cubicBezTo>
                  <a:cubicBezTo>
                    <a:pt x="736" y="312"/>
                    <a:pt x="1208" y="32"/>
                    <a:pt x="1536" y="16"/>
                  </a:cubicBezTo>
                  <a:cubicBezTo>
                    <a:pt x="1864" y="0"/>
                    <a:pt x="2156" y="128"/>
                    <a:pt x="2448" y="256"/>
                  </a:cubicBezTo>
                </a:path>
              </a:pathLst>
            </a:custGeom>
            <a:noFill/>
            <a:ln w="1905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CN" altLang="zh-CN" sz="1800"/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184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kumimoji="0" lang="zh-CN" altLang="zh-CN" sz="1800"/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3276600" y="3886200"/>
              <a:ext cx="59055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kumimoji="0" lang="en-US" altLang="zh-CN" sz="3200" b="1">
                  <a:solidFill>
                    <a:srgbClr val="FF3300"/>
                  </a:solidFill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914400" y="3200400"/>
              <a:ext cx="3886200" cy="1828800"/>
            </a:xfrm>
            <a:custGeom>
              <a:avLst/>
              <a:gdLst>
                <a:gd name="T0" fmla="*/ 0 w 2448"/>
                <a:gd name="T1" fmla="*/ 0 h 1152"/>
                <a:gd name="T2" fmla="*/ 2147483647 w 2448"/>
                <a:gd name="T3" fmla="*/ 2147483647 h 1152"/>
                <a:gd name="T4" fmla="*/ 2147483647 w 2448"/>
                <a:gd name="T5" fmla="*/ 2147483647 h 1152"/>
                <a:gd name="T6" fmla="*/ 2147483647 w 2448"/>
                <a:gd name="T7" fmla="*/ 2147483647 h 1152"/>
                <a:gd name="T8" fmla="*/ 2147483647 w 2448"/>
                <a:gd name="T9" fmla="*/ 2147483647 h 1152"/>
                <a:gd name="T10" fmla="*/ 2147483647 w 2448"/>
                <a:gd name="T11" fmla="*/ 2147483647 h 1152"/>
                <a:gd name="T12" fmla="*/ 2147483647 w 2448"/>
                <a:gd name="T13" fmla="*/ 2147483647 h 1152"/>
                <a:gd name="T14" fmla="*/ 2147483647 w 2448"/>
                <a:gd name="T15" fmla="*/ 2147483647 h 1152"/>
                <a:gd name="T16" fmla="*/ 2147483647 w 2448"/>
                <a:gd name="T17" fmla="*/ 2147483647 h 1152"/>
                <a:gd name="T18" fmla="*/ 2147483647 w 2448"/>
                <a:gd name="T19" fmla="*/ 2147483647 h 1152"/>
                <a:gd name="T20" fmla="*/ 2147483647 w 2448"/>
                <a:gd name="T21" fmla="*/ 2147483647 h 1152"/>
                <a:gd name="T22" fmla="*/ 2147483647 w 2448"/>
                <a:gd name="T23" fmla="*/ 2147483647 h 1152"/>
                <a:gd name="T24" fmla="*/ 2147483647 w 2448"/>
                <a:gd name="T25" fmla="*/ 2147483647 h 1152"/>
                <a:gd name="T26" fmla="*/ 2147483647 w 2448"/>
                <a:gd name="T27" fmla="*/ 0 h 1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48"/>
                <a:gd name="T43" fmla="*/ 0 h 1152"/>
                <a:gd name="T44" fmla="*/ 2448 w 2448"/>
                <a:gd name="T45" fmla="*/ 1152 h 1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48" h="1152">
                  <a:moveTo>
                    <a:pt x="0" y="0"/>
                  </a:moveTo>
                  <a:cubicBezTo>
                    <a:pt x="60" y="152"/>
                    <a:pt x="120" y="304"/>
                    <a:pt x="240" y="384"/>
                  </a:cubicBezTo>
                  <a:cubicBezTo>
                    <a:pt x="360" y="464"/>
                    <a:pt x="600" y="464"/>
                    <a:pt x="720" y="480"/>
                  </a:cubicBezTo>
                  <a:cubicBezTo>
                    <a:pt x="840" y="496"/>
                    <a:pt x="896" y="480"/>
                    <a:pt x="960" y="480"/>
                  </a:cubicBezTo>
                  <a:cubicBezTo>
                    <a:pt x="1024" y="480"/>
                    <a:pt x="1080" y="456"/>
                    <a:pt x="1104" y="480"/>
                  </a:cubicBezTo>
                  <a:cubicBezTo>
                    <a:pt x="1128" y="504"/>
                    <a:pt x="1160" y="568"/>
                    <a:pt x="1104" y="624"/>
                  </a:cubicBezTo>
                  <a:cubicBezTo>
                    <a:pt x="1048" y="680"/>
                    <a:pt x="872" y="760"/>
                    <a:pt x="768" y="816"/>
                  </a:cubicBezTo>
                  <a:cubicBezTo>
                    <a:pt x="664" y="872"/>
                    <a:pt x="512" y="904"/>
                    <a:pt x="480" y="960"/>
                  </a:cubicBezTo>
                  <a:cubicBezTo>
                    <a:pt x="448" y="1016"/>
                    <a:pt x="504" y="1152"/>
                    <a:pt x="576" y="1152"/>
                  </a:cubicBezTo>
                  <a:cubicBezTo>
                    <a:pt x="648" y="1152"/>
                    <a:pt x="808" y="1040"/>
                    <a:pt x="912" y="960"/>
                  </a:cubicBezTo>
                  <a:cubicBezTo>
                    <a:pt x="1016" y="880"/>
                    <a:pt x="1136" y="736"/>
                    <a:pt x="1200" y="672"/>
                  </a:cubicBezTo>
                  <a:cubicBezTo>
                    <a:pt x="1264" y="608"/>
                    <a:pt x="1192" y="608"/>
                    <a:pt x="1296" y="576"/>
                  </a:cubicBezTo>
                  <a:cubicBezTo>
                    <a:pt x="1400" y="544"/>
                    <a:pt x="1632" y="576"/>
                    <a:pt x="1824" y="480"/>
                  </a:cubicBezTo>
                  <a:cubicBezTo>
                    <a:pt x="2016" y="384"/>
                    <a:pt x="2232" y="192"/>
                    <a:pt x="244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kumimoji="0" lang="zh-CN" altLang="zh-CN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842963" y="3124200"/>
              <a:ext cx="3987800" cy="1914525"/>
            </a:xfrm>
            <a:custGeom>
              <a:avLst/>
              <a:gdLst>
                <a:gd name="connsiteX0" fmla="*/ 71120 w 3987800"/>
                <a:gd name="connsiteY0" fmla="*/ 58420 h 1915160"/>
                <a:gd name="connsiteX1" fmla="*/ 71120 w 3987800"/>
                <a:gd name="connsiteY1" fmla="*/ 119380 h 1915160"/>
                <a:gd name="connsiteX2" fmla="*/ 497840 w 3987800"/>
                <a:gd name="connsiteY2" fmla="*/ 774700 h 1915160"/>
                <a:gd name="connsiteX3" fmla="*/ 1762760 w 3987800"/>
                <a:gd name="connsiteY3" fmla="*/ 789940 h 1915160"/>
                <a:gd name="connsiteX4" fmla="*/ 1762760 w 3987800"/>
                <a:gd name="connsiteY4" fmla="*/ 1125220 h 1915160"/>
                <a:gd name="connsiteX5" fmla="*/ 909320 w 3987800"/>
                <a:gd name="connsiteY5" fmla="*/ 1536700 h 1915160"/>
                <a:gd name="connsiteX6" fmla="*/ 924560 w 3987800"/>
                <a:gd name="connsiteY6" fmla="*/ 1841500 h 1915160"/>
                <a:gd name="connsiteX7" fmla="*/ 1076960 w 3987800"/>
                <a:gd name="connsiteY7" fmla="*/ 1871980 h 1915160"/>
                <a:gd name="connsiteX8" fmla="*/ 1503680 w 3987800"/>
                <a:gd name="connsiteY8" fmla="*/ 1582420 h 1915160"/>
                <a:gd name="connsiteX9" fmla="*/ 2067560 w 3987800"/>
                <a:gd name="connsiteY9" fmla="*/ 988060 h 1915160"/>
                <a:gd name="connsiteX10" fmla="*/ 2463800 w 3987800"/>
                <a:gd name="connsiteY10" fmla="*/ 942340 h 1915160"/>
                <a:gd name="connsiteX11" fmla="*/ 2829560 w 3987800"/>
                <a:gd name="connsiteY11" fmla="*/ 881380 h 1915160"/>
                <a:gd name="connsiteX12" fmla="*/ 3103880 w 3987800"/>
                <a:gd name="connsiteY12" fmla="*/ 744220 h 1915160"/>
                <a:gd name="connsiteX13" fmla="*/ 3302000 w 3987800"/>
                <a:gd name="connsiteY13" fmla="*/ 607060 h 1915160"/>
                <a:gd name="connsiteX14" fmla="*/ 3591560 w 3987800"/>
                <a:gd name="connsiteY14" fmla="*/ 363220 h 1915160"/>
                <a:gd name="connsiteX15" fmla="*/ 3835400 w 3987800"/>
                <a:gd name="connsiteY15" fmla="*/ 134620 h 1915160"/>
                <a:gd name="connsiteX16" fmla="*/ 3987800 w 3987800"/>
                <a:gd name="connsiteY16" fmla="*/ 12700 h 19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87800" h="1915160">
                  <a:moveTo>
                    <a:pt x="71120" y="58420"/>
                  </a:moveTo>
                  <a:cubicBezTo>
                    <a:pt x="35560" y="29210"/>
                    <a:pt x="0" y="0"/>
                    <a:pt x="71120" y="119380"/>
                  </a:cubicBezTo>
                  <a:cubicBezTo>
                    <a:pt x="142240" y="238760"/>
                    <a:pt x="215900" y="662940"/>
                    <a:pt x="497840" y="774700"/>
                  </a:cubicBezTo>
                  <a:cubicBezTo>
                    <a:pt x="779780" y="886460"/>
                    <a:pt x="1551940" y="731520"/>
                    <a:pt x="1762760" y="789940"/>
                  </a:cubicBezTo>
                  <a:cubicBezTo>
                    <a:pt x="1973580" y="848360"/>
                    <a:pt x="1905000" y="1000760"/>
                    <a:pt x="1762760" y="1125220"/>
                  </a:cubicBezTo>
                  <a:cubicBezTo>
                    <a:pt x="1620520" y="1249680"/>
                    <a:pt x="1049020" y="1417320"/>
                    <a:pt x="909320" y="1536700"/>
                  </a:cubicBezTo>
                  <a:cubicBezTo>
                    <a:pt x="769620" y="1656080"/>
                    <a:pt x="896620" y="1785620"/>
                    <a:pt x="924560" y="1841500"/>
                  </a:cubicBezTo>
                  <a:cubicBezTo>
                    <a:pt x="952500" y="1897380"/>
                    <a:pt x="980440" y="1915160"/>
                    <a:pt x="1076960" y="1871980"/>
                  </a:cubicBezTo>
                  <a:cubicBezTo>
                    <a:pt x="1173480" y="1828800"/>
                    <a:pt x="1338580" y="1729740"/>
                    <a:pt x="1503680" y="1582420"/>
                  </a:cubicBezTo>
                  <a:cubicBezTo>
                    <a:pt x="1668780" y="1435100"/>
                    <a:pt x="1907540" y="1094740"/>
                    <a:pt x="2067560" y="988060"/>
                  </a:cubicBezTo>
                  <a:cubicBezTo>
                    <a:pt x="2227580" y="881380"/>
                    <a:pt x="2336800" y="960120"/>
                    <a:pt x="2463800" y="942340"/>
                  </a:cubicBezTo>
                  <a:cubicBezTo>
                    <a:pt x="2590800" y="924560"/>
                    <a:pt x="2722880" y="914400"/>
                    <a:pt x="2829560" y="881380"/>
                  </a:cubicBezTo>
                  <a:cubicBezTo>
                    <a:pt x="2936240" y="848360"/>
                    <a:pt x="3025140" y="789940"/>
                    <a:pt x="3103880" y="744220"/>
                  </a:cubicBezTo>
                  <a:cubicBezTo>
                    <a:pt x="3182620" y="698500"/>
                    <a:pt x="3220720" y="670560"/>
                    <a:pt x="3302000" y="607060"/>
                  </a:cubicBezTo>
                  <a:cubicBezTo>
                    <a:pt x="3383280" y="543560"/>
                    <a:pt x="3502660" y="441960"/>
                    <a:pt x="3591560" y="363220"/>
                  </a:cubicBezTo>
                  <a:cubicBezTo>
                    <a:pt x="3680460" y="284480"/>
                    <a:pt x="3769360" y="193040"/>
                    <a:pt x="3835400" y="134620"/>
                  </a:cubicBezTo>
                  <a:cubicBezTo>
                    <a:pt x="3901440" y="76200"/>
                    <a:pt x="3944620" y="44450"/>
                    <a:pt x="3987800" y="1270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kumimoji="0" lang="en-US" sz="1800"/>
            </a:p>
          </p:txBody>
        </p:sp>
        <p:graphicFrame>
          <p:nvGraphicFramePr>
            <p:cNvPr id="46" name="Object 3"/>
            <p:cNvGraphicFramePr>
              <a:graphicFrameLocks noGrp="1" noChangeAspect="1"/>
            </p:cNvGraphicFramePr>
            <p:nvPr>
              <p:ph idx="4294967295"/>
              <p:extLst>
                <p:ext uri="{D42A27DB-BD31-4B8C-83A1-F6EECF244321}">
                  <p14:modId xmlns:p14="http://schemas.microsoft.com/office/powerpoint/2010/main" val="3466372063"/>
                </p:ext>
              </p:extLst>
            </p:nvPr>
          </p:nvGraphicFramePr>
          <p:xfrm>
            <a:off x="228600" y="1371600"/>
            <a:ext cx="5183188" cy="420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" name="Visio" r:id="rId4" imgW="5183124" imgH="4207764" progId="Visio.Drawing.11">
                    <p:embed/>
                  </p:oleObj>
                </mc:Choice>
                <mc:Fallback>
                  <p:oleObj name="Visio" r:id="rId4" imgW="5183124" imgH="420776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" y="1371600"/>
                          <a:ext cx="5183188" cy="4208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265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walk with restart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2" y="1601852"/>
            <a:ext cx="9309097" cy="5081693"/>
          </a:xfrm>
        </p:spPr>
      </p:pic>
    </p:spTree>
    <p:extLst>
      <p:ext uri="{BB962C8B-B14F-4D97-AF65-F5344CB8AC3E}">
        <p14:creationId xmlns:p14="http://schemas.microsoft.com/office/powerpoint/2010/main" val="9375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08554" y="1453545"/>
            <a:ext cx="11513399" cy="5260199"/>
            <a:chOff x="276579" y="1287292"/>
            <a:chExt cx="11513399" cy="4781999"/>
          </a:xfrm>
        </p:grpSpPr>
        <p:grpSp>
          <p:nvGrpSpPr>
            <p:cNvPr id="4" name="Group 3"/>
            <p:cNvGrpSpPr/>
            <p:nvPr/>
          </p:nvGrpSpPr>
          <p:grpSpPr>
            <a:xfrm>
              <a:off x="8796010" y="2302547"/>
              <a:ext cx="2993968" cy="3206227"/>
              <a:chOff x="8035393" y="2462965"/>
              <a:chExt cx="2682768" cy="2872964"/>
            </a:xfrm>
          </p:grpSpPr>
          <p:sp>
            <p:nvSpPr>
              <p:cNvPr id="5" name="Oval 7"/>
              <p:cNvSpPr>
                <a:spLocks noChangeArrowheads="1"/>
              </p:cNvSpPr>
              <p:nvPr/>
            </p:nvSpPr>
            <p:spPr bwMode="auto">
              <a:xfrm>
                <a:off x="8035393" y="3331536"/>
                <a:ext cx="226713" cy="334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dirty="0">
                    <a:ea typeface="굴림" charset="-127"/>
                  </a:rPr>
                  <a:t>1</a:t>
                </a:r>
              </a:p>
            </p:txBody>
          </p:sp>
          <p:sp>
            <p:nvSpPr>
              <p:cNvPr id="6" name="Oval 8"/>
              <p:cNvSpPr>
                <a:spLocks noChangeArrowheads="1"/>
              </p:cNvSpPr>
              <p:nvPr/>
            </p:nvSpPr>
            <p:spPr bwMode="auto">
              <a:xfrm>
                <a:off x="8299891" y="3932854"/>
                <a:ext cx="226713" cy="334066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solidFill>
                      <a:schemeClr val="bg1"/>
                    </a:solidFill>
                    <a:ea typeface="굴림" charset="-127"/>
                  </a:rPr>
                  <a:t>4</a:t>
                </a:r>
              </a:p>
            </p:txBody>
          </p:sp>
          <p:sp>
            <p:nvSpPr>
              <p:cNvPr id="7" name="Oval 9"/>
              <p:cNvSpPr>
                <a:spLocks noChangeArrowheads="1"/>
              </p:cNvSpPr>
              <p:nvPr/>
            </p:nvSpPr>
            <p:spPr bwMode="auto">
              <a:xfrm>
                <a:off x="8677746" y="3531975"/>
                <a:ext cx="226713" cy="334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3</a:t>
                </a:r>
              </a:p>
            </p:txBody>
          </p:sp>
          <p:sp>
            <p:nvSpPr>
              <p:cNvPr id="8" name="Oval 10"/>
              <p:cNvSpPr>
                <a:spLocks noChangeArrowheads="1"/>
              </p:cNvSpPr>
              <p:nvPr/>
            </p:nvSpPr>
            <p:spPr bwMode="auto">
              <a:xfrm>
                <a:off x="8413248" y="2997470"/>
                <a:ext cx="226713" cy="334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2</a:t>
                </a:r>
              </a:p>
            </p:txBody>
          </p:sp>
          <p:sp>
            <p:nvSpPr>
              <p:cNvPr id="9" name="Oval 11"/>
              <p:cNvSpPr>
                <a:spLocks noChangeArrowheads="1"/>
              </p:cNvSpPr>
              <p:nvPr/>
            </p:nvSpPr>
            <p:spPr bwMode="auto">
              <a:xfrm>
                <a:off x="8828888" y="4467358"/>
                <a:ext cx="226713" cy="334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5</a:t>
                </a:r>
              </a:p>
            </p:txBody>
          </p:sp>
          <p:sp>
            <p:nvSpPr>
              <p:cNvPr id="10" name="Oval 12"/>
              <p:cNvSpPr>
                <a:spLocks noChangeArrowheads="1"/>
              </p:cNvSpPr>
              <p:nvPr/>
            </p:nvSpPr>
            <p:spPr bwMode="auto">
              <a:xfrm>
                <a:off x="9320099" y="4333732"/>
                <a:ext cx="226713" cy="334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dirty="0">
                    <a:ea typeface="굴림" charset="-127"/>
                  </a:rPr>
                  <a:t>6</a:t>
                </a:r>
              </a:p>
            </p:txBody>
          </p:sp>
          <p:sp>
            <p:nvSpPr>
              <p:cNvPr id="11" name="Oval 13"/>
              <p:cNvSpPr>
                <a:spLocks noChangeArrowheads="1"/>
              </p:cNvSpPr>
              <p:nvPr/>
            </p:nvSpPr>
            <p:spPr bwMode="auto">
              <a:xfrm>
                <a:off x="9206742" y="5001863"/>
                <a:ext cx="226713" cy="334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7</a:t>
                </a:r>
              </a:p>
            </p:txBody>
          </p:sp>
          <p:sp>
            <p:nvSpPr>
              <p:cNvPr id="12" name="Oval 14"/>
              <p:cNvSpPr>
                <a:spLocks noChangeArrowheads="1"/>
              </p:cNvSpPr>
              <p:nvPr/>
            </p:nvSpPr>
            <p:spPr bwMode="auto">
              <a:xfrm>
                <a:off x="9471241" y="2596591"/>
                <a:ext cx="226713" cy="334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9</a:t>
                </a:r>
              </a:p>
            </p:txBody>
          </p:sp>
          <p:sp>
            <p:nvSpPr>
              <p:cNvPr id="13" name="Oval 15"/>
              <p:cNvSpPr>
                <a:spLocks noChangeArrowheads="1"/>
              </p:cNvSpPr>
              <p:nvPr/>
            </p:nvSpPr>
            <p:spPr bwMode="auto">
              <a:xfrm>
                <a:off x="10000237" y="2462965"/>
                <a:ext cx="226713" cy="334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10</a:t>
                </a:r>
              </a:p>
            </p:txBody>
          </p:sp>
          <p:sp>
            <p:nvSpPr>
              <p:cNvPr id="14" name="Oval 16"/>
              <p:cNvSpPr>
                <a:spLocks noChangeArrowheads="1"/>
              </p:cNvSpPr>
              <p:nvPr/>
            </p:nvSpPr>
            <p:spPr bwMode="auto">
              <a:xfrm>
                <a:off x="9509026" y="3264722"/>
                <a:ext cx="226713" cy="334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8</a:t>
                </a:r>
              </a:p>
            </p:txBody>
          </p:sp>
          <p:sp>
            <p:nvSpPr>
              <p:cNvPr id="15" name="Oval 17"/>
              <p:cNvSpPr>
                <a:spLocks noChangeArrowheads="1"/>
              </p:cNvSpPr>
              <p:nvPr/>
            </p:nvSpPr>
            <p:spPr bwMode="auto">
              <a:xfrm>
                <a:off x="10000237" y="3465162"/>
                <a:ext cx="226713" cy="334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1</a:t>
                </a:r>
                <a:r>
                  <a:rPr lang="en-US" altLang="zh-CN"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6" name="Oval 18"/>
              <p:cNvSpPr>
                <a:spLocks noChangeArrowheads="1"/>
              </p:cNvSpPr>
              <p:nvPr/>
            </p:nvSpPr>
            <p:spPr bwMode="auto">
              <a:xfrm>
                <a:off x="10491448" y="2863844"/>
                <a:ext cx="226713" cy="334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1</a:t>
                </a:r>
                <a:r>
                  <a:rPr lang="en-US" altLang="zh-CN"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8148749" y="3665601"/>
                <a:ext cx="188927" cy="267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8262106" y="3465162"/>
                <a:ext cx="415640" cy="2004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 flipV="1">
                <a:off x="8186535" y="3197909"/>
                <a:ext cx="226713" cy="1336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8639960" y="3197909"/>
                <a:ext cx="113356" cy="3340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 flipV="1">
                <a:off x="8526604" y="3866040"/>
                <a:ext cx="226713" cy="2004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8488819" y="4200106"/>
                <a:ext cx="377855" cy="267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 flipV="1">
                <a:off x="9055601" y="4467358"/>
                <a:ext cx="264498" cy="1336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9017815" y="4801424"/>
                <a:ext cx="188927" cy="267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 flipH="1">
                <a:off x="9357884" y="4667798"/>
                <a:ext cx="75571" cy="3340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9735739" y="3531975"/>
                <a:ext cx="264498" cy="66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 flipV="1">
                <a:off x="10226950" y="3197909"/>
                <a:ext cx="302284" cy="4008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10226950" y="2663404"/>
                <a:ext cx="302284" cy="2004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 flipV="1">
                <a:off x="9697953" y="2596591"/>
                <a:ext cx="302284" cy="1336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>
                <a:off x="9584597" y="2930657"/>
                <a:ext cx="0" cy="3340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>
                <a:off x="10113594" y="2797031"/>
                <a:ext cx="0" cy="668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Line 34"/>
              <p:cNvSpPr>
                <a:spLocks noChangeShapeType="1"/>
              </p:cNvSpPr>
              <p:nvPr/>
            </p:nvSpPr>
            <p:spPr bwMode="auto">
              <a:xfrm>
                <a:off x="8639960" y="3131096"/>
                <a:ext cx="869066" cy="2004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 flipV="1">
                <a:off x="8942244" y="3598788"/>
                <a:ext cx="604567" cy="8685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aphicFrame>
          <p:nvGraphicFramePr>
            <p:cNvPr id="3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7775260"/>
                </p:ext>
              </p:extLst>
            </p:nvPr>
          </p:nvGraphicFramePr>
          <p:xfrm>
            <a:off x="509921" y="1742881"/>
            <a:ext cx="8052747" cy="4326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Equation" r:id="rId3" imgW="5105400" imgH="2743200" progId="">
                    <p:embed/>
                  </p:oleObj>
                </mc:Choice>
                <mc:Fallback>
                  <p:oleObj name="Equation" r:id="rId3" imgW="5105400" imgH="2743200" progId="">
                    <p:embed/>
                    <p:pic>
                      <p:nvPicPr>
                        <p:cNvPr id="0" name=""/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21" y="1742881"/>
                          <a:ext cx="8052747" cy="4326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579" y="1287292"/>
              <a:ext cx="1173582" cy="44961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1937" y="1306343"/>
              <a:ext cx="1729890" cy="41151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92351" y="1333016"/>
              <a:ext cx="762066" cy="358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1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0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Random walk with </a:t>
            </a:r>
            <a:r>
              <a:rPr lang="en-US" altLang="zh-CN" dirty="0" smtClean="0"/>
              <a:t>restart (cont.)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61872" y="6143088"/>
            <a:ext cx="1269386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smtClean="0">
                <a:latin typeface="TeXGyrePagella" panose="00000500000000000000" pitchFamily="50" charset="0"/>
              </a:rPr>
              <a:t>limit</a:t>
            </a:r>
          </a:p>
          <a:p>
            <a:pPr algn="ctr"/>
            <a:r>
              <a:rPr lang="en-US" altLang="zh-CN" sz="1400" i="1" dirty="0" smtClean="0">
                <a:latin typeface="TeXGyrePagella" panose="00000500000000000000" pitchFamily="50" charset="0"/>
              </a:rPr>
              <a:t>distribution</a:t>
            </a:r>
            <a:endParaRPr lang="zh-CN" altLang="en-US" sz="1400" i="1" dirty="0">
              <a:latin typeface="TeXGyrePagella" panose="00000500000000000000" pitchFamily="50" charset="0"/>
            </a:endParaRPr>
          </a:p>
        </p:txBody>
      </p:sp>
      <p:sp>
        <p:nvSpPr>
          <p:cNvPr id="28" name="Equal 27"/>
          <p:cNvSpPr/>
          <p:nvPr/>
        </p:nvSpPr>
        <p:spPr>
          <a:xfrm>
            <a:off x="2582050" y="4350297"/>
            <a:ext cx="499685" cy="193666"/>
          </a:xfrm>
          <a:prstGeom prst="mathEqual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Double Bracket 35"/>
              <p:cNvSpPr/>
              <p:nvPr/>
            </p:nvSpPr>
            <p:spPr>
              <a:xfrm>
                <a:off x="1531213" y="2801372"/>
                <a:ext cx="821989" cy="3291516"/>
              </a:xfrm>
              <a:prstGeom prst="bracketPair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altLang="zh-CN" sz="1400" b="1" dirty="0" smtClean="0"/>
              </a:p>
              <a:p>
                <a:pPr algn="ctr"/>
                <a:endParaRPr lang="en-US" altLang="zh-CN" sz="14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altLang="zh-CN" sz="1400" b="1" dirty="0" smtClean="0"/>
              </a:p>
              <a:p>
                <a:pPr algn="ctr"/>
                <a:endParaRPr lang="en-US" altLang="zh-CN" sz="14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altLang="zh-CN" sz="1400" b="1" dirty="0" smtClean="0"/>
              </a:p>
              <a:p>
                <a:pPr algn="ctr"/>
                <a:r>
                  <a:rPr lang="en-US" altLang="zh-CN" sz="1400" b="1" dirty="0" smtClean="0"/>
                  <a:t>.</a:t>
                </a:r>
              </a:p>
              <a:p>
                <a:pPr algn="ctr"/>
                <a:r>
                  <a:rPr lang="en-US" altLang="zh-CN" sz="1400" b="1" dirty="0" smtClean="0"/>
                  <a:t>.</a:t>
                </a:r>
              </a:p>
              <a:p>
                <a:pPr algn="ctr"/>
                <a:r>
                  <a:rPr lang="en-US" altLang="zh-CN" sz="1400" b="1" dirty="0" smtClean="0"/>
                  <a:t>.</a:t>
                </a:r>
              </a:p>
              <a:p>
                <a:pPr algn="ctr"/>
                <a:r>
                  <a:rPr lang="en-US" altLang="zh-CN" sz="1400" b="1" dirty="0" smtClean="0"/>
                  <a:t>.</a:t>
                </a:r>
              </a:p>
              <a:p>
                <a:pPr algn="ctr"/>
                <a:r>
                  <a:rPr lang="en-US" altLang="zh-CN" sz="1400" b="1" dirty="0" smtClean="0"/>
                  <a:t>.</a:t>
                </a:r>
              </a:p>
              <a:p>
                <a:pPr algn="ctr"/>
                <a:r>
                  <a:rPr lang="en-US" altLang="zh-CN" sz="1400" b="1" dirty="0" smtClean="0"/>
                  <a:t>.</a:t>
                </a:r>
              </a:p>
              <a:p>
                <a:pPr algn="ctr"/>
                <a:endParaRPr lang="en-US" altLang="zh-CN" sz="14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altLang="zh-CN" sz="1400" b="1" dirty="0" smtClean="0"/>
              </a:p>
            </p:txBody>
          </p:sp>
        </mc:Choice>
        <mc:Fallback xmlns="">
          <p:sp>
            <p:nvSpPr>
              <p:cNvPr id="36" name="Double Bracke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13" y="2801372"/>
                <a:ext cx="821989" cy="3291516"/>
              </a:xfrm>
              <a:prstGeom prst="bracketPair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38200" y="1246113"/>
            <a:ext cx="10515600" cy="1020794"/>
            <a:chOff x="838200" y="1180124"/>
            <a:chExt cx="10515600" cy="1020794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622" y="1180124"/>
              <a:ext cx="3711262" cy="1020794"/>
            </a:xfrm>
            <a:prstGeom prst="rect">
              <a:avLst/>
            </a:prstGeom>
          </p:spPr>
        </p:pic>
        <p:sp>
          <p:nvSpPr>
            <p:cNvPr id="44" name="Content Placeholder 5"/>
            <p:cNvSpPr txBox="1">
              <a:spLocks/>
            </p:cNvSpPr>
            <p:nvPr/>
          </p:nvSpPr>
          <p:spPr>
            <a:xfrm>
              <a:off x="838200" y="1467404"/>
              <a:ext cx="10515600" cy="4462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eXGyrePagella" panose="00000500000000000000" pitchFamily="50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eXGyrePagella" panose="00000500000000000000" pitchFamily="50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eXGyrePagella" panose="00000500000000000000" pitchFamily="50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eXGyrePagella" panose="00000500000000000000" pitchFamily="50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eXGyrePagella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smtClean="0"/>
                <a:t>Weighted sum of </a:t>
              </a:r>
              <a:r>
                <a:rPr lang="en-US" altLang="zh-CN" sz="2400" i="1" dirty="0" smtClean="0">
                  <a:solidFill>
                    <a:srgbClr val="FF0000"/>
                  </a:solidFill>
                </a:rPr>
                <a:t>probabilities</a:t>
              </a:r>
              <a:endParaRPr lang="en-US" altLang="zh-CN" sz="2400" i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794" y="2377125"/>
            <a:ext cx="746825" cy="40389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146058" y="2377125"/>
            <a:ext cx="1445107" cy="4289183"/>
            <a:chOff x="3146058" y="2377125"/>
            <a:chExt cx="1445107" cy="4289183"/>
          </a:xfrm>
        </p:grpSpPr>
        <p:sp>
          <p:nvSpPr>
            <p:cNvPr id="31" name="TextBox 30"/>
            <p:cNvSpPr txBox="1"/>
            <p:nvPr/>
          </p:nvSpPr>
          <p:spPr>
            <a:xfrm>
              <a:off x="3321779" y="6143088"/>
              <a:ext cx="1269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>
                  <a:latin typeface="TeXGyrePagella" panose="00000500000000000000" pitchFamily="50" charset="0"/>
                </a:rPr>
                <a:t>random walk after </a:t>
              </a:r>
              <a:r>
                <a:rPr lang="en-US" altLang="zh-CN" sz="1400" i="1" dirty="0" smtClean="0">
                  <a:latin typeface="TeXGyrePagella" panose="00000500000000000000" pitchFamily="50" charset="0"/>
                </a:rPr>
                <a:t>0 step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Double Bracket 4"/>
                <p:cNvSpPr/>
                <p:nvPr/>
              </p:nvSpPr>
              <p:spPr>
                <a:xfrm>
                  <a:off x="3518724" y="2801372"/>
                  <a:ext cx="821989" cy="3291516"/>
                </a:xfrm>
                <a:prstGeom prst="bracketPair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</p:txBody>
            </p:sp>
          </mc:Choice>
          <mc:Fallback xmlns="">
            <p:sp>
              <p:nvSpPr>
                <p:cNvPr id="5" name="Double Bracket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724" y="2801372"/>
                  <a:ext cx="821989" cy="3291516"/>
                </a:xfrm>
                <a:prstGeom prst="bracketPair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146058" y="4235028"/>
                  <a:ext cx="431395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zh-CN" altLang="en-US" b="1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058" y="4235028"/>
                  <a:ext cx="431395" cy="36933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55457" y="2377125"/>
              <a:ext cx="678239" cy="40389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490635" y="2377125"/>
            <a:ext cx="2362335" cy="4289184"/>
            <a:chOff x="4490635" y="2377125"/>
            <a:chExt cx="2362335" cy="4289184"/>
          </a:xfrm>
        </p:grpSpPr>
        <p:sp>
          <p:nvSpPr>
            <p:cNvPr id="32" name="TextBox 31"/>
            <p:cNvSpPr txBox="1"/>
            <p:nvPr/>
          </p:nvSpPr>
          <p:spPr>
            <a:xfrm>
              <a:off x="5583584" y="6143088"/>
              <a:ext cx="126938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 smtClean="0">
                  <a:latin typeface="TeXGyrePagella" panose="00000500000000000000" pitchFamily="50" charset="0"/>
                </a:rPr>
                <a:t>random walk after 1 step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32361" y="4251572"/>
                  <a:ext cx="1143857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361" y="4251572"/>
                  <a:ext cx="1143857" cy="36933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Plus 15"/>
            <p:cNvSpPr/>
            <p:nvPr/>
          </p:nvSpPr>
          <p:spPr>
            <a:xfrm>
              <a:off x="4490635" y="4307372"/>
              <a:ext cx="279822" cy="279516"/>
            </a:xfrm>
            <a:prstGeom prst="mathPlus">
              <a:avLst>
                <a:gd name="adj1" fmla="val 224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Double Bracket 22"/>
                <p:cNvSpPr/>
                <p:nvPr/>
              </p:nvSpPr>
              <p:spPr>
                <a:xfrm>
                  <a:off x="5797290" y="2801372"/>
                  <a:ext cx="821989" cy="3291516"/>
                </a:xfrm>
                <a:prstGeom prst="bracketPair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</p:txBody>
            </p:sp>
          </mc:Choice>
          <mc:Fallback xmlns="">
            <p:sp>
              <p:nvSpPr>
                <p:cNvPr id="23" name="Double Bracket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290" y="2801372"/>
                  <a:ext cx="821989" cy="3291516"/>
                </a:xfrm>
                <a:prstGeom prst="bracketPair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69164" y="2377125"/>
              <a:ext cx="678239" cy="403895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759204" y="2388556"/>
            <a:ext cx="4177020" cy="4277753"/>
            <a:chOff x="6759204" y="2388556"/>
            <a:chExt cx="4177020" cy="4277753"/>
          </a:xfrm>
        </p:grpSpPr>
        <p:sp>
          <p:nvSpPr>
            <p:cNvPr id="33" name="TextBox 32"/>
            <p:cNvSpPr txBox="1"/>
            <p:nvPr/>
          </p:nvSpPr>
          <p:spPr>
            <a:xfrm>
              <a:off x="9666838" y="6143088"/>
              <a:ext cx="126938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>
                  <a:latin typeface="TeXGyrePagella" panose="00000500000000000000" pitchFamily="50" charset="0"/>
                </a:rPr>
                <a:t>random walk after </a:t>
              </a:r>
              <a:r>
                <a:rPr lang="en-US" altLang="zh-CN" sz="1400" i="1" dirty="0" smtClean="0">
                  <a:latin typeface="TeXGyrePagella" panose="00000500000000000000" pitchFamily="50" charset="0"/>
                </a:rPr>
                <a:t>T steps</a:t>
              </a:r>
              <a:endParaRPr lang="en-US" altLang="zh-CN" sz="1400" i="1" dirty="0">
                <a:latin typeface="TeXGyrePagella" panose="00000500000000000000" pitchFamily="50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502180" y="4248279"/>
                  <a:ext cx="1375801" cy="37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l-GR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CN" altLang="en-US" b="1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2180" y="4248279"/>
                  <a:ext cx="1375801" cy="37555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Plus 17"/>
            <p:cNvSpPr/>
            <p:nvPr/>
          </p:nvSpPr>
          <p:spPr>
            <a:xfrm>
              <a:off x="6759204" y="4307372"/>
              <a:ext cx="279822" cy="279516"/>
            </a:xfrm>
            <a:prstGeom prst="mathPlus">
              <a:avLst>
                <a:gd name="adj1" fmla="val 224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lus 18"/>
            <p:cNvSpPr/>
            <p:nvPr/>
          </p:nvSpPr>
          <p:spPr>
            <a:xfrm>
              <a:off x="8186196" y="4307372"/>
              <a:ext cx="279822" cy="279516"/>
            </a:xfrm>
            <a:prstGeom prst="mathPlus">
              <a:avLst>
                <a:gd name="adj1" fmla="val 224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50241" y="4377250"/>
              <a:ext cx="1159270" cy="13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· · · · · ·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Double Bracket 23"/>
                <p:cNvSpPr/>
                <p:nvPr/>
              </p:nvSpPr>
              <p:spPr>
                <a:xfrm>
                  <a:off x="9880544" y="2801372"/>
                  <a:ext cx="821989" cy="3291516"/>
                </a:xfrm>
                <a:prstGeom prst="bracketPair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</p:txBody>
            </p:sp>
          </mc:Choice>
          <mc:Fallback xmlns="">
            <p:sp>
              <p:nvSpPr>
                <p:cNvPr id="24" name="Double Bracket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44" y="2801372"/>
                  <a:ext cx="821989" cy="3291516"/>
                </a:xfrm>
                <a:prstGeom prst="bracketPair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29556" y="2388556"/>
              <a:ext cx="723963" cy="381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04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66" y="1365107"/>
            <a:ext cx="8606069" cy="5408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Quantum walk with </a:t>
            </a:r>
            <a:r>
              <a:rPr lang="en-US" altLang="zh-CN" dirty="0" smtClean="0"/>
              <a:t>restart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1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qual 27"/>
          <p:cNvSpPr/>
          <p:nvPr/>
        </p:nvSpPr>
        <p:spPr>
          <a:xfrm>
            <a:off x="2579756" y="4277600"/>
            <a:ext cx="499578" cy="193836"/>
          </a:xfrm>
          <a:prstGeom prst="mathEqual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59861" y="6071971"/>
            <a:ext cx="1269114" cy="782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 smtClean="0">
                <a:latin typeface="TeXGyrePagella" panose="00000500000000000000" pitchFamily="50" charset="0"/>
              </a:rPr>
              <a:t>limit</a:t>
            </a:r>
          </a:p>
          <a:p>
            <a:pPr algn="ctr"/>
            <a:r>
              <a:rPr lang="en-US" altLang="zh-CN" sz="1400" i="1" dirty="0" smtClean="0">
                <a:latin typeface="TeXGyrePagella" panose="00000500000000000000" pitchFamily="50" charset="0"/>
              </a:rPr>
              <a:t>probability amplitudes</a:t>
            </a:r>
            <a:endParaRPr lang="zh-CN" altLang="en-US" sz="1400" i="1" dirty="0">
              <a:latin typeface="TeXGyrePagella" panose="000005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Double Bracket 29"/>
              <p:cNvSpPr/>
              <p:nvPr/>
            </p:nvSpPr>
            <p:spPr>
              <a:xfrm>
                <a:off x="1529144" y="2727311"/>
                <a:ext cx="821813" cy="3294415"/>
              </a:xfrm>
              <a:prstGeom prst="bracketPair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altLang="zh-CN" sz="1400" b="1" dirty="0" smtClean="0"/>
              </a:p>
              <a:p>
                <a:pPr algn="ctr"/>
                <a:endParaRPr lang="en-US" altLang="zh-CN" sz="14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altLang="zh-CN" sz="1400" b="1" dirty="0" smtClean="0"/>
              </a:p>
              <a:p>
                <a:pPr algn="ctr"/>
                <a:endParaRPr lang="en-US" altLang="zh-CN" sz="14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altLang="zh-CN" sz="1400" b="1" dirty="0" smtClean="0"/>
              </a:p>
              <a:p>
                <a:pPr algn="ctr"/>
                <a:r>
                  <a:rPr lang="en-US" altLang="zh-CN" sz="1400" b="1" dirty="0" smtClean="0"/>
                  <a:t>.</a:t>
                </a:r>
              </a:p>
              <a:p>
                <a:pPr algn="ctr"/>
                <a:r>
                  <a:rPr lang="en-US" altLang="zh-CN" sz="1400" b="1" dirty="0" smtClean="0"/>
                  <a:t>.</a:t>
                </a:r>
              </a:p>
              <a:p>
                <a:pPr algn="ctr"/>
                <a:r>
                  <a:rPr lang="en-US" altLang="zh-CN" sz="1400" b="1" dirty="0" smtClean="0"/>
                  <a:t>.</a:t>
                </a:r>
              </a:p>
              <a:p>
                <a:pPr algn="ctr"/>
                <a:r>
                  <a:rPr lang="en-US" altLang="zh-CN" sz="1400" b="1" dirty="0" smtClean="0"/>
                  <a:t>.</a:t>
                </a:r>
              </a:p>
              <a:p>
                <a:pPr algn="ctr"/>
                <a:r>
                  <a:rPr lang="en-US" altLang="zh-CN" sz="1400" b="1" dirty="0" smtClean="0"/>
                  <a:t>.</a:t>
                </a:r>
              </a:p>
              <a:p>
                <a:pPr algn="ctr"/>
                <a:r>
                  <a:rPr lang="en-US" altLang="zh-CN" sz="1400" b="1" dirty="0" smtClean="0"/>
                  <a:t>.</a:t>
                </a:r>
              </a:p>
              <a:p>
                <a:pPr algn="ctr"/>
                <a:endParaRPr lang="en-US" altLang="zh-CN" sz="14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altLang="zh-CN" sz="1400" b="1" dirty="0" smtClean="0"/>
              </a:p>
            </p:txBody>
          </p:sp>
        </mc:Choice>
        <mc:Fallback xmlns="">
          <p:sp>
            <p:nvSpPr>
              <p:cNvPr id="30" name="Double Bracke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44" y="2727311"/>
                <a:ext cx="821813" cy="3294415"/>
              </a:xfrm>
              <a:prstGeom prst="bracketPair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38200" y="1180701"/>
            <a:ext cx="10515600" cy="1113911"/>
            <a:chOff x="838200" y="1133566"/>
            <a:chExt cx="10515600" cy="1113911"/>
          </a:xfrm>
        </p:grpSpPr>
        <p:sp>
          <p:nvSpPr>
            <p:cNvPr id="25" name="Content Placeholder 5"/>
            <p:cNvSpPr txBox="1">
              <a:spLocks/>
            </p:cNvSpPr>
            <p:nvPr/>
          </p:nvSpPr>
          <p:spPr>
            <a:xfrm>
              <a:off x="838200" y="1467404"/>
              <a:ext cx="10515600" cy="4462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eXGyrePagella" panose="00000500000000000000" pitchFamily="50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eXGyrePagella" panose="00000500000000000000" pitchFamily="50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eXGyrePagella" panose="00000500000000000000" pitchFamily="50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eXGyrePagella" panose="00000500000000000000" pitchFamily="50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eXGyrePagella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 smtClean="0"/>
                <a:t>Weighted sum of </a:t>
              </a:r>
              <a:r>
                <a:rPr lang="en-US" altLang="zh-CN" sz="2400" i="1" dirty="0" smtClean="0">
                  <a:solidFill>
                    <a:srgbClr val="FF0000"/>
                  </a:solidFill>
                </a:rPr>
                <a:t>probability amplitudes</a:t>
              </a:r>
              <a:endParaRPr lang="en-US" altLang="zh-CN" sz="2400" i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6039" y="1133566"/>
              <a:ext cx="4499847" cy="1113911"/>
            </a:xfrm>
            <a:prstGeom prst="rect">
              <a:avLst/>
            </a:prstGeom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Quantum walk with restart</a:t>
            </a:r>
            <a:endParaRPr lang="zh-CN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268096" y="5159066"/>
            <a:ext cx="2108969" cy="5159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00FF"/>
                </a:solidFill>
                <a:latin typeface="TeXGyrePagella" panose="00000500000000000000" pitchFamily="50" charset="0"/>
              </a:rPr>
              <a:t>interference</a:t>
            </a:r>
            <a:endParaRPr lang="zh-CN" altLang="en-US" sz="2400" dirty="0">
              <a:solidFill>
                <a:srgbClr val="0000FF"/>
              </a:solidFill>
              <a:latin typeface="TeXGyrePagella" panose="00000500000000000000" pitchFamily="50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029" y="2199916"/>
            <a:ext cx="853514" cy="51058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3143643" y="2234209"/>
            <a:ext cx="1444797" cy="4360982"/>
            <a:chOff x="3143643" y="2234209"/>
            <a:chExt cx="1444797" cy="4360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Double Bracket 4"/>
                <p:cNvSpPr/>
                <p:nvPr/>
              </p:nvSpPr>
              <p:spPr>
                <a:xfrm>
                  <a:off x="3516229" y="2727311"/>
                  <a:ext cx="821813" cy="3294415"/>
                </a:xfrm>
                <a:prstGeom prst="bracketPair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</p:txBody>
            </p:sp>
          </mc:Choice>
          <mc:Fallback xmlns="">
            <p:sp>
              <p:nvSpPr>
                <p:cNvPr id="5" name="Double Bracket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29" y="2727311"/>
                  <a:ext cx="821813" cy="3294415"/>
                </a:xfrm>
                <a:prstGeom prst="bracketPair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143643" y="4162230"/>
                  <a:ext cx="431303" cy="391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𝝆</m:t>
                        </m:r>
                      </m:oMath>
                    </m:oMathPara>
                  </a14:m>
                  <a:endParaRPr lang="zh-CN" altLang="en-US" b="1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643" y="4162230"/>
                  <a:ext cx="431303" cy="39145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/>
            <p:cNvSpPr txBox="1"/>
            <p:nvPr/>
          </p:nvSpPr>
          <p:spPr>
            <a:xfrm>
              <a:off x="3319326" y="6071971"/>
              <a:ext cx="1269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 smtClean="0">
                  <a:latin typeface="TeXGyrePagella" panose="00000500000000000000" pitchFamily="50" charset="0"/>
                </a:rPr>
                <a:t>quantum walk after 0 step</a:t>
              </a:r>
              <a:endParaRPr lang="zh-CN" altLang="en-US" sz="1400" i="1" dirty="0">
                <a:latin typeface="TeXGyrePagella" panose="00000500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7222" y="2234209"/>
              <a:ext cx="800169" cy="441998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4487931" y="2241830"/>
            <a:ext cx="2361830" cy="4353361"/>
            <a:chOff x="4487931" y="2241830"/>
            <a:chExt cx="2361830" cy="4353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29606" y="4178789"/>
                  <a:ext cx="1143611" cy="391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𝝆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𝝆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606" y="4178789"/>
                  <a:ext cx="1143611" cy="39145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Plus 15"/>
            <p:cNvSpPr/>
            <p:nvPr/>
          </p:nvSpPr>
          <p:spPr>
            <a:xfrm>
              <a:off x="4487931" y="4234638"/>
              <a:ext cx="279762" cy="279762"/>
            </a:xfrm>
            <a:prstGeom prst="mathPlus">
              <a:avLst>
                <a:gd name="adj1" fmla="val 224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Double Bracket 22"/>
                <p:cNvSpPr/>
                <p:nvPr/>
              </p:nvSpPr>
              <p:spPr>
                <a:xfrm>
                  <a:off x="5794307" y="2727311"/>
                  <a:ext cx="821813" cy="3294415"/>
                </a:xfrm>
                <a:prstGeom prst="bracketPair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</p:txBody>
            </p:sp>
          </mc:Choice>
          <mc:Fallback xmlns="">
            <p:sp>
              <p:nvSpPr>
                <p:cNvPr id="23" name="Double Bracket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307" y="2727311"/>
                  <a:ext cx="821813" cy="3294415"/>
                </a:xfrm>
                <a:prstGeom prst="bracketPair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5580647" y="6071971"/>
              <a:ext cx="1269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 smtClean="0">
                  <a:latin typeface="TeXGyrePagella" panose="00000500000000000000" pitchFamily="50" charset="0"/>
                </a:rPr>
                <a:t>quantum walk after 1 step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07498" y="2241830"/>
              <a:ext cx="815411" cy="426757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6756015" y="2268502"/>
            <a:ext cx="4176124" cy="4326689"/>
            <a:chOff x="6756015" y="2268502"/>
            <a:chExt cx="4176124" cy="4326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442069" y="4175493"/>
                  <a:ext cx="1375506" cy="398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𝝆</m:t>
                        </m:r>
                        <m:sSup>
                          <m:sSupPr>
                            <m:ctrlPr>
                              <a:rPr lang="el-GR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𝝆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CN" altLang="en-US" b="1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069" y="4175493"/>
                  <a:ext cx="1375506" cy="39805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Plus 17"/>
            <p:cNvSpPr/>
            <p:nvPr/>
          </p:nvSpPr>
          <p:spPr>
            <a:xfrm>
              <a:off x="6756015" y="4234638"/>
              <a:ext cx="279762" cy="279762"/>
            </a:xfrm>
            <a:prstGeom prst="mathPlus">
              <a:avLst>
                <a:gd name="adj1" fmla="val 224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lus 18"/>
            <p:cNvSpPr/>
            <p:nvPr/>
          </p:nvSpPr>
          <p:spPr>
            <a:xfrm>
              <a:off x="8182700" y="4234638"/>
              <a:ext cx="279762" cy="279762"/>
            </a:xfrm>
            <a:prstGeom prst="mathPlus">
              <a:avLst>
                <a:gd name="adj1" fmla="val 224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46990" y="4304577"/>
              <a:ext cx="1159021" cy="1398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· · · · · ·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Double Bracket 23"/>
                <p:cNvSpPr/>
                <p:nvPr/>
              </p:nvSpPr>
              <p:spPr>
                <a:xfrm>
                  <a:off x="9876685" y="2727311"/>
                  <a:ext cx="821813" cy="3294415"/>
                </a:xfrm>
                <a:prstGeom prst="bracketPair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r>
                    <a:rPr lang="en-US" altLang="zh-CN" sz="1400" b="1" dirty="0" smtClean="0"/>
                    <a:t>.</a:t>
                  </a:r>
                </a:p>
                <a:p>
                  <a:pPr algn="ctr"/>
                  <a:endParaRPr lang="en-US" altLang="zh-CN" sz="1400" b="1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b="1" dirty="0" smtClean="0"/>
                </a:p>
              </p:txBody>
            </p:sp>
          </mc:Choice>
          <mc:Fallback xmlns="">
            <p:sp>
              <p:nvSpPr>
                <p:cNvPr id="24" name="Double Bracket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6685" y="2727311"/>
                  <a:ext cx="821813" cy="3294415"/>
                </a:xfrm>
                <a:prstGeom prst="bracketPair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9663025" y="6071971"/>
              <a:ext cx="1269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>
                  <a:latin typeface="TeXGyrePagella" panose="00000500000000000000" pitchFamily="50" charset="0"/>
                </a:rPr>
                <a:t>q</a:t>
              </a:r>
              <a:r>
                <a:rPr lang="en-US" altLang="zh-CN" sz="1400" i="1" dirty="0" smtClean="0">
                  <a:latin typeface="TeXGyrePagella" panose="00000500000000000000" pitchFamily="50" charset="0"/>
                </a:rPr>
                <a:t>uantum walk after T steps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857023" y="2268502"/>
              <a:ext cx="861135" cy="373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83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5789" r="8525" b="6010"/>
          <a:stretch/>
        </p:blipFill>
        <p:spPr>
          <a:xfrm>
            <a:off x="3591612" y="1357957"/>
            <a:ext cx="8600388" cy="5500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2" y="2232834"/>
            <a:ext cx="2894965" cy="305692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RWR/QRW </a:t>
            </a:r>
            <a:r>
              <a:rPr lang="en-US" altLang="zh-CN" dirty="0"/>
              <a:t>on cycle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0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499</Words>
  <Application>Microsoft Office PowerPoint</Application>
  <PresentationFormat>Widescreen</PresentationFormat>
  <Paragraphs>190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맑은 고딕</vt:lpstr>
      <vt:lpstr>宋体</vt:lpstr>
      <vt:lpstr>Arial</vt:lpstr>
      <vt:lpstr>Calibri</vt:lpstr>
      <vt:lpstr>Cambria Math</vt:lpstr>
      <vt:lpstr>굴림</vt:lpstr>
      <vt:lpstr>TeXGyrePagella</vt:lpstr>
      <vt:lpstr>Wingdings</vt:lpstr>
      <vt:lpstr>Office Theme</vt:lpstr>
      <vt:lpstr>Visio</vt:lpstr>
      <vt:lpstr>Equation</vt:lpstr>
      <vt:lpstr>Quantum Walk with Restart</vt:lpstr>
      <vt:lpstr>Motivation</vt:lpstr>
      <vt:lpstr>Closeness measure</vt:lpstr>
      <vt:lpstr>Random walk with restart</vt:lpstr>
      <vt:lpstr>An example</vt:lpstr>
      <vt:lpstr>Random walk with restart (cont.)</vt:lpstr>
      <vt:lpstr>Quantum walk with restart</vt:lpstr>
      <vt:lpstr>Quantum walk with restart</vt:lpstr>
      <vt:lpstr>RWR/QRW on cycle</vt:lpstr>
      <vt:lpstr>RWR/QRW on cube</vt:lpstr>
      <vt:lpstr>RWR/QRW on glued-tree</vt:lpstr>
      <vt:lpstr>RWR V.S. QWR</vt:lpstr>
      <vt:lpstr>QWR and centrality</vt:lpstr>
      <vt:lpstr>PowerPoint Presentation</vt:lpstr>
    </vt:vector>
  </TitlesOfParts>
  <Company>CS, 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Wang</dc:creator>
  <cp:lastModifiedBy>Wang Kun</cp:lastModifiedBy>
  <cp:revision>582</cp:revision>
  <dcterms:created xsi:type="dcterms:W3CDTF">2015-11-19T02:42:41Z</dcterms:created>
  <dcterms:modified xsi:type="dcterms:W3CDTF">2016-01-21T14:29:21Z</dcterms:modified>
</cp:coreProperties>
</file>