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1" r:id="rId4"/>
    <p:sldId id="266" r:id="rId5"/>
    <p:sldId id="259" r:id="rId6"/>
    <p:sldId id="267" r:id="rId7"/>
    <p:sldId id="268" r:id="rId8"/>
    <p:sldId id="270" r:id="rId9"/>
    <p:sldId id="269" r:id="rId10"/>
    <p:sldId id="271" r:id="rId11"/>
    <p:sldId id="257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BA9"/>
    <a:srgbClr val="FFCD2D"/>
    <a:srgbClr val="ED3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98" autoAdjust="0"/>
  </p:normalViewPr>
  <p:slideViewPr>
    <p:cSldViewPr snapToGrid="0">
      <p:cViewPr varScale="1">
        <p:scale>
          <a:sx n="81" d="100"/>
          <a:sy n="81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3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6E9A2-E07F-4870-99D4-FD1AC1D60515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58904D1-ABB3-45C5-AF61-261982724815}">
      <dgm:prSet phldrT="[Text]"/>
      <dgm:spPr/>
      <dgm:t>
        <a:bodyPr/>
        <a:lstStyle/>
        <a:p>
          <a:r>
            <a:rPr lang="en-US" altLang="zh-CN" dirty="0" smtClean="0"/>
            <a:t>Discrete (optical network)</a:t>
          </a:r>
          <a:endParaRPr lang="zh-CN" altLang="en-US" dirty="0"/>
        </a:p>
      </dgm:t>
    </dgm:pt>
    <dgm:pt modelId="{D4F1AF32-D262-4BB0-B8FE-451A74418A0D}" type="parTrans" cxnId="{79158CF2-FA7E-4856-8FCE-E437D2F39936}">
      <dgm:prSet/>
      <dgm:spPr/>
      <dgm:t>
        <a:bodyPr/>
        <a:lstStyle/>
        <a:p>
          <a:endParaRPr lang="zh-CN" altLang="en-US"/>
        </a:p>
      </dgm:t>
    </dgm:pt>
    <dgm:pt modelId="{29F8BBCA-7D2D-459D-A4AC-C20025CBF11D}" type="sibTrans" cxnId="{79158CF2-FA7E-4856-8FCE-E437D2F39936}">
      <dgm:prSet/>
      <dgm:spPr/>
      <dgm:t>
        <a:bodyPr/>
        <a:lstStyle/>
        <a:p>
          <a:endParaRPr lang="zh-CN" altLang="en-US"/>
        </a:p>
      </dgm:t>
    </dgm:pt>
    <dgm:pt modelId="{945DBC99-1F03-4001-91D1-08523A853B0B}">
      <dgm:prSet phldrT="[Text]"/>
      <dgm:spPr/>
      <dgm:t>
        <a:bodyPr/>
        <a:lstStyle/>
        <a:p>
          <a:r>
            <a:rPr lang="en-US" altLang="zh-CN" dirty="0" smtClean="0"/>
            <a:t>One dimension, one particle</a:t>
          </a:r>
          <a:endParaRPr lang="zh-CN" altLang="en-US" dirty="0"/>
        </a:p>
      </dgm:t>
    </dgm:pt>
    <dgm:pt modelId="{BE5F67ED-82CD-40F4-81F0-EA4089AD3962}" type="parTrans" cxnId="{50B9B2C0-7BAF-4A92-87FA-EE3A5FEE8189}">
      <dgm:prSet/>
      <dgm:spPr/>
      <dgm:t>
        <a:bodyPr/>
        <a:lstStyle/>
        <a:p>
          <a:endParaRPr lang="zh-CN" altLang="en-US"/>
        </a:p>
      </dgm:t>
    </dgm:pt>
    <dgm:pt modelId="{4886C111-06CE-4149-90AB-7A69B426AA22}" type="sibTrans" cxnId="{50B9B2C0-7BAF-4A92-87FA-EE3A5FEE8189}">
      <dgm:prSet/>
      <dgm:spPr/>
      <dgm:t>
        <a:bodyPr/>
        <a:lstStyle/>
        <a:p>
          <a:endParaRPr lang="zh-CN" altLang="en-US"/>
        </a:p>
      </dgm:t>
    </dgm:pt>
    <dgm:pt modelId="{6072051D-5AA0-4515-A595-BA3B40E7D1CE}">
      <dgm:prSet phldrT="[Text]"/>
      <dgm:spPr/>
      <dgm:t>
        <a:bodyPr/>
        <a:lstStyle/>
        <a:p>
          <a:r>
            <a:rPr lang="en-US" altLang="zh-CN" dirty="0" smtClean="0"/>
            <a:t>Continuous (waveguide)</a:t>
          </a:r>
          <a:endParaRPr lang="zh-CN" altLang="en-US" dirty="0"/>
        </a:p>
      </dgm:t>
    </dgm:pt>
    <dgm:pt modelId="{9B7B9438-BAFB-47C8-A679-523C572A018D}" type="parTrans" cxnId="{DAA57368-5105-4D2E-8312-91FC7B41D9A6}">
      <dgm:prSet/>
      <dgm:spPr/>
      <dgm:t>
        <a:bodyPr/>
        <a:lstStyle/>
        <a:p>
          <a:endParaRPr lang="zh-CN" altLang="en-US"/>
        </a:p>
      </dgm:t>
    </dgm:pt>
    <dgm:pt modelId="{EC6B02CE-1A84-40DB-A1D7-450383DE90DF}" type="sibTrans" cxnId="{DAA57368-5105-4D2E-8312-91FC7B41D9A6}">
      <dgm:prSet/>
      <dgm:spPr/>
      <dgm:t>
        <a:bodyPr/>
        <a:lstStyle/>
        <a:p>
          <a:endParaRPr lang="zh-CN" altLang="en-US"/>
        </a:p>
      </dgm:t>
    </dgm:pt>
    <dgm:pt modelId="{6E8BD749-8AA9-42E7-AAC9-DD660BCD0A06}">
      <dgm:prSet phldrT="[Text]"/>
      <dgm:spPr/>
      <dgm:t>
        <a:bodyPr/>
        <a:lstStyle/>
        <a:p>
          <a:r>
            <a:rPr lang="en-US" altLang="zh-CN" dirty="0" smtClean="0"/>
            <a:t>One dimension, one particle</a:t>
          </a:r>
          <a:endParaRPr lang="zh-CN" altLang="en-US" dirty="0"/>
        </a:p>
      </dgm:t>
    </dgm:pt>
    <dgm:pt modelId="{EC279146-0EE5-4C3D-8EE6-89F5F01E1C9C}" type="parTrans" cxnId="{614100E1-C391-4CE5-B143-2E27522E806D}">
      <dgm:prSet/>
      <dgm:spPr/>
      <dgm:t>
        <a:bodyPr/>
        <a:lstStyle/>
        <a:p>
          <a:endParaRPr lang="zh-CN" altLang="en-US"/>
        </a:p>
      </dgm:t>
    </dgm:pt>
    <dgm:pt modelId="{6282ADEC-4379-4063-8850-CA321FCEC9F6}" type="sibTrans" cxnId="{614100E1-C391-4CE5-B143-2E27522E806D}">
      <dgm:prSet/>
      <dgm:spPr/>
      <dgm:t>
        <a:bodyPr/>
        <a:lstStyle/>
        <a:p>
          <a:endParaRPr lang="zh-CN" altLang="en-US"/>
        </a:p>
      </dgm:t>
    </dgm:pt>
    <dgm:pt modelId="{ACAD49DE-B58F-4F92-AC07-B09BE69C7A29}">
      <dgm:prSet phldrT="[Text]"/>
      <dgm:spPr/>
      <dgm:t>
        <a:bodyPr/>
        <a:lstStyle/>
        <a:p>
          <a:r>
            <a:rPr lang="en-US" altLang="zh-CN" dirty="0" smtClean="0"/>
            <a:t>One dimension, two particles</a:t>
          </a:r>
          <a:endParaRPr lang="zh-CN" altLang="en-US" dirty="0"/>
        </a:p>
      </dgm:t>
    </dgm:pt>
    <dgm:pt modelId="{F60FB1AC-7D61-4B22-A2F4-2D29F6BFB573}" type="parTrans" cxnId="{7C0FE1AC-8C5C-43B5-AD5D-1052A02B6757}">
      <dgm:prSet/>
      <dgm:spPr/>
      <dgm:t>
        <a:bodyPr/>
        <a:lstStyle/>
        <a:p>
          <a:endParaRPr lang="zh-CN" altLang="en-US"/>
        </a:p>
      </dgm:t>
    </dgm:pt>
    <dgm:pt modelId="{E72CB4D3-62E7-4B05-86B5-F85EBA7740AA}" type="sibTrans" cxnId="{7C0FE1AC-8C5C-43B5-AD5D-1052A02B6757}">
      <dgm:prSet/>
      <dgm:spPr/>
      <dgm:t>
        <a:bodyPr/>
        <a:lstStyle/>
        <a:p>
          <a:endParaRPr lang="zh-CN" altLang="en-US"/>
        </a:p>
      </dgm:t>
    </dgm:pt>
    <dgm:pt modelId="{FEA9CCE1-31BB-4E74-A00B-3D520A9E4657}">
      <dgm:prSet phldrT="[Text]"/>
      <dgm:spPr/>
      <dgm:t>
        <a:bodyPr/>
        <a:lstStyle/>
        <a:p>
          <a:r>
            <a:rPr lang="en-US" altLang="zh-CN" dirty="0" smtClean="0"/>
            <a:t>Two dimension, one particle</a:t>
          </a:r>
          <a:endParaRPr lang="zh-CN" altLang="en-US" dirty="0"/>
        </a:p>
      </dgm:t>
    </dgm:pt>
    <dgm:pt modelId="{65F1DF73-D289-4DE0-8244-CC7498A4BC01}" type="parTrans" cxnId="{EBAB15BF-BF13-48E3-B38A-CDFF45BEC4A7}">
      <dgm:prSet/>
      <dgm:spPr/>
      <dgm:t>
        <a:bodyPr/>
        <a:lstStyle/>
        <a:p>
          <a:endParaRPr lang="zh-CN" altLang="en-US"/>
        </a:p>
      </dgm:t>
    </dgm:pt>
    <dgm:pt modelId="{5AFC5677-41C7-48C6-B6E0-F229994D0422}" type="sibTrans" cxnId="{EBAB15BF-BF13-48E3-B38A-CDFF45BEC4A7}">
      <dgm:prSet/>
      <dgm:spPr/>
      <dgm:t>
        <a:bodyPr/>
        <a:lstStyle/>
        <a:p>
          <a:endParaRPr lang="zh-CN" altLang="en-US"/>
        </a:p>
      </dgm:t>
    </dgm:pt>
    <dgm:pt modelId="{8EFF6034-2BB2-4DA4-A3E1-221C4C3DE1EB}">
      <dgm:prSet phldrT="[Text]"/>
      <dgm:spPr/>
      <dgm:t>
        <a:bodyPr/>
        <a:lstStyle/>
        <a:p>
          <a:r>
            <a:rPr lang="en-US" altLang="zh-CN" dirty="0" smtClean="0"/>
            <a:t>Two dimension, two particles</a:t>
          </a:r>
          <a:endParaRPr lang="zh-CN" altLang="en-US" dirty="0"/>
        </a:p>
      </dgm:t>
    </dgm:pt>
    <dgm:pt modelId="{D40F650C-2DDA-4DE6-A3EE-1593C572ED29}" type="parTrans" cxnId="{9C6FD82B-2647-40EF-A096-A6D0140C63D8}">
      <dgm:prSet/>
      <dgm:spPr/>
      <dgm:t>
        <a:bodyPr/>
        <a:lstStyle/>
        <a:p>
          <a:endParaRPr lang="zh-CN" altLang="en-US"/>
        </a:p>
      </dgm:t>
    </dgm:pt>
    <dgm:pt modelId="{4EA1F287-101C-45BD-9007-6E3142EEE65A}" type="sibTrans" cxnId="{9C6FD82B-2647-40EF-A096-A6D0140C63D8}">
      <dgm:prSet/>
      <dgm:spPr/>
      <dgm:t>
        <a:bodyPr/>
        <a:lstStyle/>
        <a:p>
          <a:endParaRPr lang="zh-CN" altLang="en-US"/>
        </a:p>
      </dgm:t>
    </dgm:pt>
    <dgm:pt modelId="{2483C5BB-F4BB-459D-8086-7371918F4BD2}">
      <dgm:prSet/>
      <dgm:spPr/>
      <dgm:t>
        <a:bodyPr/>
        <a:lstStyle/>
        <a:p>
          <a:r>
            <a:rPr lang="en-US" altLang="zh-CN" smtClean="0"/>
            <a:t>One dimension, two particles</a:t>
          </a:r>
          <a:endParaRPr lang="zh-CN" altLang="en-US" dirty="0"/>
        </a:p>
      </dgm:t>
    </dgm:pt>
    <dgm:pt modelId="{BBEE1D2C-5AAA-4F3A-BC57-58471313B6B1}" type="parTrans" cxnId="{63025FA3-90CE-47AE-A33B-EA393BE434C2}">
      <dgm:prSet/>
      <dgm:spPr/>
      <dgm:t>
        <a:bodyPr/>
        <a:lstStyle/>
        <a:p>
          <a:endParaRPr lang="zh-CN" altLang="en-US"/>
        </a:p>
      </dgm:t>
    </dgm:pt>
    <dgm:pt modelId="{65A7F3C7-67EC-45BE-A84B-1B82B64FB415}" type="sibTrans" cxnId="{63025FA3-90CE-47AE-A33B-EA393BE434C2}">
      <dgm:prSet/>
      <dgm:spPr/>
      <dgm:t>
        <a:bodyPr/>
        <a:lstStyle/>
        <a:p>
          <a:endParaRPr lang="zh-CN" altLang="en-US"/>
        </a:p>
      </dgm:t>
    </dgm:pt>
    <dgm:pt modelId="{60874213-7836-48C5-AD46-DA2BB2A951CE}">
      <dgm:prSet/>
      <dgm:spPr/>
      <dgm:t>
        <a:bodyPr/>
        <a:lstStyle/>
        <a:p>
          <a:r>
            <a:rPr lang="en-US" altLang="zh-CN" smtClean="0"/>
            <a:t>Two dimension, one particle</a:t>
          </a:r>
          <a:endParaRPr lang="zh-CN" altLang="en-US" dirty="0"/>
        </a:p>
      </dgm:t>
    </dgm:pt>
    <dgm:pt modelId="{5D7538DD-03F8-4DFD-9FAD-5AD832DF237D}" type="parTrans" cxnId="{50E7F67D-C878-4000-82A6-DB9E6D3487EB}">
      <dgm:prSet/>
      <dgm:spPr/>
      <dgm:t>
        <a:bodyPr/>
        <a:lstStyle/>
        <a:p>
          <a:endParaRPr lang="zh-CN" altLang="en-US"/>
        </a:p>
      </dgm:t>
    </dgm:pt>
    <dgm:pt modelId="{5051F3A2-2E93-4EFB-A08F-09A6FDE3373E}" type="sibTrans" cxnId="{50E7F67D-C878-4000-82A6-DB9E6D3487EB}">
      <dgm:prSet/>
      <dgm:spPr/>
      <dgm:t>
        <a:bodyPr/>
        <a:lstStyle/>
        <a:p>
          <a:endParaRPr lang="zh-CN" altLang="en-US"/>
        </a:p>
      </dgm:t>
    </dgm:pt>
    <dgm:pt modelId="{D2C3FC30-9EAF-4297-AF03-D28FDD7C5C75}">
      <dgm:prSet/>
      <dgm:spPr/>
      <dgm:t>
        <a:bodyPr/>
        <a:lstStyle/>
        <a:p>
          <a:r>
            <a:rPr lang="en-US" altLang="zh-CN" dirty="0" smtClean="0"/>
            <a:t>Two dimension, two particles</a:t>
          </a:r>
          <a:endParaRPr lang="zh-CN" altLang="en-US" dirty="0"/>
        </a:p>
      </dgm:t>
    </dgm:pt>
    <dgm:pt modelId="{286B3C8F-BBAC-4DA8-98CE-09095DC98059}" type="parTrans" cxnId="{D86FAD54-F119-447D-9A90-14139E66D7A9}">
      <dgm:prSet/>
      <dgm:spPr/>
      <dgm:t>
        <a:bodyPr/>
        <a:lstStyle/>
        <a:p>
          <a:endParaRPr lang="zh-CN" altLang="en-US"/>
        </a:p>
      </dgm:t>
    </dgm:pt>
    <dgm:pt modelId="{F1A23EF7-331F-46A5-8723-EC01C2BE6259}" type="sibTrans" cxnId="{D86FAD54-F119-447D-9A90-14139E66D7A9}">
      <dgm:prSet/>
      <dgm:spPr/>
      <dgm:t>
        <a:bodyPr/>
        <a:lstStyle/>
        <a:p>
          <a:endParaRPr lang="zh-CN" altLang="en-US"/>
        </a:p>
      </dgm:t>
    </dgm:pt>
    <dgm:pt modelId="{25DE9AD8-A6E4-42F6-9248-540A6B25B605}" type="pres">
      <dgm:prSet presAssocID="{5236E9A2-E07F-4870-99D4-FD1AC1D605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81AF71-395A-4DF3-A66A-AA3EDAB1B735}" type="pres">
      <dgm:prSet presAssocID="{A58904D1-ABB3-45C5-AF61-26198272481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E65337-0954-49CC-AE68-C2090E79400F}" type="pres">
      <dgm:prSet presAssocID="{A58904D1-ABB3-45C5-AF61-26198272481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3897DA-908E-48CB-A519-2EC04BD05B0E}" type="pres">
      <dgm:prSet presAssocID="{6072051D-5AA0-4515-A595-BA3B40E7D1C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F757B-6847-4F9E-ACD6-64E129A39FB4}" type="pres">
      <dgm:prSet presAssocID="{6072051D-5AA0-4515-A595-BA3B40E7D1C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2623B4-BFFE-42FF-866C-151A38BE538B}" type="presOf" srcId="{5236E9A2-E07F-4870-99D4-FD1AC1D60515}" destId="{25DE9AD8-A6E4-42F6-9248-540A6B25B605}" srcOrd="0" destOrd="0" presId="urn:microsoft.com/office/officeart/2005/8/layout/vList2"/>
    <dgm:cxn modelId="{14E5CB26-0279-4B80-AAC3-74D7DAEA2E5C}" type="presOf" srcId="{60874213-7836-48C5-AD46-DA2BB2A951CE}" destId="{57FF757B-6847-4F9E-ACD6-64E129A39FB4}" srcOrd="0" destOrd="2" presId="urn:microsoft.com/office/officeart/2005/8/layout/vList2"/>
    <dgm:cxn modelId="{D86FAD54-F119-447D-9A90-14139E66D7A9}" srcId="{6072051D-5AA0-4515-A595-BA3B40E7D1CE}" destId="{D2C3FC30-9EAF-4297-AF03-D28FDD7C5C75}" srcOrd="3" destOrd="0" parTransId="{286B3C8F-BBAC-4DA8-98CE-09095DC98059}" sibTransId="{F1A23EF7-331F-46A5-8723-EC01C2BE6259}"/>
    <dgm:cxn modelId="{50E7F67D-C878-4000-82A6-DB9E6D3487EB}" srcId="{6072051D-5AA0-4515-A595-BA3B40E7D1CE}" destId="{60874213-7836-48C5-AD46-DA2BB2A951CE}" srcOrd="2" destOrd="0" parTransId="{5D7538DD-03F8-4DFD-9FAD-5AD832DF237D}" sibTransId="{5051F3A2-2E93-4EFB-A08F-09A6FDE3373E}"/>
    <dgm:cxn modelId="{63025FA3-90CE-47AE-A33B-EA393BE434C2}" srcId="{6072051D-5AA0-4515-A595-BA3B40E7D1CE}" destId="{2483C5BB-F4BB-459D-8086-7371918F4BD2}" srcOrd="1" destOrd="0" parTransId="{BBEE1D2C-5AAA-4F3A-BC57-58471313B6B1}" sibTransId="{65A7F3C7-67EC-45BE-A84B-1B82B64FB415}"/>
    <dgm:cxn modelId="{87EB49FA-48AB-4B5B-B573-03CEA9929D48}" type="presOf" srcId="{945DBC99-1F03-4001-91D1-08523A853B0B}" destId="{68E65337-0954-49CC-AE68-C2090E79400F}" srcOrd="0" destOrd="0" presId="urn:microsoft.com/office/officeart/2005/8/layout/vList2"/>
    <dgm:cxn modelId="{614100E1-C391-4CE5-B143-2E27522E806D}" srcId="{6072051D-5AA0-4515-A595-BA3B40E7D1CE}" destId="{6E8BD749-8AA9-42E7-AAC9-DD660BCD0A06}" srcOrd="0" destOrd="0" parTransId="{EC279146-0EE5-4C3D-8EE6-89F5F01E1C9C}" sibTransId="{6282ADEC-4379-4063-8850-CA321FCEC9F6}"/>
    <dgm:cxn modelId="{9C6FD82B-2647-40EF-A096-A6D0140C63D8}" srcId="{A58904D1-ABB3-45C5-AF61-261982724815}" destId="{8EFF6034-2BB2-4DA4-A3E1-221C4C3DE1EB}" srcOrd="3" destOrd="0" parTransId="{D40F650C-2DDA-4DE6-A3EE-1593C572ED29}" sibTransId="{4EA1F287-101C-45BD-9007-6E3142EEE65A}"/>
    <dgm:cxn modelId="{A221BF8B-19C6-4EE4-A07C-543ACFF4FF9C}" type="presOf" srcId="{A58904D1-ABB3-45C5-AF61-261982724815}" destId="{B481AF71-395A-4DF3-A66A-AA3EDAB1B735}" srcOrd="0" destOrd="0" presId="urn:microsoft.com/office/officeart/2005/8/layout/vList2"/>
    <dgm:cxn modelId="{3E2212C9-228A-4257-A129-CE331F9BFB0B}" type="presOf" srcId="{ACAD49DE-B58F-4F92-AC07-B09BE69C7A29}" destId="{68E65337-0954-49CC-AE68-C2090E79400F}" srcOrd="0" destOrd="1" presId="urn:microsoft.com/office/officeart/2005/8/layout/vList2"/>
    <dgm:cxn modelId="{0E428F70-75C3-476D-AF66-6ABED6F6639E}" type="presOf" srcId="{6072051D-5AA0-4515-A595-BA3B40E7D1CE}" destId="{923897DA-908E-48CB-A519-2EC04BD05B0E}" srcOrd="0" destOrd="0" presId="urn:microsoft.com/office/officeart/2005/8/layout/vList2"/>
    <dgm:cxn modelId="{50B9B2C0-7BAF-4A92-87FA-EE3A5FEE8189}" srcId="{A58904D1-ABB3-45C5-AF61-261982724815}" destId="{945DBC99-1F03-4001-91D1-08523A853B0B}" srcOrd="0" destOrd="0" parTransId="{BE5F67ED-82CD-40F4-81F0-EA4089AD3962}" sibTransId="{4886C111-06CE-4149-90AB-7A69B426AA22}"/>
    <dgm:cxn modelId="{79158CF2-FA7E-4856-8FCE-E437D2F39936}" srcId="{5236E9A2-E07F-4870-99D4-FD1AC1D60515}" destId="{A58904D1-ABB3-45C5-AF61-261982724815}" srcOrd="0" destOrd="0" parTransId="{D4F1AF32-D262-4BB0-B8FE-451A74418A0D}" sibTransId="{29F8BBCA-7D2D-459D-A4AC-C20025CBF11D}"/>
    <dgm:cxn modelId="{EBAB15BF-BF13-48E3-B38A-CDFF45BEC4A7}" srcId="{A58904D1-ABB3-45C5-AF61-261982724815}" destId="{FEA9CCE1-31BB-4E74-A00B-3D520A9E4657}" srcOrd="2" destOrd="0" parTransId="{65F1DF73-D289-4DE0-8244-CC7498A4BC01}" sibTransId="{5AFC5677-41C7-48C6-B6E0-F229994D0422}"/>
    <dgm:cxn modelId="{4869FF5D-CF7C-4737-A80A-280201356E7E}" type="presOf" srcId="{D2C3FC30-9EAF-4297-AF03-D28FDD7C5C75}" destId="{57FF757B-6847-4F9E-ACD6-64E129A39FB4}" srcOrd="0" destOrd="3" presId="urn:microsoft.com/office/officeart/2005/8/layout/vList2"/>
    <dgm:cxn modelId="{B925A86E-4DB0-4945-BD97-5459913446BD}" type="presOf" srcId="{FEA9CCE1-31BB-4E74-A00B-3D520A9E4657}" destId="{68E65337-0954-49CC-AE68-C2090E79400F}" srcOrd="0" destOrd="2" presId="urn:microsoft.com/office/officeart/2005/8/layout/vList2"/>
    <dgm:cxn modelId="{F19FBA14-D63F-4615-B55C-ED35B3130934}" type="presOf" srcId="{8EFF6034-2BB2-4DA4-A3E1-221C4C3DE1EB}" destId="{68E65337-0954-49CC-AE68-C2090E79400F}" srcOrd="0" destOrd="3" presId="urn:microsoft.com/office/officeart/2005/8/layout/vList2"/>
    <dgm:cxn modelId="{DAA57368-5105-4D2E-8312-91FC7B41D9A6}" srcId="{5236E9A2-E07F-4870-99D4-FD1AC1D60515}" destId="{6072051D-5AA0-4515-A595-BA3B40E7D1CE}" srcOrd="1" destOrd="0" parTransId="{9B7B9438-BAFB-47C8-A679-523C572A018D}" sibTransId="{EC6B02CE-1A84-40DB-A1D7-450383DE90DF}"/>
    <dgm:cxn modelId="{7C0FE1AC-8C5C-43B5-AD5D-1052A02B6757}" srcId="{A58904D1-ABB3-45C5-AF61-261982724815}" destId="{ACAD49DE-B58F-4F92-AC07-B09BE69C7A29}" srcOrd="1" destOrd="0" parTransId="{F60FB1AC-7D61-4B22-A2F4-2D29F6BFB573}" sibTransId="{E72CB4D3-62E7-4B05-86B5-F85EBA7740AA}"/>
    <dgm:cxn modelId="{1F8A48B3-5039-441C-AC3B-850138EAB052}" type="presOf" srcId="{2483C5BB-F4BB-459D-8086-7371918F4BD2}" destId="{57FF757B-6847-4F9E-ACD6-64E129A39FB4}" srcOrd="0" destOrd="1" presId="urn:microsoft.com/office/officeart/2005/8/layout/vList2"/>
    <dgm:cxn modelId="{142D48A3-9180-4686-A274-623A27D6618A}" type="presOf" srcId="{6E8BD749-8AA9-42E7-AAC9-DD660BCD0A06}" destId="{57FF757B-6847-4F9E-ACD6-64E129A39FB4}" srcOrd="0" destOrd="0" presId="urn:microsoft.com/office/officeart/2005/8/layout/vList2"/>
    <dgm:cxn modelId="{946C3647-E405-48A5-BBAA-F725733E2D6F}" type="presParOf" srcId="{25DE9AD8-A6E4-42F6-9248-540A6B25B605}" destId="{B481AF71-395A-4DF3-A66A-AA3EDAB1B735}" srcOrd="0" destOrd="0" presId="urn:microsoft.com/office/officeart/2005/8/layout/vList2"/>
    <dgm:cxn modelId="{E43D51A0-2AB7-4262-931C-3805AEE4DC88}" type="presParOf" srcId="{25DE9AD8-A6E4-42F6-9248-540A6B25B605}" destId="{68E65337-0954-49CC-AE68-C2090E79400F}" srcOrd="1" destOrd="0" presId="urn:microsoft.com/office/officeart/2005/8/layout/vList2"/>
    <dgm:cxn modelId="{3F7D40FF-A893-4FCA-8C4C-9E38892DD98E}" type="presParOf" srcId="{25DE9AD8-A6E4-42F6-9248-540A6B25B605}" destId="{923897DA-908E-48CB-A519-2EC04BD05B0E}" srcOrd="2" destOrd="0" presId="urn:microsoft.com/office/officeart/2005/8/layout/vList2"/>
    <dgm:cxn modelId="{D08F5ED7-7C28-4ECC-AD46-A445CC0921C0}" type="presParOf" srcId="{25DE9AD8-A6E4-42F6-9248-540A6B25B605}" destId="{57FF757B-6847-4F9E-ACD6-64E129A39F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8AF1F-B47D-4186-81C8-9CA0CB26DC8E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40A2-DC0C-4C61-8DCF-7D884F9B1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9AC2-D4C0-41C6-81C9-64731143B631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6CA2-E8B5-4449-A2C3-F2287C8D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2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Keywords: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Optical</a:t>
            </a:r>
            <a:r>
              <a:rPr lang="en-US" altLang="zh-CN" baseline="0" dirty="0" smtClean="0"/>
              <a:t> networks.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H</a:t>
            </a:r>
            <a:r>
              <a:rPr lang="en-US" altLang="zh-CN" baseline="0" dirty="0" smtClean="0"/>
              <a:t> is the Hadamard gate.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 smtClean="0"/>
              <a:t>Coin operators with disorder are still unitary.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8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Keywords: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In Anderson localization, probability is exponentially</a:t>
            </a:r>
            <a:r>
              <a:rPr lang="en-US" altLang="zh-CN" baseline="0" dirty="0" smtClean="0"/>
              <a:t> decay, thus </a:t>
            </a:r>
            <a:r>
              <a:rPr lang="en-US" altLang="zh-CN" dirty="0" smtClean="0"/>
              <a:t>Log(P(t))</a:t>
            </a:r>
            <a:r>
              <a:rPr lang="en-US" altLang="zh-CN" baseline="0" dirty="0" smtClean="0"/>
              <a:t> is</a:t>
            </a:r>
            <a:r>
              <a:rPr lang="en-US" altLang="zh-CN" dirty="0" smtClean="0"/>
              <a:t> linear dependent in position.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/>
              <a:t>In normal</a:t>
            </a:r>
            <a:r>
              <a:rPr lang="en-US" altLang="zh-CN" baseline="0" dirty="0" smtClean="0"/>
              <a:t> random walk</a:t>
            </a:r>
            <a:r>
              <a:rPr lang="en-US" altLang="zh-CN" dirty="0" smtClean="0"/>
              <a:t>, probability is not exponentially</a:t>
            </a:r>
            <a:r>
              <a:rPr lang="en-US" altLang="zh-CN" baseline="0" dirty="0" smtClean="0"/>
              <a:t> decay, </a:t>
            </a:r>
            <a:r>
              <a:rPr lang="en-US" altLang="zh-CN" dirty="0" smtClean="0"/>
              <a:t>Log(P(t))</a:t>
            </a:r>
            <a:r>
              <a:rPr lang="en-US" altLang="zh-CN" baseline="0" dirty="0" smtClean="0"/>
              <a:t> is</a:t>
            </a:r>
            <a:r>
              <a:rPr lang="en-US" altLang="zh-CN" dirty="0" smtClean="0"/>
              <a:t> parabolic dependent in position.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Decoherence</a:t>
            </a:r>
            <a:r>
              <a:rPr lang="en-US" altLang="zh-CN" baseline="0" dirty="0" smtClean="0"/>
              <a:t> by unitary operations.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 smtClean="0"/>
              <a:t>In the fluctuating model, dynamic disorders beat static disorder and result in decoherence.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4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Keywords: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</a:t>
            </a:r>
            <a:r>
              <a:rPr lang="en-US" altLang="zh-CN" baseline="0" dirty="0" smtClean="0"/>
              <a:t> sum of two models (repulsive, attractive) enhanced the </a:t>
            </a:r>
            <a:r>
              <a:rPr lang="en-US" altLang="zh-CN" baseline="0" smtClean="0"/>
              <a:t>Anderson localization.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8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6392"/>
            <a:ext cx="9144000" cy="125140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1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24" y="1461153"/>
            <a:ext cx="11378153" cy="5029200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6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0"/>
            <a:ext cx="1137513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63040"/>
            <a:ext cx="1137513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72800" y="6550223"/>
            <a:ext cx="81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DEC6D8-F5F7-4EF4-8ED3-CA6227296262}" type="slidenum">
              <a:rPr lang="zh-CN" altLang="en-US" sz="1400" smtClean="0">
                <a:latin typeface="+mn-lt"/>
              </a:rPr>
              <a:pPr algn="r"/>
              <a:t>‹#›</a:t>
            </a:fld>
            <a:endParaRPr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39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491" y="1122363"/>
            <a:ext cx="9807019" cy="2387600"/>
          </a:xfrm>
        </p:spPr>
        <p:txBody>
          <a:bodyPr/>
          <a:lstStyle/>
          <a:p>
            <a:r>
              <a:rPr lang="en-US" altLang="zh-CN" dirty="0" smtClean="0"/>
              <a:t>Quantum Walk with Disorders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6392"/>
            <a:ext cx="9144000" cy="1251408"/>
          </a:xfrm>
        </p:spPr>
        <p:txBody>
          <a:bodyPr/>
          <a:lstStyle/>
          <a:p>
            <a:r>
              <a:rPr lang="en-US" altLang="zh-CN" dirty="0" smtClean="0"/>
              <a:t>Wang Kun</a:t>
            </a:r>
          </a:p>
          <a:p>
            <a:fld id="{D16528FD-9FEB-4586-9F9B-3D3275D4BB89}" type="datetime1">
              <a:rPr lang="en-US" altLang="zh-CN" smtClean="0"/>
              <a:t>1/14/2016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38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Fluctuating disorders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" y="2011680"/>
            <a:ext cx="5902268" cy="4079374"/>
            <a:chOff x="25241" y="2103898"/>
            <a:chExt cx="5902268" cy="4079374"/>
          </a:xfrm>
        </p:grpSpPr>
        <p:grpSp>
          <p:nvGrpSpPr>
            <p:cNvPr id="5" name="Group 4"/>
            <p:cNvGrpSpPr/>
            <p:nvPr/>
          </p:nvGrpSpPr>
          <p:grpSpPr>
            <a:xfrm>
              <a:off x="296562" y="2103898"/>
              <a:ext cx="5630947" cy="4006940"/>
              <a:chOff x="1278913" y="1344168"/>
              <a:chExt cx="4653674" cy="331152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278913" y="1344168"/>
                <a:ext cx="4653674" cy="3311521"/>
                <a:chOff x="2091713" y="1708852"/>
                <a:chExt cx="4653674" cy="3311521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83272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389940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896608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403276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909944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416612" y="463854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923280" y="463854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5776" y="4699065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2782066" y="1708852"/>
                  <a:ext cx="3217556" cy="2987041"/>
                  <a:chOff x="2782066" y="1688532"/>
                  <a:chExt cx="3217556" cy="2987041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2782066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287845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4299403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805182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5310961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816742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3793624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435776" y="4238480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435776" y="3777893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35776" y="3317306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435776" y="2856719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435776" y="2396132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35776" y="1935545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/>
                <p:cNvGrpSpPr/>
                <p:nvPr/>
              </p:nvGrpSpPr>
              <p:grpSpPr>
                <a:xfrm>
                  <a:off x="2710443" y="4626088"/>
                  <a:ext cx="3397576" cy="394285"/>
                  <a:chOff x="2710443" y="4758168"/>
                  <a:chExt cx="3397576" cy="394285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258845" y="4813899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0</a:t>
                    </a:r>
                    <a:endParaRPr lang="zh-CN" altLang="en-US" sz="16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765513" y="4813899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1</a:t>
                    </a:r>
                    <a:endParaRPr lang="zh-CN" altLang="en-US" sz="1600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272181" y="4813899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2</a:t>
                    </a:r>
                    <a:endParaRPr lang="zh-CN" altLang="en-US" sz="1600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0919" y="4813899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-1</a:t>
                    </a:r>
                    <a:endParaRPr lang="zh-CN" altLang="en-US" sz="1600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182993" y="4813899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-2</a:t>
                    </a:r>
                    <a:endParaRPr lang="zh-CN" altLang="en-US" sz="16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769465" y="4758168"/>
                    <a:ext cx="338554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...</a:t>
                    </a:r>
                    <a:endParaRPr lang="zh-CN" altLang="en-US" sz="16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710443" y="4784876"/>
                    <a:ext cx="338554" cy="2543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...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2091713" y="1763095"/>
                  <a:ext cx="458266" cy="3102075"/>
                  <a:chOff x="2091713" y="1763095"/>
                  <a:chExt cx="458266" cy="3102075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146215" y="4526616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0</a:t>
                    </a:r>
                    <a:endParaRPr lang="zh-CN" altLang="en-US" sz="1600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58238" y="4069203"/>
                    <a:ext cx="26481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altLang="zh-CN" sz="1600" dirty="0" smtClean="0"/>
                      <a:t>τ</a:t>
                    </a:r>
                    <a:endParaRPr lang="zh-CN" altLang="en-US" sz="16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106140" y="3611790"/>
                    <a:ext cx="36901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2</a:t>
                    </a:r>
                    <a:r>
                      <a:rPr lang="el-GR" altLang="zh-CN" sz="1600" dirty="0" smtClean="0"/>
                      <a:t>τ</a:t>
                    </a:r>
                    <a:endParaRPr lang="zh-CN" altLang="en-US" sz="1600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2106140" y="3165278"/>
                    <a:ext cx="36901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3</a:t>
                    </a:r>
                    <a:r>
                      <a:rPr lang="el-GR" altLang="zh-CN" sz="1600" dirty="0" smtClean="0"/>
                      <a:t>τ</a:t>
                    </a:r>
                    <a:endParaRPr lang="zh-CN" altLang="en-US" sz="1600" dirty="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091713" y="1763095"/>
                    <a:ext cx="3978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N</a:t>
                    </a:r>
                    <a:r>
                      <a:rPr lang="el-GR" altLang="zh-CN" sz="1600" dirty="0" smtClean="0"/>
                      <a:t>τ</a:t>
                    </a:r>
                    <a:endParaRPr lang="zh-CN" altLang="en-US" sz="16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193874" y="2281468"/>
                    <a:ext cx="356105" cy="246221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...</a:t>
                    </a:r>
                    <a:endParaRPr lang="zh-CN" altLang="en-US" sz="1600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115843" y="2747071"/>
                    <a:ext cx="430887" cy="246221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...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6288013" y="2014868"/>
                  <a:ext cx="457374" cy="2693241"/>
                  <a:chOff x="6288013" y="2014868"/>
                  <a:chExt cx="457374" cy="2693241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313057" y="4338777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H</a:t>
                    </a:r>
                    <a:r>
                      <a:rPr lang="en-US" altLang="zh-CN" sz="14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13057" y="3871158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H</a:t>
                    </a:r>
                    <a:r>
                      <a:rPr lang="en-US" altLang="zh-CN" sz="1400" dirty="0">
                        <a:solidFill>
                          <a:srgbClr val="FF0000"/>
                        </a:solidFill>
                      </a:rPr>
                      <a:t>2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313057" y="3395658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H</a:t>
                    </a:r>
                    <a:r>
                      <a:rPr lang="en-US" altLang="zh-CN" sz="1400" dirty="0" smtClean="0">
                        <a:solidFill>
                          <a:srgbClr val="FF0000"/>
                        </a:solidFill>
                      </a:rPr>
                      <a:t>3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301035" y="2014868"/>
                    <a:ext cx="4443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H</a:t>
                    </a:r>
                    <a:r>
                      <a:rPr lang="en-US" altLang="zh-CN" sz="1400" dirty="0" smtClean="0">
                        <a:solidFill>
                          <a:srgbClr val="FF0000"/>
                        </a:solidFill>
                      </a:rPr>
                      <a:t>N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290379" y="2543357"/>
                    <a:ext cx="430887" cy="246221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...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288013" y="2967181"/>
                    <a:ext cx="430887" cy="246221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...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sp>
            <p:nvSpPr>
              <p:cNvPr id="12" name="5-Point Star 11"/>
              <p:cNvSpPr/>
              <p:nvPr/>
            </p:nvSpPr>
            <p:spPr>
              <a:xfrm>
                <a:off x="4519558" y="2164810"/>
                <a:ext cx="157018" cy="201521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7-Point Star 12"/>
              <p:cNvSpPr/>
              <p:nvPr/>
            </p:nvSpPr>
            <p:spPr>
              <a:xfrm>
                <a:off x="3511967" y="3069754"/>
                <a:ext cx="157018" cy="201521"/>
              </a:xfrm>
              <a:prstGeom prst="star7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Explosion 1 13"/>
              <p:cNvSpPr/>
              <p:nvPr/>
            </p:nvSpPr>
            <p:spPr>
              <a:xfrm>
                <a:off x="5023574" y="3993748"/>
                <a:ext cx="157018" cy="201521"/>
              </a:xfrm>
              <a:prstGeom prst="irregularSeal1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10-Point Star 14"/>
              <p:cNvSpPr/>
              <p:nvPr/>
            </p:nvSpPr>
            <p:spPr>
              <a:xfrm>
                <a:off x="3503062" y="2173383"/>
                <a:ext cx="157018" cy="201521"/>
              </a:xfrm>
              <a:prstGeom prst="star10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Up Ribbon 15"/>
              <p:cNvSpPr/>
              <p:nvPr/>
            </p:nvSpPr>
            <p:spPr>
              <a:xfrm>
                <a:off x="2488076" y="2584997"/>
                <a:ext cx="157018" cy="201521"/>
              </a:xfrm>
              <a:prstGeom prst="ribbon2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Wave 16"/>
              <p:cNvSpPr/>
              <p:nvPr/>
            </p:nvSpPr>
            <p:spPr>
              <a:xfrm>
                <a:off x="2993755" y="3586050"/>
                <a:ext cx="157018" cy="201521"/>
              </a:xfrm>
              <a:prstGeom prst="wav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4-Point Star 17"/>
              <p:cNvSpPr/>
              <p:nvPr/>
            </p:nvSpPr>
            <p:spPr>
              <a:xfrm>
                <a:off x="3993934" y="1719191"/>
                <a:ext cx="157018" cy="201521"/>
              </a:xfrm>
              <a:prstGeom prst="star4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Multiply 18"/>
              <p:cNvSpPr/>
              <p:nvPr/>
            </p:nvSpPr>
            <p:spPr>
              <a:xfrm>
                <a:off x="1972829" y="2154734"/>
                <a:ext cx="157018" cy="221673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5241" y="4856931"/>
              <a:ext cx="1940252" cy="1326341"/>
              <a:chOff x="25241" y="4856931"/>
              <a:chExt cx="1940252" cy="13263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291559" y="6029384"/>
                <a:ext cx="9144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291559" y="5125732"/>
                <a:ext cx="0" cy="9144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173365" y="5875495"/>
                <a:ext cx="792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241" y="4856931"/>
                <a:ext cx="541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time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42" y="3030143"/>
            <a:ext cx="3282896" cy="814491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183890" y="1774408"/>
            <a:ext cx="58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disorders are randomly generated: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 each position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 each unit time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77" y="3974369"/>
            <a:ext cx="5334462" cy="862087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999354" y="4871058"/>
            <a:ext cx="4184271" cy="142869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Down">
              <a:avLst>
                <a:gd name="adj" fmla="val 73085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 smtClean="0">
                <a:ln/>
                <a:solidFill>
                  <a:schemeClr val="accent4"/>
                </a:solidFill>
              </a:rPr>
              <a:t>Decoherence?</a:t>
            </a:r>
            <a:endParaRPr lang="en-US" altLang="zh-CN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Beyond one dimension and one particle</a:t>
            </a:r>
            <a:endParaRPr lang="zh-CN" alt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14928195"/>
              </p:ext>
            </p:extLst>
          </p:nvPr>
        </p:nvGraphicFramePr>
        <p:xfrm>
          <a:off x="1045852" y="1268754"/>
          <a:ext cx="10100297" cy="545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00229" y="5755785"/>
            <a:ext cx="325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u="sng" dirty="0"/>
              <a:t>10.1038/nature05623</a:t>
            </a:r>
            <a:r>
              <a:rPr lang="en-US" altLang="zh-CN" sz="1600" i="1" dirty="0" smtClean="0"/>
              <a:t>, 2007</a:t>
            </a:r>
          </a:p>
          <a:p>
            <a:r>
              <a:rPr lang="en-US" altLang="zh-CN" sz="1600" i="1" u="sng" dirty="0" smtClean="0"/>
              <a:t>10.1103/PhysRevA.84.041807</a:t>
            </a:r>
            <a:r>
              <a:rPr lang="en-US" altLang="zh-CN" sz="1600" i="1" dirty="0" smtClean="0"/>
              <a:t>, 2011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08164" y="2149311"/>
            <a:ext cx="358219" cy="1753292"/>
            <a:chOff x="6008164" y="2149311"/>
            <a:chExt cx="358219" cy="1753292"/>
          </a:xfrm>
        </p:grpSpPr>
        <p:sp>
          <p:nvSpPr>
            <p:cNvPr id="9" name="Smiley Face 8"/>
            <p:cNvSpPr/>
            <p:nvPr/>
          </p:nvSpPr>
          <p:spPr>
            <a:xfrm>
              <a:off x="6008164" y="2149311"/>
              <a:ext cx="358219" cy="358219"/>
            </a:xfrm>
            <a:prstGeom prst="smileyFace">
              <a:avLst>
                <a:gd name="adj" fmla="val 465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6008164" y="2657746"/>
              <a:ext cx="358219" cy="358219"/>
            </a:xfrm>
            <a:prstGeom prst="smileyFace">
              <a:avLst>
                <a:gd name="adj" fmla="val -465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ction Button: Help 17">
              <a:hlinkClick r:id="" action="ppaction://noaction" highlightClick="1"/>
            </p:cNvPr>
            <p:cNvSpPr/>
            <p:nvPr/>
          </p:nvSpPr>
          <p:spPr>
            <a:xfrm>
              <a:off x="6010164" y="3609500"/>
              <a:ext cx="354219" cy="293103"/>
            </a:xfrm>
            <a:prstGeom prst="actionButtonHelp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00229" y="4867698"/>
            <a:ext cx="397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/>
              <a:t>time-dependent </a:t>
            </a:r>
            <a:r>
              <a:rPr lang="en-US" altLang="zh-CN" sz="1600" i="1" dirty="0"/>
              <a:t>disorder, </a:t>
            </a:r>
            <a:r>
              <a:rPr lang="en-US" altLang="zh-CN" sz="1600" i="1" dirty="0" smtClean="0"/>
              <a:t>fluctuating disorder </a:t>
            </a:r>
            <a:endParaRPr lang="en-US" altLang="zh-CN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600229" y="5348700"/>
            <a:ext cx="397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/>
              <a:t>what’s left?</a:t>
            </a:r>
            <a:endParaRPr lang="en-US" altLang="zh-CN" sz="1600" i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08164" y="4839417"/>
            <a:ext cx="358219" cy="1797425"/>
            <a:chOff x="5999633" y="4832501"/>
            <a:chExt cx="358219" cy="1797425"/>
          </a:xfrm>
        </p:grpSpPr>
        <p:sp>
          <p:nvSpPr>
            <p:cNvPr id="11" name="Smiley Face 10"/>
            <p:cNvSpPr/>
            <p:nvPr/>
          </p:nvSpPr>
          <p:spPr>
            <a:xfrm>
              <a:off x="5999633" y="4832501"/>
              <a:ext cx="358219" cy="358219"/>
            </a:xfrm>
            <a:prstGeom prst="smileyFace">
              <a:avLst>
                <a:gd name="adj" fmla="val 465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Action Button: Help 18">
              <a:hlinkClick r:id="" action="ppaction://noaction" highlightClick="1"/>
            </p:cNvPr>
            <p:cNvSpPr/>
            <p:nvPr/>
          </p:nvSpPr>
          <p:spPr>
            <a:xfrm>
              <a:off x="6001633" y="5377352"/>
              <a:ext cx="354219" cy="293103"/>
            </a:xfrm>
            <a:prstGeom prst="actionButtonHelp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2" name="Action Button: Help 21">
              <a:hlinkClick r:id="" action="ppaction://noaction" highlightClick="1"/>
            </p:cNvPr>
            <p:cNvSpPr/>
            <p:nvPr/>
          </p:nvSpPr>
          <p:spPr>
            <a:xfrm>
              <a:off x="6001633" y="5857087"/>
              <a:ext cx="354219" cy="293103"/>
            </a:xfrm>
            <a:prstGeom prst="actionButtonHelp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3" name="Action Button: Help 22">
              <a:hlinkClick r:id="" action="ppaction://noaction" highlightClick="1"/>
            </p:cNvPr>
            <p:cNvSpPr/>
            <p:nvPr/>
          </p:nvSpPr>
          <p:spPr>
            <a:xfrm>
              <a:off x="6001633" y="6336823"/>
              <a:ext cx="354219" cy="293103"/>
            </a:xfrm>
            <a:prstGeom prst="actionButtonHelp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00228" y="2162440"/>
            <a:ext cx="454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/>
              <a:t>attractive/repulsive disorders, single-point disorders</a:t>
            </a:r>
            <a:endParaRPr lang="en-US" altLang="zh-CN" sz="1600" i="1" dirty="0"/>
          </a:p>
        </p:txBody>
      </p:sp>
      <p:sp>
        <p:nvSpPr>
          <p:cNvPr id="29" name="Smiley Face 28"/>
          <p:cNvSpPr/>
          <p:nvPr/>
        </p:nvSpPr>
        <p:spPr>
          <a:xfrm>
            <a:off x="6008164" y="3133563"/>
            <a:ext cx="358219" cy="358219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1006" y="2644170"/>
            <a:ext cx="628998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altLang="zh-CN" sz="96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4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9489" y="1080646"/>
            <a:ext cx="7479117" cy="4156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Discrete quantum walk with disorder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834" y="5488823"/>
            <a:ext cx="4258425" cy="905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14" y="5726918"/>
            <a:ext cx="3894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References: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i="1" u="sng" dirty="0"/>
              <a:t>10.1103/PhysRevLett.106.180403</a:t>
            </a:r>
            <a:r>
              <a:rPr lang="en-US" altLang="zh-CN" sz="1600" i="1" dirty="0"/>
              <a:t>, 2011</a:t>
            </a:r>
          </a:p>
          <a:p>
            <a:pPr marL="342900" indent="-342900">
              <a:buAutoNum type="arabicPeriod"/>
            </a:pPr>
            <a:r>
              <a:rPr lang="en-US" altLang="zh-CN" sz="1600" i="1" u="sng" dirty="0" smtClean="0"/>
              <a:t>10.1038/nphoton.2013.26</a:t>
            </a:r>
            <a:r>
              <a:rPr lang="en-US" altLang="zh-CN" sz="1600" i="1" dirty="0" smtClean="0"/>
              <a:t>, 2013</a:t>
            </a:r>
          </a:p>
          <a:p>
            <a:pPr marL="342900" indent="-342900">
              <a:buAutoNum type="arabicPeriod"/>
            </a:pPr>
            <a:r>
              <a:rPr lang="en-US" altLang="zh-CN" sz="1600" i="1" u="sng" dirty="0" smtClean="0"/>
              <a:t>10.1103/PhysRevA.89.032322</a:t>
            </a:r>
            <a:r>
              <a:rPr lang="en-US" altLang="zh-CN" sz="1600" i="1" dirty="0" smtClean="0"/>
              <a:t>, 2014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873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 of disorders</a:t>
            </a:r>
            <a:endParaRPr lang="zh-CN" altLang="en-US" dirty="0"/>
          </a:p>
        </p:txBody>
      </p:sp>
      <p:sp>
        <p:nvSpPr>
          <p:cNvPr id="20" name="Freeform 19"/>
          <p:cNvSpPr/>
          <p:nvPr/>
        </p:nvSpPr>
        <p:spPr>
          <a:xfrm>
            <a:off x="289821" y="3515732"/>
            <a:ext cx="1205998" cy="915328"/>
          </a:xfrm>
          <a:custGeom>
            <a:avLst/>
            <a:gdLst>
              <a:gd name="connsiteX0" fmla="*/ 0 w 1326598"/>
              <a:gd name="connsiteY0" fmla="*/ 110755 h 1107547"/>
              <a:gd name="connsiteX1" fmla="*/ 110755 w 1326598"/>
              <a:gd name="connsiteY1" fmla="*/ 0 h 1107547"/>
              <a:gd name="connsiteX2" fmla="*/ 1215843 w 1326598"/>
              <a:gd name="connsiteY2" fmla="*/ 0 h 1107547"/>
              <a:gd name="connsiteX3" fmla="*/ 1326598 w 1326598"/>
              <a:gd name="connsiteY3" fmla="*/ 110755 h 1107547"/>
              <a:gd name="connsiteX4" fmla="*/ 1326598 w 1326598"/>
              <a:gd name="connsiteY4" fmla="*/ 996792 h 1107547"/>
              <a:gd name="connsiteX5" fmla="*/ 1215843 w 1326598"/>
              <a:gd name="connsiteY5" fmla="*/ 1107547 h 1107547"/>
              <a:gd name="connsiteX6" fmla="*/ 110755 w 1326598"/>
              <a:gd name="connsiteY6" fmla="*/ 1107547 h 1107547"/>
              <a:gd name="connsiteX7" fmla="*/ 0 w 1326598"/>
              <a:gd name="connsiteY7" fmla="*/ 996792 h 1107547"/>
              <a:gd name="connsiteX8" fmla="*/ 0 w 1326598"/>
              <a:gd name="connsiteY8" fmla="*/ 110755 h 110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598" h="1107547">
                <a:moveTo>
                  <a:pt x="0" y="110755"/>
                </a:moveTo>
                <a:cubicBezTo>
                  <a:pt x="0" y="49587"/>
                  <a:pt x="49587" y="0"/>
                  <a:pt x="110755" y="0"/>
                </a:cubicBezTo>
                <a:lnTo>
                  <a:pt x="1215843" y="0"/>
                </a:lnTo>
                <a:cubicBezTo>
                  <a:pt x="1277011" y="0"/>
                  <a:pt x="1326598" y="49587"/>
                  <a:pt x="1326598" y="110755"/>
                </a:cubicBezTo>
                <a:lnTo>
                  <a:pt x="1326598" y="996792"/>
                </a:lnTo>
                <a:cubicBezTo>
                  <a:pt x="1326598" y="1057960"/>
                  <a:pt x="1277011" y="1107547"/>
                  <a:pt x="1215843" y="1107547"/>
                </a:cubicBezTo>
                <a:lnTo>
                  <a:pt x="110755" y="1107547"/>
                </a:lnTo>
                <a:cubicBezTo>
                  <a:pt x="49587" y="1107547"/>
                  <a:pt x="0" y="1057960"/>
                  <a:pt x="0" y="996792"/>
                </a:cubicBezTo>
                <a:lnTo>
                  <a:pt x="0" y="110755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18" tIns="36618" rIns="36618" bIns="36618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/>
              <a:t>disorder</a:t>
            </a:r>
            <a:endParaRPr lang="zh-CN" altLang="en-US" sz="2400" dirty="0"/>
          </a:p>
        </p:txBody>
      </p:sp>
      <p:sp>
        <p:nvSpPr>
          <p:cNvPr id="21" name="Freeform 20"/>
          <p:cNvSpPr/>
          <p:nvPr/>
        </p:nvSpPr>
        <p:spPr>
          <a:xfrm rot="17706456">
            <a:off x="952164" y="3070303"/>
            <a:ext cx="1934480" cy="54492"/>
          </a:xfrm>
          <a:custGeom>
            <a:avLst/>
            <a:gdLst>
              <a:gd name="connsiteX0" fmla="*/ 0 w 1934480"/>
              <a:gd name="connsiteY0" fmla="*/ 27246 h 54492"/>
              <a:gd name="connsiteX1" fmla="*/ 1934480 w 1934480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4480" h="54492">
                <a:moveTo>
                  <a:pt x="0" y="27246"/>
                </a:moveTo>
                <a:lnTo>
                  <a:pt x="1934480" y="272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596" tIns="-37879" rIns="967596" bIns="-37877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/>
          </a:p>
        </p:txBody>
      </p:sp>
      <p:sp>
        <p:nvSpPr>
          <p:cNvPr id="23" name="Freeform 22"/>
          <p:cNvSpPr/>
          <p:nvPr/>
        </p:nvSpPr>
        <p:spPr>
          <a:xfrm>
            <a:off x="1508985" y="3946151"/>
            <a:ext cx="820837" cy="54492"/>
          </a:xfrm>
          <a:custGeom>
            <a:avLst/>
            <a:gdLst>
              <a:gd name="connsiteX0" fmla="*/ 0 w 820837"/>
              <a:gd name="connsiteY0" fmla="*/ 27246 h 54492"/>
              <a:gd name="connsiteX1" fmla="*/ 820837 w 820837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0837" h="54492">
                <a:moveTo>
                  <a:pt x="0" y="27246"/>
                </a:moveTo>
                <a:lnTo>
                  <a:pt x="820837" y="272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596" tIns="-37879" rIns="967596" bIns="-37877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/>
          </a:p>
        </p:txBody>
      </p:sp>
      <p:sp>
        <p:nvSpPr>
          <p:cNvPr id="25" name="Freeform 24"/>
          <p:cNvSpPr/>
          <p:nvPr/>
        </p:nvSpPr>
        <p:spPr>
          <a:xfrm rot="3893544">
            <a:off x="952164" y="4821999"/>
            <a:ext cx="1934480" cy="54492"/>
          </a:xfrm>
          <a:custGeom>
            <a:avLst/>
            <a:gdLst>
              <a:gd name="connsiteX0" fmla="*/ 0 w 1934480"/>
              <a:gd name="connsiteY0" fmla="*/ 27246 h 54492"/>
              <a:gd name="connsiteX1" fmla="*/ 1934480 w 1934480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4480" h="54492">
                <a:moveTo>
                  <a:pt x="0" y="27246"/>
                </a:moveTo>
                <a:lnTo>
                  <a:pt x="1934480" y="272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596" tIns="-37879" rIns="967596" bIns="-37877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/>
          </a:p>
        </p:txBody>
      </p:sp>
      <p:grpSp>
        <p:nvGrpSpPr>
          <p:cNvPr id="32" name="Group 31"/>
          <p:cNvGrpSpPr/>
          <p:nvPr/>
        </p:nvGrpSpPr>
        <p:grpSpPr>
          <a:xfrm>
            <a:off x="2150711" y="574166"/>
            <a:ext cx="9724244" cy="2028958"/>
            <a:chOff x="2150711" y="574166"/>
            <a:chExt cx="9724244" cy="2028958"/>
          </a:xfrm>
        </p:grpSpPr>
        <p:sp>
          <p:nvSpPr>
            <p:cNvPr id="22" name="Freeform 21"/>
            <p:cNvSpPr/>
            <p:nvPr/>
          </p:nvSpPr>
          <p:spPr>
            <a:xfrm>
              <a:off x="2150711" y="1082040"/>
              <a:ext cx="2195198" cy="1521084"/>
            </a:xfrm>
            <a:custGeom>
              <a:avLst/>
              <a:gdLst>
                <a:gd name="connsiteX0" fmla="*/ 0 w 2195198"/>
                <a:gd name="connsiteY0" fmla="*/ 152108 h 1521084"/>
                <a:gd name="connsiteX1" fmla="*/ 152108 w 2195198"/>
                <a:gd name="connsiteY1" fmla="*/ 0 h 1521084"/>
                <a:gd name="connsiteX2" fmla="*/ 2043090 w 2195198"/>
                <a:gd name="connsiteY2" fmla="*/ 0 h 1521084"/>
                <a:gd name="connsiteX3" fmla="*/ 2195198 w 2195198"/>
                <a:gd name="connsiteY3" fmla="*/ 152108 h 1521084"/>
                <a:gd name="connsiteX4" fmla="*/ 2195198 w 2195198"/>
                <a:gd name="connsiteY4" fmla="*/ 1368976 h 1521084"/>
                <a:gd name="connsiteX5" fmla="*/ 2043090 w 2195198"/>
                <a:gd name="connsiteY5" fmla="*/ 1521084 h 1521084"/>
                <a:gd name="connsiteX6" fmla="*/ 152108 w 2195198"/>
                <a:gd name="connsiteY6" fmla="*/ 1521084 h 1521084"/>
                <a:gd name="connsiteX7" fmla="*/ 0 w 2195198"/>
                <a:gd name="connsiteY7" fmla="*/ 1368976 h 1521084"/>
                <a:gd name="connsiteX8" fmla="*/ 0 w 2195198"/>
                <a:gd name="connsiteY8" fmla="*/ 152108 h 15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5198" h="1521084">
                  <a:moveTo>
                    <a:pt x="0" y="152108"/>
                  </a:moveTo>
                  <a:cubicBezTo>
                    <a:pt x="0" y="68101"/>
                    <a:pt x="68101" y="0"/>
                    <a:pt x="152108" y="0"/>
                  </a:cubicBezTo>
                  <a:lnTo>
                    <a:pt x="2043090" y="0"/>
                  </a:lnTo>
                  <a:cubicBezTo>
                    <a:pt x="2127097" y="0"/>
                    <a:pt x="2195198" y="68101"/>
                    <a:pt x="2195198" y="152108"/>
                  </a:cubicBezTo>
                  <a:lnTo>
                    <a:pt x="2195198" y="1368976"/>
                  </a:lnTo>
                  <a:cubicBezTo>
                    <a:pt x="2195198" y="1452983"/>
                    <a:pt x="2127097" y="1521084"/>
                    <a:pt x="2043090" y="1521084"/>
                  </a:cubicBezTo>
                  <a:lnTo>
                    <a:pt x="152108" y="1521084"/>
                  </a:lnTo>
                  <a:cubicBezTo>
                    <a:pt x="68101" y="1521084"/>
                    <a:pt x="0" y="1452983"/>
                    <a:pt x="0" y="1368976"/>
                  </a:cubicBezTo>
                  <a:lnTo>
                    <a:pt x="0" y="152108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981" tIns="55981" rIns="55981" bIns="5598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 i="1" kern="1200" dirty="0" smtClean="0">
                  <a:solidFill>
                    <a:srgbClr val="FF0000"/>
                  </a:solidFill>
                  <a:latin typeface="+mn-lt"/>
                </a:rPr>
                <a:t>static</a:t>
              </a:r>
              <a:r>
                <a:rPr lang="en-US" altLang="zh-CN" sz="1800" kern="1200" dirty="0" smtClean="0">
                  <a:latin typeface="+mn-lt"/>
                </a:rPr>
                <a:t/>
              </a:r>
              <a:br>
                <a:rPr lang="en-US" altLang="zh-CN" sz="1800" kern="1200" dirty="0" smtClean="0">
                  <a:latin typeface="+mn-lt"/>
                </a:rPr>
              </a:br>
              <a:r>
                <a:rPr lang="en-US" altLang="zh-CN" sz="1800" kern="1200" dirty="0" smtClean="0">
                  <a:latin typeface="+mn-lt"/>
                </a:rPr>
                <a:t>(position-dependent)</a:t>
              </a:r>
              <a:endParaRPr lang="zh-CN" altLang="en-US" sz="1800" kern="1200" dirty="0">
                <a:latin typeface="+mn-lt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9516" y="1550073"/>
              <a:ext cx="3449325" cy="665018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9432" y="574166"/>
              <a:ext cx="3835523" cy="1895718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150711" y="4994970"/>
            <a:ext cx="9695902" cy="1864227"/>
            <a:chOff x="2150711" y="4994970"/>
            <a:chExt cx="9695902" cy="1864227"/>
          </a:xfrm>
        </p:grpSpPr>
        <p:sp>
          <p:nvSpPr>
            <p:cNvPr id="26" name="Freeform 25"/>
            <p:cNvSpPr/>
            <p:nvPr/>
          </p:nvSpPr>
          <p:spPr>
            <a:xfrm>
              <a:off x="2150711" y="5334332"/>
              <a:ext cx="2197784" cy="1521084"/>
            </a:xfrm>
            <a:custGeom>
              <a:avLst/>
              <a:gdLst>
                <a:gd name="connsiteX0" fmla="*/ 0 w 2197784"/>
                <a:gd name="connsiteY0" fmla="*/ 152108 h 1521084"/>
                <a:gd name="connsiteX1" fmla="*/ 152108 w 2197784"/>
                <a:gd name="connsiteY1" fmla="*/ 0 h 1521084"/>
                <a:gd name="connsiteX2" fmla="*/ 2045676 w 2197784"/>
                <a:gd name="connsiteY2" fmla="*/ 0 h 1521084"/>
                <a:gd name="connsiteX3" fmla="*/ 2197784 w 2197784"/>
                <a:gd name="connsiteY3" fmla="*/ 152108 h 1521084"/>
                <a:gd name="connsiteX4" fmla="*/ 2197784 w 2197784"/>
                <a:gd name="connsiteY4" fmla="*/ 1368976 h 1521084"/>
                <a:gd name="connsiteX5" fmla="*/ 2045676 w 2197784"/>
                <a:gd name="connsiteY5" fmla="*/ 1521084 h 1521084"/>
                <a:gd name="connsiteX6" fmla="*/ 152108 w 2197784"/>
                <a:gd name="connsiteY6" fmla="*/ 1521084 h 1521084"/>
                <a:gd name="connsiteX7" fmla="*/ 0 w 2197784"/>
                <a:gd name="connsiteY7" fmla="*/ 1368976 h 1521084"/>
                <a:gd name="connsiteX8" fmla="*/ 0 w 2197784"/>
                <a:gd name="connsiteY8" fmla="*/ 152108 h 15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7784" h="1521084">
                  <a:moveTo>
                    <a:pt x="0" y="152108"/>
                  </a:moveTo>
                  <a:cubicBezTo>
                    <a:pt x="0" y="68101"/>
                    <a:pt x="68101" y="0"/>
                    <a:pt x="152108" y="0"/>
                  </a:cubicBezTo>
                  <a:lnTo>
                    <a:pt x="2045676" y="0"/>
                  </a:lnTo>
                  <a:cubicBezTo>
                    <a:pt x="2129683" y="0"/>
                    <a:pt x="2197784" y="68101"/>
                    <a:pt x="2197784" y="152108"/>
                  </a:cubicBezTo>
                  <a:lnTo>
                    <a:pt x="2197784" y="1368976"/>
                  </a:lnTo>
                  <a:cubicBezTo>
                    <a:pt x="2197784" y="1452983"/>
                    <a:pt x="2129683" y="1521084"/>
                    <a:pt x="2045676" y="1521084"/>
                  </a:cubicBezTo>
                  <a:lnTo>
                    <a:pt x="152108" y="1521084"/>
                  </a:lnTo>
                  <a:cubicBezTo>
                    <a:pt x="68101" y="1521084"/>
                    <a:pt x="0" y="1452983"/>
                    <a:pt x="0" y="1368976"/>
                  </a:cubicBezTo>
                  <a:lnTo>
                    <a:pt x="0" y="152108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981" tIns="55981" rIns="55981" bIns="5598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800" b="1" i="1" kern="1200" dirty="0" smtClean="0">
                  <a:solidFill>
                    <a:srgbClr val="FF0000"/>
                  </a:solidFill>
                  <a:latin typeface="+mn-lt"/>
                </a:rPr>
                <a:t>fluctuating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>
                  <a:latin typeface="+mn-lt"/>
                </a:rPr>
                <a:t>(both position and time dependent, </a:t>
              </a:r>
              <a:r>
                <a:rPr lang="en-US" altLang="zh-CN" dirty="0" smtClean="0"/>
                <a:t>space uncorrelated)</a:t>
              </a:r>
              <a:endParaRPr lang="zh-CN" alt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9516" y="5795105"/>
              <a:ext cx="3440855" cy="731520"/>
            </a:xfrm>
            <a:prstGeom prst="rect">
              <a:avLst/>
            </a:prstGeom>
            <a:ln w="12700">
              <a:solidFill>
                <a:srgbClr val="00B0F0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67773" y="4994970"/>
              <a:ext cx="3778840" cy="1864227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150711" y="2611573"/>
            <a:ext cx="9730541" cy="2122366"/>
            <a:chOff x="2150711" y="2611573"/>
            <a:chExt cx="9730541" cy="2122366"/>
          </a:xfrm>
        </p:grpSpPr>
        <p:sp>
          <p:nvSpPr>
            <p:cNvPr id="24" name="Freeform 23"/>
            <p:cNvSpPr/>
            <p:nvPr/>
          </p:nvSpPr>
          <p:spPr>
            <a:xfrm>
              <a:off x="2150711" y="3212855"/>
              <a:ext cx="2195198" cy="1521084"/>
            </a:xfrm>
            <a:custGeom>
              <a:avLst/>
              <a:gdLst>
                <a:gd name="connsiteX0" fmla="*/ 0 w 2195198"/>
                <a:gd name="connsiteY0" fmla="*/ 152108 h 1521084"/>
                <a:gd name="connsiteX1" fmla="*/ 152108 w 2195198"/>
                <a:gd name="connsiteY1" fmla="*/ 0 h 1521084"/>
                <a:gd name="connsiteX2" fmla="*/ 2043090 w 2195198"/>
                <a:gd name="connsiteY2" fmla="*/ 0 h 1521084"/>
                <a:gd name="connsiteX3" fmla="*/ 2195198 w 2195198"/>
                <a:gd name="connsiteY3" fmla="*/ 152108 h 1521084"/>
                <a:gd name="connsiteX4" fmla="*/ 2195198 w 2195198"/>
                <a:gd name="connsiteY4" fmla="*/ 1368976 h 1521084"/>
                <a:gd name="connsiteX5" fmla="*/ 2043090 w 2195198"/>
                <a:gd name="connsiteY5" fmla="*/ 1521084 h 1521084"/>
                <a:gd name="connsiteX6" fmla="*/ 152108 w 2195198"/>
                <a:gd name="connsiteY6" fmla="*/ 1521084 h 1521084"/>
                <a:gd name="connsiteX7" fmla="*/ 0 w 2195198"/>
                <a:gd name="connsiteY7" fmla="*/ 1368976 h 1521084"/>
                <a:gd name="connsiteX8" fmla="*/ 0 w 2195198"/>
                <a:gd name="connsiteY8" fmla="*/ 152108 h 15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5198" h="1521084">
                  <a:moveTo>
                    <a:pt x="0" y="152108"/>
                  </a:moveTo>
                  <a:cubicBezTo>
                    <a:pt x="0" y="68101"/>
                    <a:pt x="68101" y="0"/>
                    <a:pt x="152108" y="0"/>
                  </a:cubicBezTo>
                  <a:lnTo>
                    <a:pt x="2043090" y="0"/>
                  </a:lnTo>
                  <a:cubicBezTo>
                    <a:pt x="2127097" y="0"/>
                    <a:pt x="2195198" y="68101"/>
                    <a:pt x="2195198" y="152108"/>
                  </a:cubicBezTo>
                  <a:lnTo>
                    <a:pt x="2195198" y="1368976"/>
                  </a:lnTo>
                  <a:cubicBezTo>
                    <a:pt x="2195198" y="1452983"/>
                    <a:pt x="2127097" y="1521084"/>
                    <a:pt x="2043090" y="1521084"/>
                  </a:cubicBezTo>
                  <a:lnTo>
                    <a:pt x="152108" y="1521084"/>
                  </a:lnTo>
                  <a:cubicBezTo>
                    <a:pt x="68101" y="1521084"/>
                    <a:pt x="0" y="1452983"/>
                    <a:pt x="0" y="1368976"/>
                  </a:cubicBezTo>
                  <a:lnTo>
                    <a:pt x="0" y="152108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981" tIns="55981" rIns="55981" bIns="5598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 i="1" kern="1200" dirty="0" smtClean="0">
                  <a:solidFill>
                    <a:srgbClr val="FF0000"/>
                  </a:solidFill>
                  <a:latin typeface="+mn-lt"/>
                </a:rPr>
                <a:t>dynamic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>
                  <a:latin typeface="+mn-lt"/>
                </a:rPr>
                <a:t>(time-dependent,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/>
                <a:t>space </a:t>
              </a:r>
              <a:r>
                <a:rPr lang="en-US" altLang="zh-CN" dirty="0" smtClean="0"/>
                <a:t>correlated)</a:t>
              </a:r>
              <a:endParaRPr lang="zh-CN" alt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9516" y="3595600"/>
              <a:ext cx="3475021" cy="70110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3134" y="2611573"/>
              <a:ext cx="3848118" cy="2053169"/>
            </a:xfrm>
            <a:prstGeom prst="rect">
              <a:avLst/>
            </a:prstGeom>
          </p:spPr>
        </p:pic>
      </p:grpSp>
      <p:sp>
        <p:nvSpPr>
          <p:cNvPr id="37" name="Rectangle 36"/>
          <p:cNvSpPr/>
          <p:nvPr/>
        </p:nvSpPr>
        <p:spPr>
          <a:xfrm>
            <a:off x="4395775" y="3391795"/>
            <a:ext cx="3282501" cy="10537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Down">
              <a:avLst>
                <a:gd name="adj" fmla="val 73085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 smtClean="0">
                <a:ln/>
                <a:solidFill>
                  <a:schemeClr val="accent4"/>
                </a:solidFill>
              </a:rPr>
              <a:t>Decoherence</a:t>
            </a:r>
            <a:endParaRPr lang="en-US" altLang="zh-CN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95775" y="1295055"/>
            <a:ext cx="3282501" cy="10537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Down">
              <a:avLst>
                <a:gd name="adj" fmla="val 73085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 smtClean="0">
                <a:ln/>
                <a:solidFill>
                  <a:schemeClr val="accent4"/>
                </a:solidFill>
              </a:rPr>
              <a:t>Localization</a:t>
            </a:r>
            <a:endParaRPr lang="en-US" altLang="zh-CN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6197" y="5608663"/>
            <a:ext cx="3282501" cy="10537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Down">
              <a:avLst>
                <a:gd name="adj" fmla="val 73085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 smtClean="0">
                <a:ln/>
                <a:solidFill>
                  <a:schemeClr val="accent4"/>
                </a:solidFill>
              </a:rPr>
              <a:t>Decoherence</a:t>
            </a:r>
            <a:endParaRPr lang="en-US" altLang="zh-CN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325" y="1344168"/>
            <a:ext cx="5025445" cy="174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quantum walk with disorder</a:t>
            </a:r>
            <a:endParaRPr lang="zh-CN" altLang="en-US" dirty="0"/>
          </a:p>
        </p:txBody>
      </p:sp>
      <p:pic>
        <p:nvPicPr>
          <p:cNvPr id="6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772" y="3650698"/>
            <a:ext cx="3674572" cy="171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80" y="4133903"/>
            <a:ext cx="3015466" cy="75004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443022" y="4212926"/>
            <a:ext cx="541274" cy="591997"/>
          </a:xfrm>
          <a:prstGeom prst="rightArrow">
            <a:avLst>
              <a:gd name="adj1" fmla="val 36270"/>
              <a:gd name="adj2" fmla="val 53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734" y="5685697"/>
            <a:ext cx="3894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References: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i="1" u="sng" dirty="0"/>
              <a:t>10.1103/PhysRevLett.100.170506</a:t>
            </a:r>
            <a:r>
              <a:rPr lang="en-US" altLang="zh-CN" sz="1600" i="1" dirty="0" smtClean="0"/>
              <a:t>, 2008</a:t>
            </a:r>
            <a:endParaRPr lang="en-US" altLang="zh-CN" sz="1600" i="1" dirty="0"/>
          </a:p>
          <a:p>
            <a:pPr marL="342900" indent="-342900">
              <a:buAutoNum type="arabicPeriod"/>
            </a:pPr>
            <a:r>
              <a:rPr lang="en-US" altLang="zh-CN" sz="1600" i="1" u="sng" dirty="0"/>
              <a:t>10.1103/PhysRevLett.100.013906</a:t>
            </a:r>
            <a:r>
              <a:rPr lang="en-US" altLang="zh-CN" sz="1600" i="1" dirty="0" smtClean="0"/>
              <a:t>, 2008</a:t>
            </a:r>
          </a:p>
          <a:p>
            <a:pPr marL="342900" indent="-342900">
              <a:buAutoNum type="arabicPeriod"/>
            </a:pPr>
            <a:r>
              <a:rPr lang="en-US" altLang="zh-CN" sz="1600" i="1" u="sng" dirty="0"/>
              <a:t>10.1103/PhysRevLett.105.163905</a:t>
            </a:r>
            <a:r>
              <a:rPr lang="en-US" altLang="zh-CN" sz="1600" i="1" dirty="0" smtClean="0"/>
              <a:t>, 2010</a:t>
            </a:r>
            <a:endParaRPr lang="zh-CN" alt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7796" y="5685697"/>
            <a:ext cx="3894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CN" sz="1600" i="1" u="sng" dirty="0" smtClean="0"/>
              <a:t>10.1364/oe.19.013636</a:t>
            </a:r>
            <a:r>
              <a:rPr lang="en-US" altLang="zh-CN" sz="1600" i="1" dirty="0" smtClean="0"/>
              <a:t>, 2011</a:t>
            </a:r>
          </a:p>
          <a:p>
            <a:pPr marL="342900" indent="-342900">
              <a:buAutoNum type="arabicPeriod" startAt="4"/>
            </a:pPr>
            <a:r>
              <a:rPr lang="en-US" altLang="zh-CN" sz="1600" i="1" u="sng" dirty="0" smtClean="0"/>
              <a:t>10.1103/PhysRevA.88.042334</a:t>
            </a:r>
            <a:r>
              <a:rPr lang="en-US" altLang="zh-CN" sz="1600" i="1" dirty="0" smtClean="0"/>
              <a:t>, 2013</a:t>
            </a:r>
          </a:p>
          <a:p>
            <a:pPr marL="342900" indent="-342900">
              <a:buAutoNum type="arabicPeriod" startAt="4"/>
            </a:pPr>
            <a:r>
              <a:rPr lang="en-US" altLang="zh-CN" sz="1600" i="1" u="sng" dirty="0" smtClean="0"/>
              <a:t>10.1063/1.4871401</a:t>
            </a:r>
            <a:r>
              <a:rPr lang="en-US" altLang="zh-CN" sz="1600" i="1" dirty="0" smtClean="0"/>
              <a:t>, 2014</a:t>
            </a:r>
          </a:p>
          <a:p>
            <a:pPr marL="342900" indent="-342900">
              <a:buAutoNum type="arabicPeriod" startAt="4"/>
            </a:pPr>
            <a:r>
              <a:rPr lang="en-US" altLang="zh-CN" sz="1600" i="1" u="sng" dirty="0" smtClean="0"/>
              <a:t>10.1103/PhysRevLett.115.133602</a:t>
            </a:r>
            <a:r>
              <a:rPr lang="en-US" altLang="zh-CN" sz="1600" i="1" dirty="0" smtClean="0"/>
              <a:t>, 2015</a:t>
            </a:r>
            <a:endParaRPr lang="zh-CN" altLang="en-US" sz="1600" i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569" y="4188857"/>
            <a:ext cx="2911092" cy="64013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8051820" y="4212926"/>
            <a:ext cx="541274" cy="591997"/>
          </a:xfrm>
          <a:prstGeom prst="rightArrow">
            <a:avLst>
              <a:gd name="adj1" fmla="val 36270"/>
              <a:gd name="adj2" fmla="val 53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94"/>
          <p:cNvSpPr/>
          <p:nvPr/>
        </p:nvSpPr>
        <p:spPr>
          <a:xfrm>
            <a:off x="185743" y="3748576"/>
            <a:ext cx="1474424" cy="729906"/>
          </a:xfrm>
          <a:custGeom>
            <a:avLst/>
            <a:gdLst>
              <a:gd name="connsiteX0" fmla="*/ 0 w 1474424"/>
              <a:gd name="connsiteY0" fmla="*/ 72991 h 729906"/>
              <a:gd name="connsiteX1" fmla="*/ 72991 w 1474424"/>
              <a:gd name="connsiteY1" fmla="*/ 0 h 729906"/>
              <a:gd name="connsiteX2" fmla="*/ 1401433 w 1474424"/>
              <a:gd name="connsiteY2" fmla="*/ 0 h 729906"/>
              <a:gd name="connsiteX3" fmla="*/ 1474424 w 1474424"/>
              <a:gd name="connsiteY3" fmla="*/ 72991 h 729906"/>
              <a:gd name="connsiteX4" fmla="*/ 1474424 w 1474424"/>
              <a:gd name="connsiteY4" fmla="*/ 656915 h 729906"/>
              <a:gd name="connsiteX5" fmla="*/ 1401433 w 1474424"/>
              <a:gd name="connsiteY5" fmla="*/ 729906 h 729906"/>
              <a:gd name="connsiteX6" fmla="*/ 72991 w 1474424"/>
              <a:gd name="connsiteY6" fmla="*/ 729906 h 729906"/>
              <a:gd name="connsiteX7" fmla="*/ 0 w 1474424"/>
              <a:gd name="connsiteY7" fmla="*/ 656915 h 729906"/>
              <a:gd name="connsiteX8" fmla="*/ 0 w 1474424"/>
              <a:gd name="connsiteY8" fmla="*/ 72991 h 72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4424" h="729906">
                <a:moveTo>
                  <a:pt x="0" y="72991"/>
                </a:moveTo>
                <a:cubicBezTo>
                  <a:pt x="0" y="32679"/>
                  <a:pt x="32679" y="0"/>
                  <a:pt x="72991" y="0"/>
                </a:cubicBezTo>
                <a:lnTo>
                  <a:pt x="1401433" y="0"/>
                </a:lnTo>
                <a:cubicBezTo>
                  <a:pt x="1441745" y="0"/>
                  <a:pt x="1474424" y="32679"/>
                  <a:pt x="1474424" y="72991"/>
                </a:cubicBezTo>
                <a:lnTo>
                  <a:pt x="1474424" y="656915"/>
                </a:lnTo>
                <a:cubicBezTo>
                  <a:pt x="1474424" y="697227"/>
                  <a:pt x="1441745" y="729906"/>
                  <a:pt x="1401433" y="729906"/>
                </a:cubicBezTo>
                <a:lnTo>
                  <a:pt x="72991" y="729906"/>
                </a:lnTo>
                <a:cubicBezTo>
                  <a:pt x="32679" y="729906"/>
                  <a:pt x="0" y="697227"/>
                  <a:pt x="0" y="656915"/>
                </a:cubicBezTo>
                <a:lnTo>
                  <a:pt x="0" y="72991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18" tIns="36618" rIns="36618" bIns="3661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+mn-lt"/>
              </a:rPr>
              <a:t>disorder</a:t>
            </a:r>
            <a:endParaRPr lang="zh-CN" altLang="en-US" sz="2400" kern="1200" dirty="0">
              <a:latin typeface="+mn-lt"/>
            </a:endParaRPr>
          </a:p>
        </p:txBody>
      </p:sp>
      <p:sp>
        <p:nvSpPr>
          <p:cNvPr id="96" name="Freeform 95"/>
          <p:cNvSpPr/>
          <p:nvPr/>
        </p:nvSpPr>
        <p:spPr>
          <a:xfrm rot="17213149">
            <a:off x="946977" y="3139332"/>
            <a:ext cx="2010308" cy="24760"/>
          </a:xfrm>
          <a:custGeom>
            <a:avLst/>
            <a:gdLst>
              <a:gd name="connsiteX0" fmla="*/ 0 w 2010308"/>
              <a:gd name="connsiteY0" fmla="*/ 12380 h 24760"/>
              <a:gd name="connsiteX1" fmla="*/ 2010308 w 2010308"/>
              <a:gd name="connsiteY1" fmla="*/ 12380 h 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0308" h="24760">
                <a:moveTo>
                  <a:pt x="0" y="12380"/>
                </a:moveTo>
                <a:lnTo>
                  <a:pt x="2010308" y="123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596" tIns="-37879" rIns="967596" bIns="-3787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n-lt"/>
            </a:endParaRPr>
          </a:p>
        </p:txBody>
      </p:sp>
      <p:sp>
        <p:nvSpPr>
          <p:cNvPr id="98" name="Freeform 97"/>
          <p:cNvSpPr/>
          <p:nvPr/>
        </p:nvSpPr>
        <p:spPr>
          <a:xfrm rot="21589021">
            <a:off x="1660167" y="4100217"/>
            <a:ext cx="583927" cy="24760"/>
          </a:xfrm>
          <a:custGeom>
            <a:avLst/>
            <a:gdLst>
              <a:gd name="connsiteX0" fmla="*/ 0 w 583927"/>
              <a:gd name="connsiteY0" fmla="*/ 12380 h 24760"/>
              <a:gd name="connsiteX1" fmla="*/ 583927 w 583927"/>
              <a:gd name="connsiteY1" fmla="*/ 12380 h 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3927" h="24760">
                <a:moveTo>
                  <a:pt x="0" y="12380"/>
                </a:moveTo>
                <a:lnTo>
                  <a:pt x="583927" y="123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0065" tIns="-2218" rIns="290065" bIns="-221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n-lt"/>
            </a:endParaRPr>
          </a:p>
        </p:txBody>
      </p:sp>
      <p:sp>
        <p:nvSpPr>
          <p:cNvPr id="100" name="Freeform 99"/>
          <p:cNvSpPr/>
          <p:nvPr/>
        </p:nvSpPr>
        <p:spPr>
          <a:xfrm rot="4369343">
            <a:off x="963550" y="5045633"/>
            <a:ext cx="1977161" cy="24760"/>
          </a:xfrm>
          <a:custGeom>
            <a:avLst/>
            <a:gdLst>
              <a:gd name="connsiteX0" fmla="*/ 0 w 1977161"/>
              <a:gd name="connsiteY0" fmla="*/ 12380 h 24760"/>
              <a:gd name="connsiteX1" fmla="*/ 1977161 w 1977161"/>
              <a:gd name="connsiteY1" fmla="*/ 12380 h 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7161" h="24760">
                <a:moveTo>
                  <a:pt x="0" y="12380"/>
                </a:moveTo>
                <a:lnTo>
                  <a:pt x="1977161" y="123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1851" tIns="-37050" rIns="951851" bIns="-37049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700" kern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 of </a:t>
            </a:r>
            <a:r>
              <a:rPr lang="en-US" altLang="zh-CN" dirty="0"/>
              <a:t>d</a:t>
            </a:r>
            <a:r>
              <a:rPr lang="en-US" altLang="zh-CN" dirty="0" smtClean="0"/>
              <a:t>isorders</a:t>
            </a:r>
            <a:endParaRPr lang="zh-CN" alt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244093" y="1289848"/>
            <a:ext cx="9842402" cy="1797490"/>
            <a:chOff x="2244093" y="1289848"/>
            <a:chExt cx="9842402" cy="1797490"/>
          </a:xfrm>
        </p:grpSpPr>
        <p:sp>
          <p:nvSpPr>
            <p:cNvPr id="97" name="Freeform 96"/>
            <p:cNvSpPr/>
            <p:nvPr/>
          </p:nvSpPr>
          <p:spPr>
            <a:xfrm>
              <a:off x="2244093" y="1824942"/>
              <a:ext cx="1796722" cy="729906"/>
            </a:xfrm>
            <a:custGeom>
              <a:avLst/>
              <a:gdLst>
                <a:gd name="connsiteX0" fmla="*/ 0 w 1796722"/>
                <a:gd name="connsiteY0" fmla="*/ 72991 h 729906"/>
                <a:gd name="connsiteX1" fmla="*/ 72991 w 1796722"/>
                <a:gd name="connsiteY1" fmla="*/ 0 h 729906"/>
                <a:gd name="connsiteX2" fmla="*/ 1723731 w 1796722"/>
                <a:gd name="connsiteY2" fmla="*/ 0 h 729906"/>
                <a:gd name="connsiteX3" fmla="*/ 1796722 w 1796722"/>
                <a:gd name="connsiteY3" fmla="*/ 72991 h 729906"/>
                <a:gd name="connsiteX4" fmla="*/ 1796722 w 1796722"/>
                <a:gd name="connsiteY4" fmla="*/ 656915 h 729906"/>
                <a:gd name="connsiteX5" fmla="*/ 1723731 w 1796722"/>
                <a:gd name="connsiteY5" fmla="*/ 729906 h 729906"/>
                <a:gd name="connsiteX6" fmla="*/ 72991 w 1796722"/>
                <a:gd name="connsiteY6" fmla="*/ 729906 h 729906"/>
                <a:gd name="connsiteX7" fmla="*/ 0 w 1796722"/>
                <a:gd name="connsiteY7" fmla="*/ 656915 h 729906"/>
                <a:gd name="connsiteX8" fmla="*/ 0 w 1796722"/>
                <a:gd name="connsiteY8" fmla="*/ 72991 h 72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722" h="729906">
                  <a:moveTo>
                    <a:pt x="0" y="72991"/>
                  </a:moveTo>
                  <a:cubicBezTo>
                    <a:pt x="0" y="32679"/>
                    <a:pt x="32679" y="0"/>
                    <a:pt x="72991" y="0"/>
                  </a:cubicBezTo>
                  <a:lnTo>
                    <a:pt x="1723731" y="0"/>
                  </a:lnTo>
                  <a:cubicBezTo>
                    <a:pt x="1764043" y="0"/>
                    <a:pt x="1796722" y="32679"/>
                    <a:pt x="1796722" y="72991"/>
                  </a:cubicBezTo>
                  <a:lnTo>
                    <a:pt x="1796722" y="656915"/>
                  </a:lnTo>
                  <a:cubicBezTo>
                    <a:pt x="1796722" y="697227"/>
                    <a:pt x="1764043" y="729906"/>
                    <a:pt x="1723731" y="729906"/>
                  </a:cubicBezTo>
                  <a:lnTo>
                    <a:pt x="72991" y="729906"/>
                  </a:lnTo>
                  <a:cubicBezTo>
                    <a:pt x="32679" y="729906"/>
                    <a:pt x="0" y="697227"/>
                    <a:pt x="0" y="656915"/>
                  </a:cubicBezTo>
                  <a:lnTo>
                    <a:pt x="0" y="72991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618" tIns="36618" rIns="36618" bIns="3661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+mn-lt"/>
                </a:rPr>
                <a:t>diagonal</a:t>
              </a:r>
              <a:endParaRPr lang="zh-CN" altLang="en-US" sz="2400" kern="1200" dirty="0">
                <a:latin typeface="+mn-lt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262063" y="1315784"/>
              <a:ext cx="2346387" cy="1771554"/>
              <a:chOff x="5183711" y="1320799"/>
              <a:chExt cx="2346387" cy="177155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5308994" y="1320799"/>
                <a:ext cx="106285" cy="146805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273040" y="2731389"/>
                <a:ext cx="2216571" cy="92202"/>
                <a:chOff x="5273040" y="3452749"/>
                <a:chExt cx="2216571" cy="9220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273040" y="3505200"/>
                  <a:ext cx="2216571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359400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864013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68626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873239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377852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ounded Rectangle 28"/>
              <p:cNvSpPr/>
              <p:nvPr/>
            </p:nvSpPr>
            <p:spPr>
              <a:xfrm>
                <a:off x="5802545" y="1320799"/>
                <a:ext cx="106285" cy="146805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296096" y="1320799"/>
                <a:ext cx="155612" cy="146805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838974" y="1320799"/>
                <a:ext cx="106285" cy="146805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32525" y="1320799"/>
                <a:ext cx="106285" cy="146805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74989" y="275379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0</a:t>
                </a:r>
                <a:endParaRPr lang="zh-CN" altLang="en-US" sz="16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758112" y="275379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1</a:t>
                </a:r>
                <a:endParaRPr lang="zh-CN" alt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241236" y="275379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2</a:t>
                </a:r>
                <a:endParaRPr lang="zh-CN" altLang="en-US" sz="1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29350" y="2753799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-1</a:t>
                </a:r>
                <a:endParaRPr lang="zh-CN" alt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83711" y="2753799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-2</a:t>
                </a:r>
                <a:endParaRPr lang="zh-CN" altLang="en-US" sz="1600" dirty="0"/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494" y="1289848"/>
              <a:ext cx="5172001" cy="1797490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2244093" y="3331616"/>
            <a:ext cx="9842402" cy="1771554"/>
            <a:chOff x="2244093" y="3331616"/>
            <a:chExt cx="9842402" cy="1771554"/>
          </a:xfrm>
        </p:grpSpPr>
        <p:sp>
          <p:nvSpPr>
            <p:cNvPr id="99" name="Freeform 98"/>
            <p:cNvSpPr/>
            <p:nvPr/>
          </p:nvSpPr>
          <p:spPr>
            <a:xfrm>
              <a:off x="2244093" y="3746712"/>
              <a:ext cx="1796722" cy="729906"/>
            </a:xfrm>
            <a:custGeom>
              <a:avLst/>
              <a:gdLst>
                <a:gd name="connsiteX0" fmla="*/ 0 w 1796722"/>
                <a:gd name="connsiteY0" fmla="*/ 72991 h 729906"/>
                <a:gd name="connsiteX1" fmla="*/ 72991 w 1796722"/>
                <a:gd name="connsiteY1" fmla="*/ 0 h 729906"/>
                <a:gd name="connsiteX2" fmla="*/ 1723731 w 1796722"/>
                <a:gd name="connsiteY2" fmla="*/ 0 h 729906"/>
                <a:gd name="connsiteX3" fmla="*/ 1796722 w 1796722"/>
                <a:gd name="connsiteY3" fmla="*/ 72991 h 729906"/>
                <a:gd name="connsiteX4" fmla="*/ 1796722 w 1796722"/>
                <a:gd name="connsiteY4" fmla="*/ 656915 h 729906"/>
                <a:gd name="connsiteX5" fmla="*/ 1723731 w 1796722"/>
                <a:gd name="connsiteY5" fmla="*/ 729906 h 729906"/>
                <a:gd name="connsiteX6" fmla="*/ 72991 w 1796722"/>
                <a:gd name="connsiteY6" fmla="*/ 729906 h 729906"/>
                <a:gd name="connsiteX7" fmla="*/ 0 w 1796722"/>
                <a:gd name="connsiteY7" fmla="*/ 656915 h 729906"/>
                <a:gd name="connsiteX8" fmla="*/ 0 w 1796722"/>
                <a:gd name="connsiteY8" fmla="*/ 72991 h 72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722" h="729906">
                  <a:moveTo>
                    <a:pt x="0" y="72991"/>
                  </a:moveTo>
                  <a:cubicBezTo>
                    <a:pt x="0" y="32679"/>
                    <a:pt x="32679" y="0"/>
                    <a:pt x="72991" y="0"/>
                  </a:cubicBezTo>
                  <a:lnTo>
                    <a:pt x="1723731" y="0"/>
                  </a:lnTo>
                  <a:cubicBezTo>
                    <a:pt x="1764043" y="0"/>
                    <a:pt x="1796722" y="32679"/>
                    <a:pt x="1796722" y="72991"/>
                  </a:cubicBezTo>
                  <a:lnTo>
                    <a:pt x="1796722" y="656915"/>
                  </a:lnTo>
                  <a:cubicBezTo>
                    <a:pt x="1796722" y="697227"/>
                    <a:pt x="1764043" y="729906"/>
                    <a:pt x="1723731" y="729906"/>
                  </a:cubicBezTo>
                  <a:lnTo>
                    <a:pt x="72991" y="729906"/>
                  </a:lnTo>
                  <a:cubicBezTo>
                    <a:pt x="32679" y="729906"/>
                    <a:pt x="0" y="697227"/>
                    <a:pt x="0" y="656915"/>
                  </a:cubicBezTo>
                  <a:lnTo>
                    <a:pt x="0" y="72991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618" tIns="36618" rIns="36618" bIns="3661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+mn-lt"/>
                </a:rPr>
                <a:t>off-diagonal</a:t>
              </a:r>
              <a:endParaRPr lang="zh-CN" altLang="en-US" sz="2400" kern="1200" dirty="0">
                <a:latin typeface="+mn-lt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262063" y="3331616"/>
              <a:ext cx="2346387" cy="1771554"/>
              <a:chOff x="4262063" y="3219856"/>
              <a:chExt cx="2346387" cy="1771554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387346" y="3219856"/>
                <a:ext cx="106285" cy="146805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351392" y="4630446"/>
                <a:ext cx="2216571" cy="92202"/>
                <a:chOff x="5273040" y="3452749"/>
                <a:chExt cx="2216571" cy="92202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273040" y="3505200"/>
                  <a:ext cx="2216571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359400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864013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368626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873239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377852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ounded Rectangle 55"/>
              <p:cNvSpPr/>
              <p:nvPr/>
            </p:nvSpPr>
            <p:spPr>
              <a:xfrm>
                <a:off x="5002817" y="3219856"/>
                <a:ext cx="106285" cy="14680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5394768" y="3219856"/>
                <a:ext cx="109728" cy="14680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785246" y="3219856"/>
                <a:ext cx="106285" cy="14680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6410877" y="3219856"/>
                <a:ext cx="106285" cy="146805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53341" y="46528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0</a:t>
                </a:r>
                <a:endParaRPr lang="zh-CN" altLang="en-US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694224" y="46528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1</a:t>
                </a:r>
                <a:endParaRPr lang="zh-CN" altLang="en-US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319588" y="46528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2</a:t>
                </a:r>
                <a:endParaRPr lang="zh-CN" altLang="en-US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99142" y="465285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-1</a:t>
                </a:r>
                <a:endParaRPr lang="zh-CN" altLang="en-US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62063" y="465285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-2</a:t>
                </a:r>
                <a:endParaRPr lang="zh-CN" altLang="en-US" sz="1600" dirty="0"/>
              </a:p>
            </p:txBody>
          </p:sp>
        </p:grp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494" y="3331617"/>
              <a:ext cx="5172001" cy="1656944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2244093" y="5146806"/>
            <a:ext cx="9842402" cy="1772154"/>
            <a:chOff x="2244093" y="5146806"/>
            <a:chExt cx="9842402" cy="1772154"/>
          </a:xfrm>
        </p:grpSpPr>
        <p:sp>
          <p:nvSpPr>
            <p:cNvPr id="101" name="Freeform 100"/>
            <p:cNvSpPr/>
            <p:nvPr/>
          </p:nvSpPr>
          <p:spPr>
            <a:xfrm>
              <a:off x="2244093" y="5635687"/>
              <a:ext cx="1795627" cy="733621"/>
            </a:xfrm>
            <a:custGeom>
              <a:avLst/>
              <a:gdLst>
                <a:gd name="connsiteX0" fmla="*/ 0 w 1795627"/>
                <a:gd name="connsiteY0" fmla="*/ 73362 h 733621"/>
                <a:gd name="connsiteX1" fmla="*/ 73362 w 1795627"/>
                <a:gd name="connsiteY1" fmla="*/ 0 h 733621"/>
                <a:gd name="connsiteX2" fmla="*/ 1722265 w 1795627"/>
                <a:gd name="connsiteY2" fmla="*/ 0 h 733621"/>
                <a:gd name="connsiteX3" fmla="*/ 1795627 w 1795627"/>
                <a:gd name="connsiteY3" fmla="*/ 73362 h 733621"/>
                <a:gd name="connsiteX4" fmla="*/ 1795627 w 1795627"/>
                <a:gd name="connsiteY4" fmla="*/ 660259 h 733621"/>
                <a:gd name="connsiteX5" fmla="*/ 1722265 w 1795627"/>
                <a:gd name="connsiteY5" fmla="*/ 733621 h 733621"/>
                <a:gd name="connsiteX6" fmla="*/ 73362 w 1795627"/>
                <a:gd name="connsiteY6" fmla="*/ 733621 h 733621"/>
                <a:gd name="connsiteX7" fmla="*/ 0 w 1795627"/>
                <a:gd name="connsiteY7" fmla="*/ 660259 h 733621"/>
                <a:gd name="connsiteX8" fmla="*/ 0 w 1795627"/>
                <a:gd name="connsiteY8" fmla="*/ 73362 h 73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5627" h="733621">
                  <a:moveTo>
                    <a:pt x="0" y="73362"/>
                  </a:moveTo>
                  <a:cubicBezTo>
                    <a:pt x="0" y="32845"/>
                    <a:pt x="32845" y="0"/>
                    <a:pt x="73362" y="0"/>
                  </a:cubicBezTo>
                  <a:lnTo>
                    <a:pt x="1722265" y="0"/>
                  </a:lnTo>
                  <a:cubicBezTo>
                    <a:pt x="1762782" y="0"/>
                    <a:pt x="1795627" y="32845"/>
                    <a:pt x="1795627" y="73362"/>
                  </a:cubicBezTo>
                  <a:lnTo>
                    <a:pt x="1795627" y="660259"/>
                  </a:lnTo>
                  <a:cubicBezTo>
                    <a:pt x="1795627" y="700776"/>
                    <a:pt x="1762782" y="733621"/>
                    <a:pt x="1722265" y="733621"/>
                  </a:cubicBezTo>
                  <a:lnTo>
                    <a:pt x="73362" y="733621"/>
                  </a:lnTo>
                  <a:cubicBezTo>
                    <a:pt x="32845" y="733621"/>
                    <a:pt x="0" y="700776"/>
                    <a:pt x="0" y="660259"/>
                  </a:cubicBezTo>
                  <a:lnTo>
                    <a:pt x="0" y="73362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727" tIns="36727" rIns="36727" bIns="3672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solidFill>
                    <a:srgbClr val="FF0000"/>
                  </a:solidFill>
                  <a:latin typeface="+mn-lt"/>
                </a:rPr>
                <a:t>mixed?</a:t>
              </a:r>
              <a:endParaRPr lang="zh-CN" altLang="en-US" sz="2400" kern="1200" dirty="0">
                <a:solidFill>
                  <a:srgbClr val="FF0000"/>
                </a:solidFill>
                <a:latin typeface="+mn-lt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9148" y="5153970"/>
              <a:ext cx="5057347" cy="1467450"/>
            </a:xfrm>
            <a:prstGeom prst="rect">
              <a:avLst/>
            </a:prstGeom>
          </p:spPr>
        </p:pic>
        <p:grpSp>
          <p:nvGrpSpPr>
            <p:cNvPr id="92" name="Group 91"/>
            <p:cNvGrpSpPr/>
            <p:nvPr/>
          </p:nvGrpSpPr>
          <p:grpSpPr>
            <a:xfrm>
              <a:off x="4286483" y="5146806"/>
              <a:ext cx="2346387" cy="1772154"/>
              <a:chOff x="4286483" y="4994406"/>
              <a:chExt cx="2346387" cy="177215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4411766" y="5005166"/>
                <a:ext cx="106285" cy="146805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4375812" y="6415756"/>
                <a:ext cx="2216571" cy="92202"/>
                <a:chOff x="5273040" y="3452749"/>
                <a:chExt cx="2216571" cy="92202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273040" y="3505200"/>
                  <a:ext cx="2216571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359400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864013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368626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873239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377852" y="3452749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ounded Rectangle 76"/>
              <p:cNvSpPr/>
              <p:nvPr/>
            </p:nvSpPr>
            <p:spPr>
              <a:xfrm>
                <a:off x="5005610" y="4994406"/>
                <a:ext cx="106285" cy="14680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5398868" y="5005166"/>
                <a:ext cx="155612" cy="146805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5788633" y="5005166"/>
                <a:ext cx="106285" cy="14680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6435297" y="5005166"/>
                <a:ext cx="106285" cy="146805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377761" y="642800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0</a:t>
                </a:r>
                <a:endParaRPr lang="zh-CN" altLang="en-US" sz="16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708484" y="642800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1</a:t>
                </a:r>
                <a:endParaRPr lang="zh-CN" altLang="en-US" sz="16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344008" y="642800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2</a:t>
                </a:r>
                <a:endParaRPr lang="zh-CN" altLang="en-US" sz="1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01806" y="642800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-1</a:t>
                </a:r>
                <a:endParaRPr lang="zh-CN" altLang="en-US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286483" y="642800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-2</a:t>
                </a:r>
                <a:endParaRPr lang="zh-CN" altLang="en-US" sz="1600" dirty="0"/>
              </a:p>
            </p:txBody>
          </p:sp>
        </p:grpSp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870" y="336775"/>
            <a:ext cx="4593734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Diagonal disorders</a:t>
            </a:r>
            <a:endParaRPr lang="zh-CN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356048" y="3637280"/>
            <a:ext cx="1344310" cy="902162"/>
          </a:xfrm>
          <a:custGeom>
            <a:avLst/>
            <a:gdLst>
              <a:gd name="connsiteX0" fmla="*/ 0 w 1474424"/>
              <a:gd name="connsiteY0" fmla="*/ 72991 h 729906"/>
              <a:gd name="connsiteX1" fmla="*/ 72991 w 1474424"/>
              <a:gd name="connsiteY1" fmla="*/ 0 h 729906"/>
              <a:gd name="connsiteX2" fmla="*/ 1401433 w 1474424"/>
              <a:gd name="connsiteY2" fmla="*/ 0 h 729906"/>
              <a:gd name="connsiteX3" fmla="*/ 1474424 w 1474424"/>
              <a:gd name="connsiteY3" fmla="*/ 72991 h 729906"/>
              <a:gd name="connsiteX4" fmla="*/ 1474424 w 1474424"/>
              <a:gd name="connsiteY4" fmla="*/ 656915 h 729906"/>
              <a:gd name="connsiteX5" fmla="*/ 1401433 w 1474424"/>
              <a:gd name="connsiteY5" fmla="*/ 729906 h 729906"/>
              <a:gd name="connsiteX6" fmla="*/ 72991 w 1474424"/>
              <a:gd name="connsiteY6" fmla="*/ 729906 h 729906"/>
              <a:gd name="connsiteX7" fmla="*/ 0 w 1474424"/>
              <a:gd name="connsiteY7" fmla="*/ 656915 h 729906"/>
              <a:gd name="connsiteX8" fmla="*/ 0 w 1474424"/>
              <a:gd name="connsiteY8" fmla="*/ 72991 h 72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4424" h="729906">
                <a:moveTo>
                  <a:pt x="0" y="72991"/>
                </a:moveTo>
                <a:cubicBezTo>
                  <a:pt x="0" y="32679"/>
                  <a:pt x="32679" y="0"/>
                  <a:pt x="72991" y="0"/>
                </a:cubicBezTo>
                <a:lnTo>
                  <a:pt x="1401433" y="0"/>
                </a:lnTo>
                <a:cubicBezTo>
                  <a:pt x="1441745" y="0"/>
                  <a:pt x="1474424" y="32679"/>
                  <a:pt x="1474424" y="72991"/>
                </a:cubicBezTo>
                <a:lnTo>
                  <a:pt x="1474424" y="656915"/>
                </a:lnTo>
                <a:cubicBezTo>
                  <a:pt x="1474424" y="697227"/>
                  <a:pt x="1441745" y="729906"/>
                  <a:pt x="1401433" y="729906"/>
                </a:cubicBezTo>
                <a:lnTo>
                  <a:pt x="72991" y="729906"/>
                </a:lnTo>
                <a:cubicBezTo>
                  <a:pt x="32679" y="729906"/>
                  <a:pt x="0" y="697227"/>
                  <a:pt x="0" y="656915"/>
                </a:cubicBezTo>
                <a:lnTo>
                  <a:pt x="0" y="72991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18" tIns="36618" rIns="36618" bIns="3661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+mn-lt"/>
              </a:rPr>
              <a:t>diagonal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+mn-lt"/>
              </a:rPr>
              <a:t>disorder</a:t>
            </a:r>
            <a:endParaRPr lang="zh-CN" altLang="en-US" sz="2400" kern="1200" dirty="0">
              <a:latin typeface="+mn-lt"/>
            </a:endParaRPr>
          </a:p>
        </p:txBody>
      </p:sp>
      <p:sp>
        <p:nvSpPr>
          <p:cNvPr id="5" name="Freeform 4"/>
          <p:cNvSpPr/>
          <p:nvPr/>
        </p:nvSpPr>
        <p:spPr>
          <a:xfrm rot="17213149">
            <a:off x="1007937" y="3139332"/>
            <a:ext cx="2010308" cy="24760"/>
          </a:xfrm>
          <a:custGeom>
            <a:avLst/>
            <a:gdLst>
              <a:gd name="connsiteX0" fmla="*/ 0 w 2010308"/>
              <a:gd name="connsiteY0" fmla="*/ 12380 h 24760"/>
              <a:gd name="connsiteX1" fmla="*/ 2010308 w 2010308"/>
              <a:gd name="connsiteY1" fmla="*/ 12380 h 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0308" h="24760">
                <a:moveTo>
                  <a:pt x="0" y="12380"/>
                </a:moveTo>
                <a:lnTo>
                  <a:pt x="2010308" y="123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596" tIns="-37879" rIns="967596" bIns="-3787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 rot="21589021">
            <a:off x="1721127" y="4100217"/>
            <a:ext cx="583927" cy="24760"/>
          </a:xfrm>
          <a:custGeom>
            <a:avLst/>
            <a:gdLst>
              <a:gd name="connsiteX0" fmla="*/ 0 w 583927"/>
              <a:gd name="connsiteY0" fmla="*/ 12380 h 24760"/>
              <a:gd name="connsiteX1" fmla="*/ 583927 w 583927"/>
              <a:gd name="connsiteY1" fmla="*/ 12380 h 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3927" h="24760">
                <a:moveTo>
                  <a:pt x="0" y="12380"/>
                </a:moveTo>
                <a:lnTo>
                  <a:pt x="583927" y="123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0065" tIns="-2218" rIns="290065" bIns="-221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>
          <a:xfrm rot="4369343">
            <a:off x="1024510" y="5045633"/>
            <a:ext cx="1977161" cy="24760"/>
          </a:xfrm>
          <a:custGeom>
            <a:avLst/>
            <a:gdLst>
              <a:gd name="connsiteX0" fmla="*/ 0 w 1977161"/>
              <a:gd name="connsiteY0" fmla="*/ 12380 h 24760"/>
              <a:gd name="connsiteX1" fmla="*/ 1977161 w 1977161"/>
              <a:gd name="connsiteY1" fmla="*/ 12380 h 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7161" h="24760">
                <a:moveTo>
                  <a:pt x="0" y="12380"/>
                </a:moveTo>
                <a:lnTo>
                  <a:pt x="1977161" y="123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1851" tIns="-37050" rIns="951851" bIns="-37049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700" kern="1200"/>
          </a:p>
        </p:txBody>
      </p:sp>
      <p:sp>
        <p:nvSpPr>
          <p:cNvPr id="8" name="Freeform 7"/>
          <p:cNvSpPr/>
          <p:nvPr/>
        </p:nvSpPr>
        <p:spPr>
          <a:xfrm>
            <a:off x="2318727" y="1479502"/>
            <a:ext cx="1484895" cy="729906"/>
          </a:xfrm>
          <a:custGeom>
            <a:avLst/>
            <a:gdLst>
              <a:gd name="connsiteX0" fmla="*/ 0 w 1796722"/>
              <a:gd name="connsiteY0" fmla="*/ 72991 h 729906"/>
              <a:gd name="connsiteX1" fmla="*/ 72991 w 1796722"/>
              <a:gd name="connsiteY1" fmla="*/ 0 h 729906"/>
              <a:gd name="connsiteX2" fmla="*/ 1723731 w 1796722"/>
              <a:gd name="connsiteY2" fmla="*/ 0 h 729906"/>
              <a:gd name="connsiteX3" fmla="*/ 1796722 w 1796722"/>
              <a:gd name="connsiteY3" fmla="*/ 72991 h 729906"/>
              <a:gd name="connsiteX4" fmla="*/ 1796722 w 1796722"/>
              <a:gd name="connsiteY4" fmla="*/ 656915 h 729906"/>
              <a:gd name="connsiteX5" fmla="*/ 1723731 w 1796722"/>
              <a:gd name="connsiteY5" fmla="*/ 729906 h 729906"/>
              <a:gd name="connsiteX6" fmla="*/ 72991 w 1796722"/>
              <a:gd name="connsiteY6" fmla="*/ 729906 h 729906"/>
              <a:gd name="connsiteX7" fmla="*/ 0 w 1796722"/>
              <a:gd name="connsiteY7" fmla="*/ 656915 h 729906"/>
              <a:gd name="connsiteX8" fmla="*/ 0 w 1796722"/>
              <a:gd name="connsiteY8" fmla="*/ 72991 h 72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6722" h="729906">
                <a:moveTo>
                  <a:pt x="0" y="72991"/>
                </a:moveTo>
                <a:cubicBezTo>
                  <a:pt x="0" y="32679"/>
                  <a:pt x="32679" y="0"/>
                  <a:pt x="72991" y="0"/>
                </a:cubicBezTo>
                <a:lnTo>
                  <a:pt x="1723731" y="0"/>
                </a:lnTo>
                <a:cubicBezTo>
                  <a:pt x="1764043" y="0"/>
                  <a:pt x="1796722" y="32679"/>
                  <a:pt x="1796722" y="72991"/>
                </a:cubicBezTo>
                <a:lnTo>
                  <a:pt x="1796722" y="656915"/>
                </a:lnTo>
                <a:cubicBezTo>
                  <a:pt x="1796722" y="697227"/>
                  <a:pt x="1764043" y="729906"/>
                  <a:pt x="1723731" y="729906"/>
                </a:cubicBezTo>
                <a:lnTo>
                  <a:pt x="72991" y="729906"/>
                </a:lnTo>
                <a:cubicBezTo>
                  <a:pt x="32679" y="729906"/>
                  <a:pt x="0" y="697227"/>
                  <a:pt x="0" y="656915"/>
                </a:cubicBezTo>
                <a:lnTo>
                  <a:pt x="0" y="72991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981" tIns="55981" rIns="55981" bIns="5598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i="1" dirty="0" smtClean="0">
                <a:solidFill>
                  <a:schemeClr val="tx1"/>
                </a:solidFill>
              </a:rPr>
              <a:t>repulsive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318727" y="3746712"/>
            <a:ext cx="1484895" cy="729906"/>
          </a:xfrm>
          <a:custGeom>
            <a:avLst/>
            <a:gdLst>
              <a:gd name="connsiteX0" fmla="*/ 0 w 1796722"/>
              <a:gd name="connsiteY0" fmla="*/ 72991 h 729906"/>
              <a:gd name="connsiteX1" fmla="*/ 72991 w 1796722"/>
              <a:gd name="connsiteY1" fmla="*/ 0 h 729906"/>
              <a:gd name="connsiteX2" fmla="*/ 1723731 w 1796722"/>
              <a:gd name="connsiteY2" fmla="*/ 0 h 729906"/>
              <a:gd name="connsiteX3" fmla="*/ 1796722 w 1796722"/>
              <a:gd name="connsiteY3" fmla="*/ 72991 h 729906"/>
              <a:gd name="connsiteX4" fmla="*/ 1796722 w 1796722"/>
              <a:gd name="connsiteY4" fmla="*/ 656915 h 729906"/>
              <a:gd name="connsiteX5" fmla="*/ 1723731 w 1796722"/>
              <a:gd name="connsiteY5" fmla="*/ 729906 h 729906"/>
              <a:gd name="connsiteX6" fmla="*/ 72991 w 1796722"/>
              <a:gd name="connsiteY6" fmla="*/ 729906 h 729906"/>
              <a:gd name="connsiteX7" fmla="*/ 0 w 1796722"/>
              <a:gd name="connsiteY7" fmla="*/ 656915 h 729906"/>
              <a:gd name="connsiteX8" fmla="*/ 0 w 1796722"/>
              <a:gd name="connsiteY8" fmla="*/ 72991 h 72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6722" h="729906">
                <a:moveTo>
                  <a:pt x="0" y="72991"/>
                </a:moveTo>
                <a:cubicBezTo>
                  <a:pt x="0" y="32679"/>
                  <a:pt x="32679" y="0"/>
                  <a:pt x="72991" y="0"/>
                </a:cubicBezTo>
                <a:lnTo>
                  <a:pt x="1723731" y="0"/>
                </a:lnTo>
                <a:cubicBezTo>
                  <a:pt x="1764043" y="0"/>
                  <a:pt x="1796722" y="32679"/>
                  <a:pt x="1796722" y="72991"/>
                </a:cubicBezTo>
                <a:lnTo>
                  <a:pt x="1796722" y="656915"/>
                </a:lnTo>
                <a:cubicBezTo>
                  <a:pt x="1796722" y="697227"/>
                  <a:pt x="1764043" y="729906"/>
                  <a:pt x="1723731" y="729906"/>
                </a:cubicBezTo>
                <a:lnTo>
                  <a:pt x="72991" y="729906"/>
                </a:lnTo>
                <a:cubicBezTo>
                  <a:pt x="32679" y="729906"/>
                  <a:pt x="0" y="697227"/>
                  <a:pt x="0" y="656915"/>
                </a:cubicBezTo>
                <a:lnTo>
                  <a:pt x="0" y="72991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981" tIns="55981" rIns="55981" bIns="5598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i="1" dirty="0" smtClean="0">
                <a:solidFill>
                  <a:schemeClr val="tx1"/>
                </a:solidFill>
              </a:rPr>
              <a:t>attractive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318632" y="6052247"/>
            <a:ext cx="1483989" cy="733621"/>
          </a:xfrm>
          <a:custGeom>
            <a:avLst/>
            <a:gdLst>
              <a:gd name="connsiteX0" fmla="*/ 0 w 1795627"/>
              <a:gd name="connsiteY0" fmla="*/ 73362 h 733621"/>
              <a:gd name="connsiteX1" fmla="*/ 73362 w 1795627"/>
              <a:gd name="connsiteY1" fmla="*/ 0 h 733621"/>
              <a:gd name="connsiteX2" fmla="*/ 1722265 w 1795627"/>
              <a:gd name="connsiteY2" fmla="*/ 0 h 733621"/>
              <a:gd name="connsiteX3" fmla="*/ 1795627 w 1795627"/>
              <a:gd name="connsiteY3" fmla="*/ 73362 h 733621"/>
              <a:gd name="connsiteX4" fmla="*/ 1795627 w 1795627"/>
              <a:gd name="connsiteY4" fmla="*/ 660259 h 733621"/>
              <a:gd name="connsiteX5" fmla="*/ 1722265 w 1795627"/>
              <a:gd name="connsiteY5" fmla="*/ 733621 h 733621"/>
              <a:gd name="connsiteX6" fmla="*/ 73362 w 1795627"/>
              <a:gd name="connsiteY6" fmla="*/ 733621 h 733621"/>
              <a:gd name="connsiteX7" fmla="*/ 0 w 1795627"/>
              <a:gd name="connsiteY7" fmla="*/ 660259 h 733621"/>
              <a:gd name="connsiteX8" fmla="*/ 0 w 1795627"/>
              <a:gd name="connsiteY8" fmla="*/ 73362 h 73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5627" h="733621">
                <a:moveTo>
                  <a:pt x="0" y="73362"/>
                </a:moveTo>
                <a:cubicBezTo>
                  <a:pt x="0" y="32845"/>
                  <a:pt x="32845" y="0"/>
                  <a:pt x="73362" y="0"/>
                </a:cubicBezTo>
                <a:lnTo>
                  <a:pt x="1722265" y="0"/>
                </a:lnTo>
                <a:cubicBezTo>
                  <a:pt x="1762782" y="0"/>
                  <a:pt x="1795627" y="32845"/>
                  <a:pt x="1795627" y="73362"/>
                </a:cubicBezTo>
                <a:lnTo>
                  <a:pt x="1795627" y="660259"/>
                </a:lnTo>
                <a:cubicBezTo>
                  <a:pt x="1795627" y="700776"/>
                  <a:pt x="1762782" y="733621"/>
                  <a:pt x="1722265" y="733621"/>
                </a:cubicBezTo>
                <a:lnTo>
                  <a:pt x="73362" y="733621"/>
                </a:lnTo>
                <a:cubicBezTo>
                  <a:pt x="32845" y="733621"/>
                  <a:pt x="0" y="700776"/>
                  <a:pt x="0" y="660259"/>
                </a:cubicBezTo>
                <a:lnTo>
                  <a:pt x="0" y="73362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981" tIns="55981" rIns="55981" bIns="5598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i="1" dirty="0">
                <a:solidFill>
                  <a:schemeClr val="tx1"/>
                </a:solidFill>
              </a:rPr>
              <a:t>mixed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1622" y="2209408"/>
            <a:ext cx="0" cy="1610295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2492037"/>
            <a:ext cx="427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Indistinguishable between these two effects, only attractive case is studied</a:t>
            </a:r>
            <a:endParaRPr lang="zh-CN" altLang="en-US" sz="2000" i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55" y="3896694"/>
            <a:ext cx="2216919" cy="44086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55" y="1629873"/>
            <a:ext cx="2254707" cy="42197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455" y="6204857"/>
            <a:ext cx="2947495" cy="42826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3041622" y="4405483"/>
            <a:ext cx="0" cy="1646764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132674" y="1131990"/>
            <a:ext cx="5893821" cy="5272113"/>
            <a:chOff x="6132674" y="1131990"/>
            <a:chExt cx="5893821" cy="5272113"/>
          </a:xfrm>
        </p:grpSpPr>
        <p:sp>
          <p:nvSpPr>
            <p:cNvPr id="23" name="Freeform 22"/>
            <p:cNvSpPr/>
            <p:nvPr/>
          </p:nvSpPr>
          <p:spPr>
            <a:xfrm rot="19200000">
              <a:off x="6132675" y="3834274"/>
              <a:ext cx="731520" cy="24760"/>
            </a:xfrm>
            <a:custGeom>
              <a:avLst/>
              <a:gdLst>
                <a:gd name="connsiteX0" fmla="*/ 0 w 2010308"/>
                <a:gd name="connsiteY0" fmla="*/ 12380 h 24760"/>
                <a:gd name="connsiteX1" fmla="*/ 2010308 w 2010308"/>
                <a:gd name="connsiteY1" fmla="*/ 12380 h 2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0308" h="24760">
                  <a:moveTo>
                    <a:pt x="0" y="12380"/>
                  </a:moveTo>
                  <a:lnTo>
                    <a:pt x="2010308" y="1238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7596" tIns="-37879" rIns="967596" bIns="-3787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400000">
              <a:off x="6132674" y="4323454"/>
              <a:ext cx="731520" cy="24760"/>
            </a:xfrm>
            <a:custGeom>
              <a:avLst/>
              <a:gdLst>
                <a:gd name="connsiteX0" fmla="*/ 0 w 1977161"/>
                <a:gd name="connsiteY0" fmla="*/ 12380 h 24760"/>
                <a:gd name="connsiteX1" fmla="*/ 1977161 w 1977161"/>
                <a:gd name="connsiteY1" fmla="*/ 12380 h 2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7161" h="24760">
                  <a:moveTo>
                    <a:pt x="0" y="12380"/>
                  </a:moveTo>
                  <a:lnTo>
                    <a:pt x="1977161" y="1238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1851" tIns="-37050" rIns="951851" bIns="-37049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700" kern="12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861996" y="3270288"/>
              <a:ext cx="1510561" cy="663551"/>
            </a:xfrm>
            <a:custGeom>
              <a:avLst/>
              <a:gdLst>
                <a:gd name="connsiteX0" fmla="*/ 0 w 1796722"/>
                <a:gd name="connsiteY0" fmla="*/ 72991 h 729906"/>
                <a:gd name="connsiteX1" fmla="*/ 72991 w 1796722"/>
                <a:gd name="connsiteY1" fmla="*/ 0 h 729906"/>
                <a:gd name="connsiteX2" fmla="*/ 1723731 w 1796722"/>
                <a:gd name="connsiteY2" fmla="*/ 0 h 729906"/>
                <a:gd name="connsiteX3" fmla="*/ 1796722 w 1796722"/>
                <a:gd name="connsiteY3" fmla="*/ 72991 h 729906"/>
                <a:gd name="connsiteX4" fmla="*/ 1796722 w 1796722"/>
                <a:gd name="connsiteY4" fmla="*/ 656915 h 729906"/>
                <a:gd name="connsiteX5" fmla="*/ 1723731 w 1796722"/>
                <a:gd name="connsiteY5" fmla="*/ 729906 h 729906"/>
                <a:gd name="connsiteX6" fmla="*/ 72991 w 1796722"/>
                <a:gd name="connsiteY6" fmla="*/ 729906 h 729906"/>
                <a:gd name="connsiteX7" fmla="*/ 0 w 1796722"/>
                <a:gd name="connsiteY7" fmla="*/ 656915 h 729906"/>
                <a:gd name="connsiteX8" fmla="*/ 0 w 1796722"/>
                <a:gd name="connsiteY8" fmla="*/ 72991 h 72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722" h="729906">
                  <a:moveTo>
                    <a:pt x="0" y="72991"/>
                  </a:moveTo>
                  <a:cubicBezTo>
                    <a:pt x="0" y="32679"/>
                    <a:pt x="32679" y="0"/>
                    <a:pt x="72991" y="0"/>
                  </a:cubicBezTo>
                  <a:lnTo>
                    <a:pt x="1723731" y="0"/>
                  </a:lnTo>
                  <a:cubicBezTo>
                    <a:pt x="1764043" y="0"/>
                    <a:pt x="1796722" y="32679"/>
                    <a:pt x="1796722" y="72991"/>
                  </a:cubicBezTo>
                  <a:lnTo>
                    <a:pt x="1796722" y="656915"/>
                  </a:lnTo>
                  <a:cubicBezTo>
                    <a:pt x="1796722" y="697227"/>
                    <a:pt x="1764043" y="729906"/>
                    <a:pt x="1723731" y="729906"/>
                  </a:cubicBezTo>
                  <a:lnTo>
                    <a:pt x="72991" y="729906"/>
                  </a:lnTo>
                  <a:cubicBezTo>
                    <a:pt x="32679" y="729906"/>
                    <a:pt x="0" y="697227"/>
                    <a:pt x="0" y="656915"/>
                  </a:cubicBezTo>
                  <a:lnTo>
                    <a:pt x="0" y="72991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981" tIns="55981" rIns="55981" bIns="55981" numCol="1" spcCol="1270" anchor="ctr" anchorCtr="0">
              <a:noAutofit/>
            </a:bodyPr>
            <a:lstStyle/>
            <a:p>
              <a:pPr algn="ctr" defTabSz="800100">
                <a:lnSpc>
                  <a:spcPts val="16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i="1" dirty="0">
                  <a:solidFill>
                    <a:schemeClr val="tx1"/>
                  </a:solidFill>
                </a:rPr>
                <a:t>single-point</a:t>
              </a:r>
            </a:p>
            <a:p>
              <a:pPr algn="ctr" defTabSz="800100">
                <a:lnSpc>
                  <a:spcPts val="16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i="1" dirty="0">
                  <a:solidFill>
                    <a:schemeClr val="tx1"/>
                  </a:solidFill>
                </a:rPr>
                <a:t>point 0</a:t>
              </a:r>
              <a:endParaRPr lang="zh-CN" altLang="en-US" sz="22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861997" y="4360025"/>
              <a:ext cx="1510561" cy="663551"/>
            </a:xfrm>
            <a:custGeom>
              <a:avLst/>
              <a:gdLst>
                <a:gd name="connsiteX0" fmla="*/ 0 w 1796722"/>
                <a:gd name="connsiteY0" fmla="*/ 72991 h 729906"/>
                <a:gd name="connsiteX1" fmla="*/ 72991 w 1796722"/>
                <a:gd name="connsiteY1" fmla="*/ 0 h 729906"/>
                <a:gd name="connsiteX2" fmla="*/ 1723731 w 1796722"/>
                <a:gd name="connsiteY2" fmla="*/ 0 h 729906"/>
                <a:gd name="connsiteX3" fmla="*/ 1796722 w 1796722"/>
                <a:gd name="connsiteY3" fmla="*/ 72991 h 729906"/>
                <a:gd name="connsiteX4" fmla="*/ 1796722 w 1796722"/>
                <a:gd name="connsiteY4" fmla="*/ 656915 h 729906"/>
                <a:gd name="connsiteX5" fmla="*/ 1723731 w 1796722"/>
                <a:gd name="connsiteY5" fmla="*/ 729906 h 729906"/>
                <a:gd name="connsiteX6" fmla="*/ 72991 w 1796722"/>
                <a:gd name="connsiteY6" fmla="*/ 729906 h 729906"/>
                <a:gd name="connsiteX7" fmla="*/ 0 w 1796722"/>
                <a:gd name="connsiteY7" fmla="*/ 656915 h 729906"/>
                <a:gd name="connsiteX8" fmla="*/ 0 w 1796722"/>
                <a:gd name="connsiteY8" fmla="*/ 72991 h 72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722" h="729906">
                  <a:moveTo>
                    <a:pt x="0" y="72991"/>
                  </a:moveTo>
                  <a:cubicBezTo>
                    <a:pt x="0" y="32679"/>
                    <a:pt x="32679" y="0"/>
                    <a:pt x="72991" y="0"/>
                  </a:cubicBezTo>
                  <a:lnTo>
                    <a:pt x="1723731" y="0"/>
                  </a:lnTo>
                  <a:cubicBezTo>
                    <a:pt x="1764043" y="0"/>
                    <a:pt x="1796722" y="32679"/>
                    <a:pt x="1796722" y="72991"/>
                  </a:cubicBezTo>
                  <a:lnTo>
                    <a:pt x="1796722" y="656915"/>
                  </a:lnTo>
                  <a:cubicBezTo>
                    <a:pt x="1796722" y="697227"/>
                    <a:pt x="1764043" y="729906"/>
                    <a:pt x="1723731" y="729906"/>
                  </a:cubicBezTo>
                  <a:lnTo>
                    <a:pt x="72991" y="729906"/>
                  </a:lnTo>
                  <a:cubicBezTo>
                    <a:pt x="32679" y="729906"/>
                    <a:pt x="0" y="697227"/>
                    <a:pt x="0" y="656915"/>
                  </a:cubicBezTo>
                  <a:lnTo>
                    <a:pt x="0" y="72991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981" tIns="55981" rIns="55981" bIns="55981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i="1" dirty="0" smtClean="0">
                  <a:solidFill>
                    <a:schemeClr val="tx1"/>
                  </a:solidFill>
                </a:rPr>
                <a:t>multi-points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4412" y="1131990"/>
              <a:ext cx="3340614" cy="235047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82944" y="4053627"/>
              <a:ext cx="3343551" cy="2350476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5" idx="2"/>
              <a:endCxn id="2" idx="1"/>
            </p:cNvCxnSpPr>
            <p:nvPr/>
          </p:nvCxnSpPr>
          <p:spPr>
            <a:xfrm flipV="1">
              <a:off x="8311191" y="2307228"/>
              <a:ext cx="373221" cy="96306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4"/>
              <a:endCxn id="11" idx="1"/>
            </p:cNvCxnSpPr>
            <p:nvPr/>
          </p:nvCxnSpPr>
          <p:spPr>
            <a:xfrm>
              <a:off x="8372558" y="4957221"/>
              <a:ext cx="310386" cy="271644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8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Off-diagonal </a:t>
            </a:r>
            <a:r>
              <a:rPr lang="en-US" altLang="zh-CN" dirty="0"/>
              <a:t>disorders</a:t>
            </a:r>
            <a:endParaRPr lang="zh-CN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74452" y="3621138"/>
            <a:ext cx="1625906" cy="953534"/>
          </a:xfrm>
          <a:custGeom>
            <a:avLst/>
            <a:gdLst>
              <a:gd name="connsiteX0" fmla="*/ 0 w 1474424"/>
              <a:gd name="connsiteY0" fmla="*/ 72991 h 729906"/>
              <a:gd name="connsiteX1" fmla="*/ 72991 w 1474424"/>
              <a:gd name="connsiteY1" fmla="*/ 0 h 729906"/>
              <a:gd name="connsiteX2" fmla="*/ 1401433 w 1474424"/>
              <a:gd name="connsiteY2" fmla="*/ 0 h 729906"/>
              <a:gd name="connsiteX3" fmla="*/ 1474424 w 1474424"/>
              <a:gd name="connsiteY3" fmla="*/ 72991 h 729906"/>
              <a:gd name="connsiteX4" fmla="*/ 1474424 w 1474424"/>
              <a:gd name="connsiteY4" fmla="*/ 656915 h 729906"/>
              <a:gd name="connsiteX5" fmla="*/ 1401433 w 1474424"/>
              <a:gd name="connsiteY5" fmla="*/ 729906 h 729906"/>
              <a:gd name="connsiteX6" fmla="*/ 72991 w 1474424"/>
              <a:gd name="connsiteY6" fmla="*/ 729906 h 729906"/>
              <a:gd name="connsiteX7" fmla="*/ 0 w 1474424"/>
              <a:gd name="connsiteY7" fmla="*/ 656915 h 729906"/>
              <a:gd name="connsiteX8" fmla="*/ 0 w 1474424"/>
              <a:gd name="connsiteY8" fmla="*/ 72991 h 72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4424" h="729906">
                <a:moveTo>
                  <a:pt x="0" y="72991"/>
                </a:moveTo>
                <a:cubicBezTo>
                  <a:pt x="0" y="32679"/>
                  <a:pt x="32679" y="0"/>
                  <a:pt x="72991" y="0"/>
                </a:cubicBezTo>
                <a:lnTo>
                  <a:pt x="1401433" y="0"/>
                </a:lnTo>
                <a:cubicBezTo>
                  <a:pt x="1441745" y="0"/>
                  <a:pt x="1474424" y="32679"/>
                  <a:pt x="1474424" y="72991"/>
                </a:cubicBezTo>
                <a:lnTo>
                  <a:pt x="1474424" y="656915"/>
                </a:lnTo>
                <a:cubicBezTo>
                  <a:pt x="1474424" y="697227"/>
                  <a:pt x="1441745" y="729906"/>
                  <a:pt x="1401433" y="729906"/>
                </a:cubicBezTo>
                <a:lnTo>
                  <a:pt x="72991" y="729906"/>
                </a:lnTo>
                <a:cubicBezTo>
                  <a:pt x="32679" y="729906"/>
                  <a:pt x="0" y="697227"/>
                  <a:pt x="0" y="656915"/>
                </a:cubicBezTo>
                <a:lnTo>
                  <a:pt x="0" y="72991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18" tIns="36618" rIns="36618" bIns="3661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+mn-lt"/>
              </a:rPr>
              <a:t>off-diagonal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+mn-lt"/>
              </a:rPr>
              <a:t>disorder</a:t>
            </a:r>
            <a:endParaRPr lang="zh-CN" altLang="en-US" sz="2400" kern="1200" dirty="0">
              <a:latin typeface="+mn-lt"/>
            </a:endParaRPr>
          </a:p>
        </p:txBody>
      </p:sp>
      <p:sp>
        <p:nvSpPr>
          <p:cNvPr id="5" name="Freeform 4"/>
          <p:cNvSpPr/>
          <p:nvPr/>
        </p:nvSpPr>
        <p:spPr>
          <a:xfrm rot="17213149">
            <a:off x="1007937" y="3139332"/>
            <a:ext cx="2010308" cy="24760"/>
          </a:xfrm>
          <a:custGeom>
            <a:avLst/>
            <a:gdLst>
              <a:gd name="connsiteX0" fmla="*/ 0 w 2010308"/>
              <a:gd name="connsiteY0" fmla="*/ 12380 h 24760"/>
              <a:gd name="connsiteX1" fmla="*/ 2010308 w 2010308"/>
              <a:gd name="connsiteY1" fmla="*/ 12380 h 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0308" h="24760">
                <a:moveTo>
                  <a:pt x="0" y="12380"/>
                </a:moveTo>
                <a:lnTo>
                  <a:pt x="2010308" y="123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7596" tIns="-37879" rIns="967596" bIns="-3787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 rot="21589021">
            <a:off x="1721127" y="4100217"/>
            <a:ext cx="583927" cy="24760"/>
          </a:xfrm>
          <a:custGeom>
            <a:avLst/>
            <a:gdLst>
              <a:gd name="connsiteX0" fmla="*/ 0 w 583927"/>
              <a:gd name="connsiteY0" fmla="*/ 12380 h 24760"/>
              <a:gd name="connsiteX1" fmla="*/ 583927 w 583927"/>
              <a:gd name="connsiteY1" fmla="*/ 12380 h 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3927" h="24760">
                <a:moveTo>
                  <a:pt x="0" y="12380"/>
                </a:moveTo>
                <a:lnTo>
                  <a:pt x="583927" y="123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0065" tIns="-2218" rIns="290065" bIns="-221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>
          <a:xfrm rot="4369343">
            <a:off x="1024510" y="5045633"/>
            <a:ext cx="1977161" cy="24760"/>
          </a:xfrm>
          <a:custGeom>
            <a:avLst/>
            <a:gdLst>
              <a:gd name="connsiteX0" fmla="*/ 0 w 1977161"/>
              <a:gd name="connsiteY0" fmla="*/ 12380 h 24760"/>
              <a:gd name="connsiteX1" fmla="*/ 1977161 w 1977161"/>
              <a:gd name="connsiteY1" fmla="*/ 12380 h 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7161" h="24760">
                <a:moveTo>
                  <a:pt x="0" y="12380"/>
                </a:moveTo>
                <a:lnTo>
                  <a:pt x="1977161" y="123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1851" tIns="-37050" rIns="951851" bIns="-37049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700" kern="1200"/>
          </a:p>
        </p:txBody>
      </p:sp>
      <p:grpSp>
        <p:nvGrpSpPr>
          <p:cNvPr id="82" name="Group 81"/>
          <p:cNvGrpSpPr/>
          <p:nvPr/>
        </p:nvGrpSpPr>
        <p:grpSpPr>
          <a:xfrm>
            <a:off x="2318727" y="13559"/>
            <a:ext cx="8325723" cy="2753420"/>
            <a:chOff x="2318727" y="13559"/>
            <a:chExt cx="8325723" cy="2753420"/>
          </a:xfrm>
        </p:grpSpPr>
        <p:sp>
          <p:nvSpPr>
            <p:cNvPr id="8" name="Freeform 7"/>
            <p:cNvSpPr/>
            <p:nvPr/>
          </p:nvSpPr>
          <p:spPr>
            <a:xfrm>
              <a:off x="2318727" y="1479502"/>
              <a:ext cx="1484895" cy="729906"/>
            </a:xfrm>
            <a:custGeom>
              <a:avLst/>
              <a:gdLst>
                <a:gd name="connsiteX0" fmla="*/ 0 w 1796722"/>
                <a:gd name="connsiteY0" fmla="*/ 72991 h 729906"/>
                <a:gd name="connsiteX1" fmla="*/ 72991 w 1796722"/>
                <a:gd name="connsiteY1" fmla="*/ 0 h 729906"/>
                <a:gd name="connsiteX2" fmla="*/ 1723731 w 1796722"/>
                <a:gd name="connsiteY2" fmla="*/ 0 h 729906"/>
                <a:gd name="connsiteX3" fmla="*/ 1796722 w 1796722"/>
                <a:gd name="connsiteY3" fmla="*/ 72991 h 729906"/>
                <a:gd name="connsiteX4" fmla="*/ 1796722 w 1796722"/>
                <a:gd name="connsiteY4" fmla="*/ 656915 h 729906"/>
                <a:gd name="connsiteX5" fmla="*/ 1723731 w 1796722"/>
                <a:gd name="connsiteY5" fmla="*/ 729906 h 729906"/>
                <a:gd name="connsiteX6" fmla="*/ 72991 w 1796722"/>
                <a:gd name="connsiteY6" fmla="*/ 729906 h 729906"/>
                <a:gd name="connsiteX7" fmla="*/ 0 w 1796722"/>
                <a:gd name="connsiteY7" fmla="*/ 656915 h 729906"/>
                <a:gd name="connsiteX8" fmla="*/ 0 w 1796722"/>
                <a:gd name="connsiteY8" fmla="*/ 72991 h 72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722" h="729906">
                  <a:moveTo>
                    <a:pt x="0" y="72991"/>
                  </a:moveTo>
                  <a:cubicBezTo>
                    <a:pt x="0" y="32679"/>
                    <a:pt x="32679" y="0"/>
                    <a:pt x="72991" y="0"/>
                  </a:cubicBezTo>
                  <a:lnTo>
                    <a:pt x="1723731" y="0"/>
                  </a:lnTo>
                  <a:cubicBezTo>
                    <a:pt x="1764043" y="0"/>
                    <a:pt x="1796722" y="32679"/>
                    <a:pt x="1796722" y="72991"/>
                  </a:cubicBezTo>
                  <a:lnTo>
                    <a:pt x="1796722" y="656915"/>
                  </a:lnTo>
                  <a:cubicBezTo>
                    <a:pt x="1796722" y="697227"/>
                    <a:pt x="1764043" y="729906"/>
                    <a:pt x="1723731" y="729906"/>
                  </a:cubicBezTo>
                  <a:lnTo>
                    <a:pt x="72991" y="729906"/>
                  </a:lnTo>
                  <a:cubicBezTo>
                    <a:pt x="32679" y="729906"/>
                    <a:pt x="0" y="697227"/>
                    <a:pt x="0" y="656915"/>
                  </a:cubicBezTo>
                  <a:lnTo>
                    <a:pt x="0" y="72991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981" tIns="55981" rIns="55981" bIns="55981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i="1" dirty="0" smtClean="0">
                  <a:solidFill>
                    <a:schemeClr val="tx1"/>
                  </a:solidFill>
                </a:rPr>
                <a:t>repulsive</a:t>
              </a:r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040" y="1629873"/>
              <a:ext cx="2231323" cy="42197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</p:pic>
        <p:grpSp>
          <p:nvGrpSpPr>
            <p:cNvPr id="2" name="Group 1"/>
            <p:cNvGrpSpPr/>
            <p:nvPr/>
          </p:nvGrpSpPr>
          <p:grpSpPr>
            <a:xfrm>
              <a:off x="5970283" y="1013691"/>
              <a:ext cx="2164468" cy="1753288"/>
              <a:chOff x="5980446" y="1012392"/>
              <a:chExt cx="2164468" cy="1753288"/>
            </a:xfrm>
          </p:grpSpPr>
          <p:sp>
            <p:nvSpPr>
              <p:cNvPr id="16" name="Freeform 15"/>
              <p:cNvSpPr/>
              <p:nvPr/>
            </p:nvSpPr>
            <p:spPr>
              <a:xfrm rot="19200000">
                <a:off x="5980447" y="1576378"/>
                <a:ext cx="731520" cy="24760"/>
              </a:xfrm>
              <a:custGeom>
                <a:avLst/>
                <a:gdLst>
                  <a:gd name="connsiteX0" fmla="*/ 0 w 2010308"/>
                  <a:gd name="connsiteY0" fmla="*/ 12380 h 24760"/>
                  <a:gd name="connsiteX1" fmla="*/ 2010308 w 2010308"/>
                  <a:gd name="connsiteY1" fmla="*/ 12380 h 2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0308" h="24760">
                    <a:moveTo>
                      <a:pt x="0" y="12380"/>
                    </a:moveTo>
                    <a:lnTo>
                      <a:pt x="2010308" y="123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67596" tIns="-37879" rIns="967596" bIns="-37877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kern="1200">
                  <a:latin typeface="+mn-lt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2400000">
                <a:off x="5980446" y="2065558"/>
                <a:ext cx="731520" cy="24760"/>
              </a:xfrm>
              <a:custGeom>
                <a:avLst/>
                <a:gdLst>
                  <a:gd name="connsiteX0" fmla="*/ 0 w 1977161"/>
                  <a:gd name="connsiteY0" fmla="*/ 12380 h 24760"/>
                  <a:gd name="connsiteX1" fmla="*/ 1977161 w 1977161"/>
                  <a:gd name="connsiteY1" fmla="*/ 12380 h 2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7161" h="24760">
                    <a:moveTo>
                      <a:pt x="0" y="12380"/>
                    </a:moveTo>
                    <a:lnTo>
                      <a:pt x="1977161" y="123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1851" tIns="-37050" rIns="951851" bIns="-37049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700" kern="12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634352" y="1012392"/>
                <a:ext cx="1510561" cy="663551"/>
              </a:xfrm>
              <a:custGeom>
                <a:avLst/>
                <a:gdLst>
                  <a:gd name="connsiteX0" fmla="*/ 0 w 1796722"/>
                  <a:gd name="connsiteY0" fmla="*/ 72991 h 729906"/>
                  <a:gd name="connsiteX1" fmla="*/ 72991 w 1796722"/>
                  <a:gd name="connsiteY1" fmla="*/ 0 h 729906"/>
                  <a:gd name="connsiteX2" fmla="*/ 1723731 w 1796722"/>
                  <a:gd name="connsiteY2" fmla="*/ 0 h 729906"/>
                  <a:gd name="connsiteX3" fmla="*/ 1796722 w 1796722"/>
                  <a:gd name="connsiteY3" fmla="*/ 72991 h 729906"/>
                  <a:gd name="connsiteX4" fmla="*/ 1796722 w 1796722"/>
                  <a:gd name="connsiteY4" fmla="*/ 656915 h 729906"/>
                  <a:gd name="connsiteX5" fmla="*/ 1723731 w 1796722"/>
                  <a:gd name="connsiteY5" fmla="*/ 729906 h 729906"/>
                  <a:gd name="connsiteX6" fmla="*/ 72991 w 1796722"/>
                  <a:gd name="connsiteY6" fmla="*/ 729906 h 729906"/>
                  <a:gd name="connsiteX7" fmla="*/ 0 w 1796722"/>
                  <a:gd name="connsiteY7" fmla="*/ 656915 h 729906"/>
                  <a:gd name="connsiteX8" fmla="*/ 0 w 1796722"/>
                  <a:gd name="connsiteY8" fmla="*/ 72991 h 72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6722" h="729906">
                    <a:moveTo>
                      <a:pt x="0" y="72991"/>
                    </a:moveTo>
                    <a:cubicBezTo>
                      <a:pt x="0" y="32679"/>
                      <a:pt x="32679" y="0"/>
                      <a:pt x="72991" y="0"/>
                    </a:cubicBezTo>
                    <a:lnTo>
                      <a:pt x="1723731" y="0"/>
                    </a:lnTo>
                    <a:cubicBezTo>
                      <a:pt x="1764043" y="0"/>
                      <a:pt x="1796722" y="32679"/>
                      <a:pt x="1796722" y="72991"/>
                    </a:cubicBezTo>
                    <a:lnTo>
                      <a:pt x="1796722" y="656915"/>
                    </a:lnTo>
                    <a:cubicBezTo>
                      <a:pt x="1796722" y="697227"/>
                      <a:pt x="1764043" y="729906"/>
                      <a:pt x="1723731" y="729906"/>
                    </a:cubicBezTo>
                    <a:lnTo>
                      <a:pt x="72991" y="729906"/>
                    </a:lnTo>
                    <a:cubicBezTo>
                      <a:pt x="32679" y="729906"/>
                      <a:pt x="0" y="697227"/>
                      <a:pt x="0" y="656915"/>
                    </a:cubicBezTo>
                    <a:lnTo>
                      <a:pt x="0" y="7299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981" tIns="55981" rIns="55981" bIns="55981" numCol="1" spcCol="1270" anchor="ctr" anchorCtr="0">
                <a:noAutofit/>
              </a:bodyPr>
              <a:lstStyle/>
              <a:p>
                <a:pPr algn="ctr" defTabSz="800100">
                  <a:lnSpc>
                    <a:spcPts val="16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200" i="1" dirty="0" smtClean="0">
                    <a:solidFill>
                      <a:schemeClr val="tx1"/>
                    </a:solidFill>
                  </a:rPr>
                  <a:t>single-point</a:t>
                </a:r>
              </a:p>
              <a:p>
                <a:pPr algn="ctr" defTabSz="800100">
                  <a:lnSpc>
                    <a:spcPts val="16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2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2200" i="1" dirty="0" smtClean="0">
                    <a:solidFill>
                      <a:schemeClr val="tx1"/>
                    </a:solidFill>
                  </a:rPr>
                  <a:t>oint 0</a:t>
                </a:r>
                <a:endParaRPr lang="zh-CN" altLang="en-US" sz="2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6634353" y="2102129"/>
                <a:ext cx="1510561" cy="663551"/>
              </a:xfrm>
              <a:custGeom>
                <a:avLst/>
                <a:gdLst>
                  <a:gd name="connsiteX0" fmla="*/ 0 w 1796722"/>
                  <a:gd name="connsiteY0" fmla="*/ 72991 h 729906"/>
                  <a:gd name="connsiteX1" fmla="*/ 72991 w 1796722"/>
                  <a:gd name="connsiteY1" fmla="*/ 0 h 729906"/>
                  <a:gd name="connsiteX2" fmla="*/ 1723731 w 1796722"/>
                  <a:gd name="connsiteY2" fmla="*/ 0 h 729906"/>
                  <a:gd name="connsiteX3" fmla="*/ 1796722 w 1796722"/>
                  <a:gd name="connsiteY3" fmla="*/ 72991 h 729906"/>
                  <a:gd name="connsiteX4" fmla="*/ 1796722 w 1796722"/>
                  <a:gd name="connsiteY4" fmla="*/ 656915 h 729906"/>
                  <a:gd name="connsiteX5" fmla="*/ 1723731 w 1796722"/>
                  <a:gd name="connsiteY5" fmla="*/ 729906 h 729906"/>
                  <a:gd name="connsiteX6" fmla="*/ 72991 w 1796722"/>
                  <a:gd name="connsiteY6" fmla="*/ 729906 h 729906"/>
                  <a:gd name="connsiteX7" fmla="*/ 0 w 1796722"/>
                  <a:gd name="connsiteY7" fmla="*/ 656915 h 729906"/>
                  <a:gd name="connsiteX8" fmla="*/ 0 w 1796722"/>
                  <a:gd name="connsiteY8" fmla="*/ 72991 h 72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6722" h="729906">
                    <a:moveTo>
                      <a:pt x="0" y="72991"/>
                    </a:moveTo>
                    <a:cubicBezTo>
                      <a:pt x="0" y="32679"/>
                      <a:pt x="32679" y="0"/>
                      <a:pt x="72991" y="0"/>
                    </a:cubicBezTo>
                    <a:lnTo>
                      <a:pt x="1723731" y="0"/>
                    </a:lnTo>
                    <a:cubicBezTo>
                      <a:pt x="1764043" y="0"/>
                      <a:pt x="1796722" y="32679"/>
                      <a:pt x="1796722" y="72991"/>
                    </a:cubicBezTo>
                    <a:lnTo>
                      <a:pt x="1796722" y="656915"/>
                    </a:lnTo>
                    <a:cubicBezTo>
                      <a:pt x="1796722" y="697227"/>
                      <a:pt x="1764043" y="729906"/>
                      <a:pt x="1723731" y="729906"/>
                    </a:cubicBezTo>
                    <a:lnTo>
                      <a:pt x="72991" y="729906"/>
                    </a:lnTo>
                    <a:cubicBezTo>
                      <a:pt x="32679" y="729906"/>
                      <a:pt x="0" y="697227"/>
                      <a:pt x="0" y="656915"/>
                    </a:cubicBezTo>
                    <a:lnTo>
                      <a:pt x="0" y="7299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981" tIns="55981" rIns="55981" bIns="55981" numCol="1" spcCol="1270" anchor="ctr" anchorCtr="0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200" i="1" dirty="0" smtClean="0">
                    <a:solidFill>
                      <a:schemeClr val="tx1"/>
                    </a:solidFill>
                  </a:rPr>
                  <a:t>multi-points</a:t>
                </a:r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5465" y="13559"/>
              <a:ext cx="1903932" cy="131517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40441" y="1397124"/>
              <a:ext cx="1893981" cy="1296930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>
              <a:stCxn id="18" idx="2"/>
              <a:endCxn id="32" idx="1"/>
            </p:cNvCxnSpPr>
            <p:nvPr/>
          </p:nvCxnSpPr>
          <p:spPr>
            <a:xfrm flipV="1">
              <a:off x="8073384" y="671146"/>
              <a:ext cx="662081" cy="342545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2"/>
              <a:endCxn id="35" idx="1"/>
            </p:cNvCxnSpPr>
            <p:nvPr/>
          </p:nvCxnSpPr>
          <p:spPr>
            <a:xfrm flipV="1">
              <a:off x="8073385" y="2045589"/>
              <a:ext cx="667056" cy="5783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9682717" y="1561776"/>
              <a:ext cx="88165" cy="881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776325" y="1436581"/>
              <a:ext cx="86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0.0628</a:t>
              </a:r>
              <a:endParaRPr lang="zh-CN" altLang="en-US" sz="1400" i="1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318727" y="2762446"/>
            <a:ext cx="8325723" cy="2700396"/>
            <a:chOff x="2318727" y="2762446"/>
            <a:chExt cx="8325723" cy="2700396"/>
          </a:xfrm>
        </p:grpSpPr>
        <p:sp>
          <p:nvSpPr>
            <p:cNvPr id="9" name="Freeform 8"/>
            <p:cNvSpPr/>
            <p:nvPr/>
          </p:nvSpPr>
          <p:spPr>
            <a:xfrm>
              <a:off x="2318727" y="3746712"/>
              <a:ext cx="1484895" cy="729906"/>
            </a:xfrm>
            <a:custGeom>
              <a:avLst/>
              <a:gdLst>
                <a:gd name="connsiteX0" fmla="*/ 0 w 1796722"/>
                <a:gd name="connsiteY0" fmla="*/ 72991 h 729906"/>
                <a:gd name="connsiteX1" fmla="*/ 72991 w 1796722"/>
                <a:gd name="connsiteY1" fmla="*/ 0 h 729906"/>
                <a:gd name="connsiteX2" fmla="*/ 1723731 w 1796722"/>
                <a:gd name="connsiteY2" fmla="*/ 0 h 729906"/>
                <a:gd name="connsiteX3" fmla="*/ 1796722 w 1796722"/>
                <a:gd name="connsiteY3" fmla="*/ 72991 h 729906"/>
                <a:gd name="connsiteX4" fmla="*/ 1796722 w 1796722"/>
                <a:gd name="connsiteY4" fmla="*/ 656915 h 729906"/>
                <a:gd name="connsiteX5" fmla="*/ 1723731 w 1796722"/>
                <a:gd name="connsiteY5" fmla="*/ 729906 h 729906"/>
                <a:gd name="connsiteX6" fmla="*/ 72991 w 1796722"/>
                <a:gd name="connsiteY6" fmla="*/ 729906 h 729906"/>
                <a:gd name="connsiteX7" fmla="*/ 0 w 1796722"/>
                <a:gd name="connsiteY7" fmla="*/ 656915 h 729906"/>
                <a:gd name="connsiteX8" fmla="*/ 0 w 1796722"/>
                <a:gd name="connsiteY8" fmla="*/ 72991 h 72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722" h="729906">
                  <a:moveTo>
                    <a:pt x="0" y="72991"/>
                  </a:moveTo>
                  <a:cubicBezTo>
                    <a:pt x="0" y="32679"/>
                    <a:pt x="32679" y="0"/>
                    <a:pt x="72991" y="0"/>
                  </a:cubicBezTo>
                  <a:lnTo>
                    <a:pt x="1723731" y="0"/>
                  </a:lnTo>
                  <a:cubicBezTo>
                    <a:pt x="1764043" y="0"/>
                    <a:pt x="1796722" y="32679"/>
                    <a:pt x="1796722" y="72991"/>
                  </a:cubicBezTo>
                  <a:lnTo>
                    <a:pt x="1796722" y="656915"/>
                  </a:lnTo>
                  <a:cubicBezTo>
                    <a:pt x="1796722" y="697227"/>
                    <a:pt x="1764043" y="729906"/>
                    <a:pt x="1723731" y="729906"/>
                  </a:cubicBezTo>
                  <a:lnTo>
                    <a:pt x="72991" y="729906"/>
                  </a:lnTo>
                  <a:cubicBezTo>
                    <a:pt x="32679" y="729906"/>
                    <a:pt x="0" y="697227"/>
                    <a:pt x="0" y="656915"/>
                  </a:cubicBezTo>
                  <a:lnTo>
                    <a:pt x="0" y="72991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981" tIns="55981" rIns="55981" bIns="55981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i="1" dirty="0" smtClean="0">
                  <a:solidFill>
                    <a:schemeClr val="tx1"/>
                  </a:solidFill>
                </a:rPr>
                <a:t>attractive</a:t>
              </a:r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242" y="3891536"/>
              <a:ext cx="2216919" cy="4105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</p:pic>
        <p:grpSp>
          <p:nvGrpSpPr>
            <p:cNvPr id="27" name="Group 26"/>
            <p:cNvGrpSpPr/>
            <p:nvPr/>
          </p:nvGrpSpPr>
          <p:grpSpPr>
            <a:xfrm>
              <a:off x="5970283" y="3266648"/>
              <a:ext cx="2164468" cy="1753288"/>
              <a:chOff x="5980446" y="1012392"/>
              <a:chExt cx="2164468" cy="1753288"/>
            </a:xfrm>
          </p:grpSpPr>
          <p:sp>
            <p:nvSpPr>
              <p:cNvPr id="28" name="Freeform 27"/>
              <p:cNvSpPr/>
              <p:nvPr/>
            </p:nvSpPr>
            <p:spPr>
              <a:xfrm rot="19200000">
                <a:off x="5980447" y="1576378"/>
                <a:ext cx="731520" cy="24760"/>
              </a:xfrm>
              <a:custGeom>
                <a:avLst/>
                <a:gdLst>
                  <a:gd name="connsiteX0" fmla="*/ 0 w 2010308"/>
                  <a:gd name="connsiteY0" fmla="*/ 12380 h 24760"/>
                  <a:gd name="connsiteX1" fmla="*/ 2010308 w 2010308"/>
                  <a:gd name="connsiteY1" fmla="*/ 12380 h 2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0308" h="24760">
                    <a:moveTo>
                      <a:pt x="0" y="12380"/>
                    </a:moveTo>
                    <a:lnTo>
                      <a:pt x="2010308" y="123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67596" tIns="-37879" rIns="967596" bIns="-37877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kern="1200">
                  <a:latin typeface="+mn-lt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2400000">
                <a:off x="5980446" y="2065558"/>
                <a:ext cx="731520" cy="24760"/>
              </a:xfrm>
              <a:custGeom>
                <a:avLst/>
                <a:gdLst>
                  <a:gd name="connsiteX0" fmla="*/ 0 w 1977161"/>
                  <a:gd name="connsiteY0" fmla="*/ 12380 h 24760"/>
                  <a:gd name="connsiteX1" fmla="*/ 1977161 w 1977161"/>
                  <a:gd name="connsiteY1" fmla="*/ 12380 h 2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7161" h="24760">
                    <a:moveTo>
                      <a:pt x="0" y="12380"/>
                    </a:moveTo>
                    <a:lnTo>
                      <a:pt x="1977161" y="123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1851" tIns="-37050" rIns="951851" bIns="-37049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700" kern="1200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6634352" y="1012392"/>
                <a:ext cx="1510561" cy="663551"/>
              </a:xfrm>
              <a:custGeom>
                <a:avLst/>
                <a:gdLst>
                  <a:gd name="connsiteX0" fmla="*/ 0 w 1796722"/>
                  <a:gd name="connsiteY0" fmla="*/ 72991 h 729906"/>
                  <a:gd name="connsiteX1" fmla="*/ 72991 w 1796722"/>
                  <a:gd name="connsiteY1" fmla="*/ 0 h 729906"/>
                  <a:gd name="connsiteX2" fmla="*/ 1723731 w 1796722"/>
                  <a:gd name="connsiteY2" fmla="*/ 0 h 729906"/>
                  <a:gd name="connsiteX3" fmla="*/ 1796722 w 1796722"/>
                  <a:gd name="connsiteY3" fmla="*/ 72991 h 729906"/>
                  <a:gd name="connsiteX4" fmla="*/ 1796722 w 1796722"/>
                  <a:gd name="connsiteY4" fmla="*/ 656915 h 729906"/>
                  <a:gd name="connsiteX5" fmla="*/ 1723731 w 1796722"/>
                  <a:gd name="connsiteY5" fmla="*/ 729906 h 729906"/>
                  <a:gd name="connsiteX6" fmla="*/ 72991 w 1796722"/>
                  <a:gd name="connsiteY6" fmla="*/ 729906 h 729906"/>
                  <a:gd name="connsiteX7" fmla="*/ 0 w 1796722"/>
                  <a:gd name="connsiteY7" fmla="*/ 656915 h 729906"/>
                  <a:gd name="connsiteX8" fmla="*/ 0 w 1796722"/>
                  <a:gd name="connsiteY8" fmla="*/ 72991 h 72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6722" h="729906">
                    <a:moveTo>
                      <a:pt x="0" y="72991"/>
                    </a:moveTo>
                    <a:cubicBezTo>
                      <a:pt x="0" y="32679"/>
                      <a:pt x="32679" y="0"/>
                      <a:pt x="72991" y="0"/>
                    </a:cubicBezTo>
                    <a:lnTo>
                      <a:pt x="1723731" y="0"/>
                    </a:lnTo>
                    <a:cubicBezTo>
                      <a:pt x="1764043" y="0"/>
                      <a:pt x="1796722" y="32679"/>
                      <a:pt x="1796722" y="72991"/>
                    </a:cubicBezTo>
                    <a:lnTo>
                      <a:pt x="1796722" y="656915"/>
                    </a:lnTo>
                    <a:cubicBezTo>
                      <a:pt x="1796722" y="697227"/>
                      <a:pt x="1764043" y="729906"/>
                      <a:pt x="1723731" y="729906"/>
                    </a:cubicBezTo>
                    <a:lnTo>
                      <a:pt x="72991" y="729906"/>
                    </a:lnTo>
                    <a:cubicBezTo>
                      <a:pt x="32679" y="729906"/>
                      <a:pt x="0" y="697227"/>
                      <a:pt x="0" y="656915"/>
                    </a:cubicBezTo>
                    <a:lnTo>
                      <a:pt x="0" y="7299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981" tIns="55981" rIns="55981" bIns="55981" numCol="1" spcCol="1270" anchor="ctr" anchorCtr="0">
                <a:noAutofit/>
              </a:bodyPr>
              <a:lstStyle/>
              <a:p>
                <a:pPr algn="ctr" defTabSz="800100">
                  <a:lnSpc>
                    <a:spcPts val="16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200" i="1" dirty="0">
                    <a:solidFill>
                      <a:schemeClr val="tx1"/>
                    </a:solidFill>
                  </a:rPr>
                  <a:t>single-point</a:t>
                </a:r>
              </a:p>
              <a:p>
                <a:pPr algn="ctr" defTabSz="800100">
                  <a:lnSpc>
                    <a:spcPts val="16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200" i="1" dirty="0">
                    <a:solidFill>
                      <a:schemeClr val="tx1"/>
                    </a:solidFill>
                  </a:rPr>
                  <a:t>point 0</a:t>
                </a:r>
                <a:endParaRPr lang="zh-CN" altLang="en-US" sz="2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6634353" y="2102129"/>
                <a:ext cx="1510561" cy="663551"/>
              </a:xfrm>
              <a:custGeom>
                <a:avLst/>
                <a:gdLst>
                  <a:gd name="connsiteX0" fmla="*/ 0 w 1796722"/>
                  <a:gd name="connsiteY0" fmla="*/ 72991 h 729906"/>
                  <a:gd name="connsiteX1" fmla="*/ 72991 w 1796722"/>
                  <a:gd name="connsiteY1" fmla="*/ 0 h 729906"/>
                  <a:gd name="connsiteX2" fmla="*/ 1723731 w 1796722"/>
                  <a:gd name="connsiteY2" fmla="*/ 0 h 729906"/>
                  <a:gd name="connsiteX3" fmla="*/ 1796722 w 1796722"/>
                  <a:gd name="connsiteY3" fmla="*/ 72991 h 729906"/>
                  <a:gd name="connsiteX4" fmla="*/ 1796722 w 1796722"/>
                  <a:gd name="connsiteY4" fmla="*/ 656915 h 729906"/>
                  <a:gd name="connsiteX5" fmla="*/ 1723731 w 1796722"/>
                  <a:gd name="connsiteY5" fmla="*/ 729906 h 729906"/>
                  <a:gd name="connsiteX6" fmla="*/ 72991 w 1796722"/>
                  <a:gd name="connsiteY6" fmla="*/ 729906 h 729906"/>
                  <a:gd name="connsiteX7" fmla="*/ 0 w 1796722"/>
                  <a:gd name="connsiteY7" fmla="*/ 656915 h 729906"/>
                  <a:gd name="connsiteX8" fmla="*/ 0 w 1796722"/>
                  <a:gd name="connsiteY8" fmla="*/ 72991 h 72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6722" h="729906">
                    <a:moveTo>
                      <a:pt x="0" y="72991"/>
                    </a:moveTo>
                    <a:cubicBezTo>
                      <a:pt x="0" y="32679"/>
                      <a:pt x="32679" y="0"/>
                      <a:pt x="72991" y="0"/>
                    </a:cubicBezTo>
                    <a:lnTo>
                      <a:pt x="1723731" y="0"/>
                    </a:lnTo>
                    <a:cubicBezTo>
                      <a:pt x="1764043" y="0"/>
                      <a:pt x="1796722" y="32679"/>
                      <a:pt x="1796722" y="72991"/>
                    </a:cubicBezTo>
                    <a:lnTo>
                      <a:pt x="1796722" y="656915"/>
                    </a:lnTo>
                    <a:cubicBezTo>
                      <a:pt x="1796722" y="697227"/>
                      <a:pt x="1764043" y="729906"/>
                      <a:pt x="1723731" y="729906"/>
                    </a:cubicBezTo>
                    <a:lnTo>
                      <a:pt x="72991" y="729906"/>
                    </a:lnTo>
                    <a:cubicBezTo>
                      <a:pt x="32679" y="729906"/>
                      <a:pt x="0" y="697227"/>
                      <a:pt x="0" y="656915"/>
                    </a:cubicBezTo>
                    <a:lnTo>
                      <a:pt x="0" y="7299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981" tIns="55981" rIns="55981" bIns="55981" numCol="1" spcCol="1270" anchor="ctr" anchorCtr="0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200" i="1" dirty="0" smtClean="0">
                    <a:solidFill>
                      <a:schemeClr val="tx1"/>
                    </a:solidFill>
                  </a:rPr>
                  <a:t>multi-points</a:t>
                </a:r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44586" y="2762446"/>
              <a:ext cx="1885690" cy="13068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35465" y="4137718"/>
              <a:ext cx="1903932" cy="1325124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>
              <a:stCxn id="30" idx="3"/>
              <a:endCxn id="33" idx="1"/>
            </p:cNvCxnSpPr>
            <p:nvPr/>
          </p:nvCxnSpPr>
          <p:spPr>
            <a:xfrm>
              <a:off x="8134750" y="3333003"/>
              <a:ext cx="609836" cy="82883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1" idx="4"/>
              <a:endCxn id="34" idx="1"/>
            </p:cNvCxnSpPr>
            <p:nvPr/>
          </p:nvCxnSpPr>
          <p:spPr>
            <a:xfrm flipV="1">
              <a:off x="8134751" y="4800280"/>
              <a:ext cx="600714" cy="153301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9692144" y="4268220"/>
              <a:ext cx="88165" cy="881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776325" y="4162917"/>
              <a:ext cx="86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r>
                <a:rPr lang="en-US" altLang="zh-CN" sz="1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0.0296</a:t>
              </a:r>
              <a:endParaRPr lang="zh-CN" altLang="en-US" sz="1400" i="1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18632" y="5465715"/>
            <a:ext cx="8325818" cy="1395618"/>
            <a:chOff x="2318632" y="5465715"/>
            <a:chExt cx="8325818" cy="1395618"/>
          </a:xfrm>
        </p:grpSpPr>
        <p:sp>
          <p:nvSpPr>
            <p:cNvPr id="10" name="Freeform 9"/>
            <p:cNvSpPr/>
            <p:nvPr/>
          </p:nvSpPr>
          <p:spPr>
            <a:xfrm>
              <a:off x="2318632" y="6052247"/>
              <a:ext cx="1483989" cy="733621"/>
            </a:xfrm>
            <a:custGeom>
              <a:avLst/>
              <a:gdLst>
                <a:gd name="connsiteX0" fmla="*/ 0 w 1795627"/>
                <a:gd name="connsiteY0" fmla="*/ 73362 h 733621"/>
                <a:gd name="connsiteX1" fmla="*/ 73362 w 1795627"/>
                <a:gd name="connsiteY1" fmla="*/ 0 h 733621"/>
                <a:gd name="connsiteX2" fmla="*/ 1722265 w 1795627"/>
                <a:gd name="connsiteY2" fmla="*/ 0 h 733621"/>
                <a:gd name="connsiteX3" fmla="*/ 1795627 w 1795627"/>
                <a:gd name="connsiteY3" fmla="*/ 73362 h 733621"/>
                <a:gd name="connsiteX4" fmla="*/ 1795627 w 1795627"/>
                <a:gd name="connsiteY4" fmla="*/ 660259 h 733621"/>
                <a:gd name="connsiteX5" fmla="*/ 1722265 w 1795627"/>
                <a:gd name="connsiteY5" fmla="*/ 733621 h 733621"/>
                <a:gd name="connsiteX6" fmla="*/ 73362 w 1795627"/>
                <a:gd name="connsiteY6" fmla="*/ 733621 h 733621"/>
                <a:gd name="connsiteX7" fmla="*/ 0 w 1795627"/>
                <a:gd name="connsiteY7" fmla="*/ 660259 h 733621"/>
                <a:gd name="connsiteX8" fmla="*/ 0 w 1795627"/>
                <a:gd name="connsiteY8" fmla="*/ 73362 h 73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5627" h="733621">
                  <a:moveTo>
                    <a:pt x="0" y="73362"/>
                  </a:moveTo>
                  <a:cubicBezTo>
                    <a:pt x="0" y="32845"/>
                    <a:pt x="32845" y="0"/>
                    <a:pt x="73362" y="0"/>
                  </a:cubicBezTo>
                  <a:lnTo>
                    <a:pt x="1722265" y="0"/>
                  </a:lnTo>
                  <a:cubicBezTo>
                    <a:pt x="1762782" y="0"/>
                    <a:pt x="1795627" y="32845"/>
                    <a:pt x="1795627" y="73362"/>
                  </a:cubicBezTo>
                  <a:lnTo>
                    <a:pt x="1795627" y="660259"/>
                  </a:lnTo>
                  <a:cubicBezTo>
                    <a:pt x="1795627" y="700776"/>
                    <a:pt x="1762782" y="733621"/>
                    <a:pt x="1722265" y="733621"/>
                  </a:cubicBezTo>
                  <a:lnTo>
                    <a:pt x="73362" y="733621"/>
                  </a:lnTo>
                  <a:cubicBezTo>
                    <a:pt x="32845" y="733621"/>
                    <a:pt x="0" y="700776"/>
                    <a:pt x="0" y="660259"/>
                  </a:cubicBezTo>
                  <a:lnTo>
                    <a:pt x="0" y="73362"/>
                  </a:lnTo>
                  <a:close/>
                </a:path>
              </a:pathLst>
            </a:custGeom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981" tIns="55981" rIns="55981" bIns="55981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i="1" dirty="0" smtClean="0">
                  <a:solidFill>
                    <a:schemeClr val="tx1"/>
                  </a:solidFill>
                </a:rPr>
                <a:t>mixed</a:t>
              </a:r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115" y="6225310"/>
              <a:ext cx="2947495" cy="387493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44586" y="5531234"/>
              <a:ext cx="1885690" cy="1330099"/>
            </a:xfrm>
            <a:prstGeom prst="rect">
              <a:avLst/>
            </a:prstGeom>
          </p:spPr>
        </p:pic>
        <p:cxnSp>
          <p:nvCxnSpPr>
            <p:cNvPr id="53" name="Straight Arrow Connector 52"/>
            <p:cNvCxnSpPr>
              <a:stCxn id="15" idx="3"/>
              <a:endCxn id="36" idx="1"/>
            </p:cNvCxnSpPr>
            <p:nvPr/>
          </p:nvCxnSpPr>
          <p:spPr>
            <a:xfrm flipV="1">
              <a:off x="6632610" y="6196284"/>
              <a:ext cx="2111976" cy="222773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9682717" y="5570535"/>
              <a:ext cx="88165" cy="881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76325" y="5465715"/>
              <a:ext cx="86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0.1228</a:t>
              </a:r>
              <a:endParaRPr lang="zh-CN" altLang="en-US" sz="1400" i="1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Formalization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2" y="1344168"/>
            <a:ext cx="6270279" cy="562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7" y="2096538"/>
            <a:ext cx="6588227" cy="2125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62" y="4507025"/>
            <a:ext cx="11300738" cy="155676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009966" y="81279"/>
            <a:ext cx="4101632" cy="3653870"/>
            <a:chOff x="8009966" y="81279"/>
            <a:chExt cx="4101632" cy="3653870"/>
          </a:xfrm>
        </p:grpSpPr>
        <p:grpSp>
          <p:nvGrpSpPr>
            <p:cNvPr id="9" name="Group 8"/>
            <p:cNvGrpSpPr/>
            <p:nvPr/>
          </p:nvGrpSpPr>
          <p:grpSpPr>
            <a:xfrm>
              <a:off x="8193376" y="81279"/>
              <a:ext cx="3918222" cy="3535681"/>
              <a:chOff x="2755052" y="1708852"/>
              <a:chExt cx="3234636" cy="3311521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389940" y="4626294"/>
                <a:ext cx="0" cy="9220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896608" y="4626294"/>
                <a:ext cx="0" cy="9220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403276" y="4626294"/>
                <a:ext cx="0" cy="9220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909944" y="4626294"/>
                <a:ext cx="0" cy="9220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416612" y="4638544"/>
                <a:ext cx="0" cy="9220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980" y="4699065"/>
                <a:ext cx="26425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3287845" y="1708852"/>
                <a:ext cx="2205996" cy="2987041"/>
                <a:chOff x="3287845" y="1688532"/>
                <a:chExt cx="2205996" cy="2987041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3287845" y="1688532"/>
                  <a:ext cx="182880" cy="2987041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4299403" y="1688532"/>
                  <a:ext cx="182880" cy="2987041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805182" y="1688532"/>
                  <a:ext cx="182880" cy="2987041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310961" y="1688532"/>
                  <a:ext cx="182880" cy="2987041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3793624" y="1688532"/>
                  <a:ext cx="182880" cy="2987041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3048981" y="4238480"/>
                <a:ext cx="26425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048981" y="3777893"/>
                <a:ext cx="26425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048981" y="3317306"/>
                <a:ext cx="26425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048981" y="2856719"/>
                <a:ext cx="26425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048981" y="2396132"/>
                <a:ext cx="26425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48981" y="1935545"/>
                <a:ext cx="26425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3182993" y="4681819"/>
                <a:ext cx="2378050" cy="338554"/>
                <a:chOff x="3182993" y="4813899"/>
                <a:chExt cx="2378050" cy="338554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4258845" y="481389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/>
                    <a:t>0</a:t>
                  </a:r>
                  <a:endParaRPr lang="zh-CN" altLang="en-US" sz="160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65513" y="481389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/>
                    <a:t>1</a:t>
                  </a:r>
                  <a:endParaRPr lang="zh-CN" altLang="en-US" sz="16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272181" y="481389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/>
                    <a:t>2</a:t>
                  </a:r>
                  <a:endParaRPr lang="zh-CN" altLang="en-US" sz="16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20919" y="4813899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/>
                    <a:t>-1</a:t>
                  </a:r>
                  <a:endParaRPr lang="zh-CN" altLang="en-US" sz="16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182993" y="4813899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/>
                    <a:t>-2</a:t>
                  </a:r>
                  <a:endParaRPr lang="zh-CN" altLang="en-US" sz="16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755052" y="1763095"/>
                <a:ext cx="458264" cy="3102075"/>
                <a:chOff x="2755052" y="1763095"/>
                <a:chExt cx="458264" cy="3102075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809553" y="452661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0</a:t>
                  </a:r>
                  <a:endParaRPr lang="zh-CN" altLang="en-US" sz="16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21577" y="4069203"/>
                  <a:ext cx="2648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altLang="zh-CN" sz="1600" dirty="0" smtClean="0"/>
                    <a:t>τ</a:t>
                  </a:r>
                  <a:endParaRPr lang="zh-CN" altLang="en-US" sz="1600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769478" y="3611790"/>
                  <a:ext cx="3690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/>
                    <a:t>2</a:t>
                  </a:r>
                  <a:r>
                    <a:rPr lang="el-GR" altLang="zh-CN" sz="1600" dirty="0" smtClean="0"/>
                    <a:t>τ</a:t>
                  </a:r>
                  <a:endParaRPr lang="zh-CN" altLang="en-US" sz="16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769478" y="3165278"/>
                  <a:ext cx="3690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/>
                    <a:t>3</a:t>
                  </a:r>
                  <a:r>
                    <a:rPr lang="el-GR" altLang="zh-CN" sz="1600" dirty="0" smtClean="0"/>
                    <a:t>τ</a:t>
                  </a:r>
                  <a:endParaRPr lang="zh-CN" altLang="en-US" sz="16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755052" y="1763095"/>
                  <a:ext cx="397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/>
                    <a:t>N</a:t>
                  </a:r>
                  <a:r>
                    <a:rPr lang="el-GR" altLang="zh-CN" sz="1600" dirty="0" smtClean="0"/>
                    <a:t>τ</a:t>
                  </a:r>
                  <a:endParaRPr lang="zh-CN" altLang="en-US" sz="16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857211" y="2281468"/>
                  <a:ext cx="356105" cy="246221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1600" dirty="0" smtClean="0"/>
                    <a:t>...</a:t>
                  </a:r>
                  <a:endParaRPr lang="zh-CN" altLang="en-US" sz="16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779183" y="2747071"/>
                  <a:ext cx="430887" cy="246221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1600" dirty="0" smtClean="0"/>
                    <a:t>...</a:t>
                  </a:r>
                  <a:endParaRPr lang="zh-CN" altLang="en-US" sz="1600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532313" y="2014868"/>
                <a:ext cx="457375" cy="2693241"/>
                <a:chOff x="5532313" y="2014868"/>
                <a:chExt cx="457375" cy="269324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5557358" y="4338777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H</a:t>
                  </a:r>
                  <a:r>
                    <a:rPr lang="en-US" altLang="zh-CN" sz="1400" dirty="0" smtClean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557358" y="3871158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H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557358" y="3395658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H</a:t>
                  </a:r>
                  <a:r>
                    <a:rPr lang="en-US" altLang="zh-CN" sz="1400" dirty="0" smtClean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545336" y="2014868"/>
                  <a:ext cx="44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H</a:t>
                  </a:r>
                  <a:r>
                    <a:rPr lang="en-US" altLang="zh-CN" sz="1400" dirty="0" smtClean="0">
                      <a:solidFill>
                        <a:srgbClr val="FF0000"/>
                      </a:solidFill>
                    </a:rPr>
                    <a:t>N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534677" y="2543357"/>
                  <a:ext cx="430887" cy="246221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FF0000"/>
                      </a:solidFill>
                    </a:rPr>
                    <a:t>...</a:t>
                  </a:r>
                  <a:endParaRPr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532313" y="2967181"/>
                  <a:ext cx="430887" cy="246221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FF0000"/>
                      </a:solidFill>
                    </a:rPr>
                    <a:t>...</a:t>
                  </a:r>
                  <a:endParaRPr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8009966" y="2408808"/>
              <a:ext cx="1940252" cy="1326341"/>
              <a:chOff x="25241" y="4856931"/>
              <a:chExt cx="1940252" cy="1326341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291559" y="6029384"/>
                <a:ext cx="9144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291559" y="5125732"/>
                <a:ext cx="0" cy="9144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173365" y="5875495"/>
                <a:ext cx="792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241" y="4856931"/>
                <a:ext cx="541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time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11480" y="4967927"/>
            <a:ext cx="11588842" cy="1272617"/>
            <a:chOff x="411480" y="4967927"/>
            <a:chExt cx="11588842" cy="1272617"/>
          </a:xfrm>
        </p:grpSpPr>
        <p:sp>
          <p:nvSpPr>
            <p:cNvPr id="64" name="Rectangle 63"/>
            <p:cNvSpPr/>
            <p:nvPr/>
          </p:nvSpPr>
          <p:spPr>
            <a:xfrm>
              <a:off x="4009276" y="4967927"/>
              <a:ext cx="3711277" cy="116184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SlantDown">
                <a:avLst>
                  <a:gd name="adj" fmla="val 73085"/>
                </a:avLst>
              </a:prstTxWarp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4000" b="1" dirty="0" smtClean="0">
                  <a:ln/>
                  <a:solidFill>
                    <a:schemeClr val="accent4"/>
                  </a:solidFill>
                </a:rPr>
                <a:t>Localization</a:t>
              </a:r>
              <a:endParaRPr lang="en-US" altLang="zh-CN" sz="40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1480" y="4967927"/>
              <a:ext cx="11588842" cy="1272617"/>
            </a:xfrm>
            <a:prstGeom prst="roundRect">
              <a:avLst/>
            </a:prstGeom>
            <a:noFill/>
            <a:ln w="28575">
              <a:solidFill>
                <a:srgbClr val="FFC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Time-dependent disorders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183890" y="1774408"/>
            <a:ext cx="58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disorders are randomly generated in each unit time, but is position independent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160" y="2011680"/>
            <a:ext cx="5902268" cy="4079374"/>
            <a:chOff x="25241" y="2103898"/>
            <a:chExt cx="5902268" cy="4079374"/>
          </a:xfrm>
        </p:grpSpPr>
        <p:grpSp>
          <p:nvGrpSpPr>
            <p:cNvPr id="25" name="Group 24"/>
            <p:cNvGrpSpPr/>
            <p:nvPr/>
          </p:nvGrpSpPr>
          <p:grpSpPr>
            <a:xfrm>
              <a:off x="25241" y="2103898"/>
              <a:ext cx="5902268" cy="4079374"/>
              <a:chOff x="25241" y="2103898"/>
              <a:chExt cx="5902268" cy="407937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96562" y="2103898"/>
                <a:ext cx="5630947" cy="4006940"/>
                <a:chOff x="2091713" y="1708852"/>
                <a:chExt cx="4653674" cy="3311521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83272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389940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896608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403276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909944" y="462629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416612" y="463854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923280" y="4638544"/>
                  <a:ext cx="0" cy="9220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35776" y="4699065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oup 41"/>
                <p:cNvGrpSpPr/>
                <p:nvPr/>
              </p:nvGrpSpPr>
              <p:grpSpPr>
                <a:xfrm>
                  <a:off x="2782066" y="1708852"/>
                  <a:ext cx="3217556" cy="2987041"/>
                  <a:chOff x="2782066" y="1688532"/>
                  <a:chExt cx="3217556" cy="2987041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2782066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3287845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4299403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4805182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5310961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5816742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3793624" y="1688532"/>
                    <a:ext cx="182880" cy="2987041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435776" y="4238480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435776" y="3777893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435776" y="3317306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435776" y="2856719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435776" y="2396132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435776" y="1935545"/>
                  <a:ext cx="3868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2710443" y="4626088"/>
                  <a:ext cx="3397576" cy="394285"/>
                  <a:chOff x="2710443" y="4758168"/>
                  <a:chExt cx="3397576" cy="394285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258845" y="4813899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0</a:t>
                    </a:r>
                    <a:endParaRPr lang="zh-CN" altLang="en-US" sz="1600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65513" y="4813899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1</a:t>
                    </a:r>
                    <a:endParaRPr lang="zh-CN" altLang="en-US" sz="1600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272181" y="4813899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2</a:t>
                    </a:r>
                    <a:endParaRPr lang="zh-CN" altLang="en-US" sz="16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720919" y="4813899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-1</a:t>
                    </a:r>
                    <a:endParaRPr lang="zh-CN" altLang="en-US" sz="16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182993" y="4813899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-2</a:t>
                    </a:r>
                    <a:endParaRPr lang="zh-CN" altLang="en-US" sz="1600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769465" y="4758168"/>
                    <a:ext cx="338554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...</a:t>
                    </a:r>
                    <a:endParaRPr lang="zh-CN" altLang="en-US" sz="16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710443" y="4784876"/>
                    <a:ext cx="338554" cy="2543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...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2091713" y="1763095"/>
                  <a:ext cx="458266" cy="3102075"/>
                  <a:chOff x="2091713" y="1763095"/>
                  <a:chExt cx="458266" cy="3102075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46215" y="4526616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0</a:t>
                    </a:r>
                    <a:endParaRPr lang="zh-CN" altLang="en-US" sz="1600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58238" y="4069203"/>
                    <a:ext cx="26481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altLang="zh-CN" sz="1600" dirty="0" smtClean="0"/>
                      <a:t>τ</a:t>
                    </a:r>
                    <a:endParaRPr lang="zh-CN" altLang="en-US" sz="16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106140" y="3611790"/>
                    <a:ext cx="36901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2</a:t>
                    </a:r>
                    <a:r>
                      <a:rPr lang="el-GR" altLang="zh-CN" sz="1600" dirty="0" smtClean="0"/>
                      <a:t>τ</a:t>
                    </a:r>
                    <a:endParaRPr lang="zh-CN" altLang="en-US" sz="16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106140" y="3165278"/>
                    <a:ext cx="36901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3</a:t>
                    </a:r>
                    <a:r>
                      <a:rPr lang="el-GR" altLang="zh-CN" sz="1600" dirty="0" smtClean="0"/>
                      <a:t>τ</a:t>
                    </a:r>
                    <a:endParaRPr lang="zh-CN" altLang="en-US" sz="16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091713" y="1763095"/>
                    <a:ext cx="3978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N</a:t>
                    </a:r>
                    <a:r>
                      <a:rPr lang="el-GR" altLang="zh-CN" sz="1600" dirty="0" smtClean="0"/>
                      <a:t>τ</a:t>
                    </a:r>
                    <a:endParaRPr lang="zh-CN" altLang="en-US" sz="16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2193874" y="2281468"/>
                    <a:ext cx="356105" cy="246221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...</a:t>
                    </a:r>
                    <a:endParaRPr lang="zh-CN" altLang="en-US" sz="1600" dirty="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115843" y="2747071"/>
                    <a:ext cx="430887" cy="246221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...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288013" y="2014868"/>
                  <a:ext cx="457374" cy="2693241"/>
                  <a:chOff x="6288013" y="2014868"/>
                  <a:chExt cx="457374" cy="2693241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313057" y="4338777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H</a:t>
                    </a:r>
                    <a:r>
                      <a:rPr lang="en-US" altLang="zh-CN" sz="14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313057" y="3871158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H</a:t>
                    </a:r>
                    <a:r>
                      <a:rPr lang="en-US" altLang="zh-CN" sz="1400" dirty="0">
                        <a:solidFill>
                          <a:srgbClr val="FF0000"/>
                        </a:solidFill>
                      </a:rPr>
                      <a:t>2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6313057" y="3395658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H</a:t>
                    </a:r>
                    <a:r>
                      <a:rPr lang="en-US" altLang="zh-CN" sz="1400" dirty="0" smtClean="0">
                        <a:solidFill>
                          <a:srgbClr val="FF0000"/>
                        </a:solidFill>
                      </a:rPr>
                      <a:t>3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301035" y="2014868"/>
                    <a:ext cx="4443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H</a:t>
                    </a:r>
                    <a:r>
                      <a:rPr lang="en-US" altLang="zh-CN" sz="1400" dirty="0" smtClean="0">
                        <a:solidFill>
                          <a:srgbClr val="FF0000"/>
                        </a:solidFill>
                      </a:rPr>
                      <a:t>N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290379" y="2543357"/>
                    <a:ext cx="430887" cy="246221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...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288013" y="2967181"/>
                    <a:ext cx="430887" cy="246221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...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11" name="Group 10"/>
              <p:cNvGrpSpPr/>
              <p:nvPr/>
            </p:nvGrpSpPr>
            <p:grpSpPr>
              <a:xfrm>
                <a:off x="25241" y="4856931"/>
                <a:ext cx="1940252" cy="1326341"/>
                <a:chOff x="25241" y="4856931"/>
                <a:chExt cx="1940252" cy="1326341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291559" y="6029384"/>
                  <a:ext cx="91440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291559" y="5125732"/>
                  <a:ext cx="0" cy="9144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1173365" y="5875495"/>
                  <a:ext cx="792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position</a:t>
                  </a:r>
                  <a:endParaRPr lang="zh-CN" altLang="en-US" sz="1400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5241" y="4856931"/>
                  <a:ext cx="5416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time</a:t>
                  </a:r>
                  <a:endParaRPr lang="zh-CN" altLang="en-US" sz="1400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87" name="Explosion 1 86"/>
            <p:cNvSpPr/>
            <p:nvPr/>
          </p:nvSpPr>
          <p:spPr>
            <a:xfrm>
              <a:off x="4837763" y="5328529"/>
              <a:ext cx="189992" cy="24384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Explosion 1 87"/>
            <p:cNvSpPr/>
            <p:nvPr/>
          </p:nvSpPr>
          <p:spPr>
            <a:xfrm>
              <a:off x="4221855" y="5328529"/>
              <a:ext cx="189992" cy="24384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Explosion 1 88"/>
            <p:cNvSpPr/>
            <p:nvPr/>
          </p:nvSpPr>
          <p:spPr>
            <a:xfrm>
              <a:off x="1142300" y="5328529"/>
              <a:ext cx="189992" cy="24384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Explosion 1 89"/>
            <p:cNvSpPr/>
            <p:nvPr/>
          </p:nvSpPr>
          <p:spPr>
            <a:xfrm>
              <a:off x="1758211" y="5328529"/>
              <a:ext cx="189992" cy="24384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Explosion 1 90"/>
            <p:cNvSpPr/>
            <p:nvPr/>
          </p:nvSpPr>
          <p:spPr>
            <a:xfrm>
              <a:off x="2374122" y="5328529"/>
              <a:ext cx="189992" cy="24384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Explosion 1 91"/>
            <p:cNvSpPr/>
            <p:nvPr/>
          </p:nvSpPr>
          <p:spPr>
            <a:xfrm>
              <a:off x="2990033" y="5328529"/>
              <a:ext cx="189992" cy="24384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Explosion 1 92"/>
            <p:cNvSpPr/>
            <p:nvPr/>
          </p:nvSpPr>
          <p:spPr>
            <a:xfrm>
              <a:off x="3605944" y="5328529"/>
              <a:ext cx="189992" cy="24384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5-Point Star 93"/>
            <p:cNvSpPr/>
            <p:nvPr/>
          </p:nvSpPr>
          <p:spPr>
            <a:xfrm>
              <a:off x="4825714" y="4196760"/>
              <a:ext cx="189992" cy="2438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5-Point Star 94"/>
            <p:cNvSpPr/>
            <p:nvPr/>
          </p:nvSpPr>
          <p:spPr>
            <a:xfrm>
              <a:off x="1142583" y="4196760"/>
              <a:ext cx="189992" cy="2438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4211858" y="4196760"/>
              <a:ext cx="189992" cy="2438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5-Point Star 96"/>
            <p:cNvSpPr/>
            <p:nvPr/>
          </p:nvSpPr>
          <p:spPr>
            <a:xfrm>
              <a:off x="3598003" y="4196760"/>
              <a:ext cx="189992" cy="2438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5-Point Star 97"/>
            <p:cNvSpPr/>
            <p:nvPr/>
          </p:nvSpPr>
          <p:spPr>
            <a:xfrm>
              <a:off x="2984148" y="4196760"/>
              <a:ext cx="189992" cy="2438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5-Point Star 98"/>
            <p:cNvSpPr/>
            <p:nvPr/>
          </p:nvSpPr>
          <p:spPr>
            <a:xfrm>
              <a:off x="2370293" y="4196760"/>
              <a:ext cx="189992" cy="2438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5-Point Star 99"/>
            <p:cNvSpPr/>
            <p:nvPr/>
          </p:nvSpPr>
          <p:spPr>
            <a:xfrm>
              <a:off x="1756438" y="4196760"/>
              <a:ext cx="189992" cy="2438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Wave 100"/>
            <p:cNvSpPr/>
            <p:nvPr/>
          </p:nvSpPr>
          <p:spPr>
            <a:xfrm>
              <a:off x="1154675" y="3109756"/>
              <a:ext cx="189992" cy="243840"/>
            </a:xfrm>
            <a:prstGeom prst="wav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Wave 101"/>
            <p:cNvSpPr/>
            <p:nvPr/>
          </p:nvSpPr>
          <p:spPr>
            <a:xfrm>
              <a:off x="1766515" y="3109756"/>
              <a:ext cx="189992" cy="243840"/>
            </a:xfrm>
            <a:prstGeom prst="wav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Wave 102"/>
            <p:cNvSpPr/>
            <p:nvPr/>
          </p:nvSpPr>
          <p:spPr>
            <a:xfrm>
              <a:off x="2378355" y="3109756"/>
              <a:ext cx="189992" cy="243840"/>
            </a:xfrm>
            <a:prstGeom prst="wav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Wave 103"/>
            <p:cNvSpPr/>
            <p:nvPr/>
          </p:nvSpPr>
          <p:spPr>
            <a:xfrm>
              <a:off x="2990195" y="3109756"/>
              <a:ext cx="189992" cy="243840"/>
            </a:xfrm>
            <a:prstGeom prst="wav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Wave 104"/>
            <p:cNvSpPr/>
            <p:nvPr/>
          </p:nvSpPr>
          <p:spPr>
            <a:xfrm>
              <a:off x="3602035" y="3109756"/>
              <a:ext cx="189992" cy="243840"/>
            </a:xfrm>
            <a:prstGeom prst="wav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Wave 105"/>
            <p:cNvSpPr/>
            <p:nvPr/>
          </p:nvSpPr>
          <p:spPr>
            <a:xfrm>
              <a:off x="4213875" y="3109756"/>
              <a:ext cx="189992" cy="243840"/>
            </a:xfrm>
            <a:prstGeom prst="wav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Wave 109"/>
            <p:cNvSpPr/>
            <p:nvPr/>
          </p:nvSpPr>
          <p:spPr>
            <a:xfrm>
              <a:off x="4825714" y="3109756"/>
              <a:ext cx="189992" cy="243840"/>
            </a:xfrm>
            <a:prstGeom prst="wav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1" y="2779619"/>
            <a:ext cx="3168671" cy="781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9" y="3712512"/>
            <a:ext cx="5119698" cy="904393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6999354" y="4871058"/>
            <a:ext cx="4184271" cy="142869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Down">
              <a:avLst>
                <a:gd name="adj" fmla="val 73085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 smtClean="0">
                <a:ln/>
                <a:solidFill>
                  <a:schemeClr val="accent4"/>
                </a:solidFill>
              </a:rPr>
              <a:t>Decoherence?</a:t>
            </a:r>
            <a:endParaRPr lang="en-US" altLang="zh-CN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6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439</Words>
  <Application>Microsoft Office PowerPoint</Application>
  <PresentationFormat>Widescreen</PresentationFormat>
  <Paragraphs>179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Quantum Walk with Disorders</vt:lpstr>
      <vt:lpstr>Discrete quantum walk with disorder</vt:lpstr>
      <vt:lpstr>Classification of disorders</vt:lpstr>
      <vt:lpstr>Continuous quantum walk with disorder</vt:lpstr>
      <vt:lpstr>Classification of disorders</vt:lpstr>
      <vt:lpstr>Diagonal disorders</vt:lpstr>
      <vt:lpstr>Off-diagonal disorders</vt:lpstr>
      <vt:lpstr>Formalization</vt:lpstr>
      <vt:lpstr>Time-dependent disorders</vt:lpstr>
      <vt:lpstr>Fluctuating disorders</vt:lpstr>
      <vt:lpstr>Beyond one dimension and one particle</vt:lpstr>
      <vt:lpstr>PowerPoint Presentation</vt:lpstr>
    </vt:vector>
  </TitlesOfParts>
  <Company>CS,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continuous-quantum-walk-with-disorder</dc:title>
  <dc:creator>Kun Wang</dc:creator>
  <cp:keywords>talk; report</cp:keywords>
  <cp:lastModifiedBy>Kun Wang</cp:lastModifiedBy>
  <cp:revision>511</cp:revision>
  <dcterms:created xsi:type="dcterms:W3CDTF">2015-12-23T14:07:01Z</dcterms:created>
  <dcterms:modified xsi:type="dcterms:W3CDTF">2016-01-14T08:42:09Z</dcterms:modified>
  <cp:category>research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