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DE9E9"/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5" autoAdjust="0"/>
    <p:restoredTop sz="91232" autoAdjust="0"/>
  </p:normalViewPr>
  <p:slideViewPr>
    <p:cSldViewPr snapToGrid="0">
      <p:cViewPr varScale="1">
        <p:scale>
          <a:sx n="73" d="100"/>
          <a:sy n="73" d="100"/>
        </p:scale>
        <p:origin x="306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634CC-93E3-47FB-BA77-DBE245C43A3C}" type="datetimeFigureOut">
              <a:rPr lang="zh-CN" altLang="en-US" smtClean="0"/>
              <a:t>2015/10/31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E0F73-454C-41C1-A472-012FC4295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247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E0F73-454C-41C1-A472-012FC429579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286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E0F73-454C-41C1-A472-012FC429579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391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E0F73-454C-41C1-A472-012FC429579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123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作为一个例子，我将说明如何将忙碌的海龟问题归约到忙碌的海狸问题。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E0F73-454C-41C1-A472-012FC429579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71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768" y="424273"/>
            <a:ext cx="10540180" cy="2387600"/>
          </a:xfrm>
        </p:spPr>
        <p:txBody>
          <a:bodyPr anchor="b">
            <a:normAutofit/>
          </a:bodyPr>
          <a:lstStyle>
            <a:lvl1pPr algn="ctr">
              <a:defRPr sz="6400">
                <a:latin typeface="+mj-ea"/>
                <a:ea typeface="+mj-ea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92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065" y="91440"/>
            <a:ext cx="11085871" cy="1134581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065" y="1337187"/>
            <a:ext cx="11085871" cy="5014451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3065" y="6492209"/>
            <a:ext cx="2246671" cy="365760"/>
          </a:xfrm>
        </p:spPr>
        <p:txBody>
          <a:bodyPr/>
          <a:lstStyle>
            <a:lvl1pPr>
              <a:defRPr sz="1600">
                <a:latin typeface="+mn-ea"/>
                <a:ea typeface="+mn-ea"/>
              </a:defRPr>
            </a:lvl1pPr>
          </a:lstStyle>
          <a:p>
            <a:fld id="{912397BA-EEB0-4B7C-AE91-CD2EB64A8E2B}" type="datetime1">
              <a:rPr lang="zh-CN" altLang="en-US" smtClean="0"/>
              <a:t>2015/10/31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92527"/>
            <a:ext cx="4114800" cy="365125"/>
          </a:xfrm>
        </p:spPr>
        <p:txBody>
          <a:bodyPr/>
          <a:lstStyle>
            <a:lvl1pPr>
              <a:defRPr sz="1600">
                <a:latin typeface="+mn-ea"/>
                <a:ea typeface="+mn-ea"/>
              </a:defRPr>
            </a:lvl1pPr>
          </a:lstStyle>
          <a:p>
            <a:r>
              <a:rPr lang="en-US" altLang="zh-CN" dirty="0" smtClean="0"/>
              <a:t>2015</a:t>
            </a:r>
            <a:r>
              <a:rPr lang="zh-CN" altLang="en-US" dirty="0" smtClean="0"/>
              <a:t>年全国理论计算机科学学术年会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5736" y="6492209"/>
            <a:ext cx="2743200" cy="365760"/>
          </a:xfrm>
        </p:spPr>
        <p:txBody>
          <a:bodyPr/>
          <a:lstStyle>
            <a:lvl1pPr>
              <a:defRPr sz="1600">
                <a:latin typeface="+mn-ea"/>
                <a:ea typeface="+mn-ea"/>
              </a:defRPr>
            </a:lvl1pPr>
          </a:lstStyle>
          <a:p>
            <a:fld id="{9E1F4441-36BB-47CC-8739-C8175099355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2672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1497" y="4103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01ABFFE0-5EBE-4F4F-ACEE-92702A6CF968}" type="datetime1">
              <a:rPr lang="zh-CN" altLang="en-US" smtClean="0"/>
              <a:t>2015/10/31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zh-CN" smtClean="0"/>
              <a:t>2015</a:t>
            </a:r>
            <a:r>
              <a:rPr lang="zh-CN" altLang="en-US" smtClean="0"/>
              <a:t>年全国理论计算机科学学术年会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AFF13BB8-09F6-426F-9678-F8C235B4DF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22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89705" y="1919405"/>
            <a:ext cx="10304206" cy="1148106"/>
          </a:xfrm>
        </p:spPr>
        <p:txBody>
          <a:bodyPr>
            <a:normAutofit/>
          </a:bodyPr>
          <a:lstStyle/>
          <a:p>
            <a:r>
              <a:rPr lang="zh-CN" altLang="en-US" sz="6400" dirty="0" smtClean="0"/>
              <a:t>请问</a:t>
            </a:r>
            <a:r>
              <a:rPr lang="zh-CN" altLang="en-US" dirty="0"/>
              <a:t>您</a:t>
            </a:r>
            <a:r>
              <a:rPr lang="zh-CN" altLang="en-US" sz="6400" dirty="0" smtClean="0"/>
              <a:t>是海狸先生吗？</a:t>
            </a:r>
            <a:endParaRPr lang="zh-CN" altLang="en-US" sz="6400" dirty="0"/>
          </a:p>
        </p:txBody>
      </p:sp>
      <p:sp>
        <p:nvSpPr>
          <p:cNvPr id="17" name="TextBox 16"/>
          <p:cNvSpPr txBox="1"/>
          <p:nvPr/>
        </p:nvSpPr>
        <p:spPr>
          <a:xfrm>
            <a:off x="1376517" y="353962"/>
            <a:ext cx="9438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2015</a:t>
            </a:r>
            <a:r>
              <a:rPr lang="zh-CN" altLang="en-US" sz="2800" dirty="0" smtClean="0"/>
              <a:t>年全国理论计算机科学学术年会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415557" y="4188539"/>
            <a:ext cx="5132439" cy="2122641"/>
            <a:chOff x="6445053" y="4139379"/>
            <a:chExt cx="5132439" cy="2122641"/>
          </a:xfrm>
        </p:grpSpPr>
        <p:sp>
          <p:nvSpPr>
            <p:cNvPr id="8" name="TextBox 7"/>
            <p:cNvSpPr txBox="1"/>
            <p:nvPr userDrawn="1"/>
          </p:nvSpPr>
          <p:spPr>
            <a:xfrm>
              <a:off x="7924808" y="4139379"/>
              <a:ext cx="36428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dirty="0" smtClean="0"/>
                <a:t>王琨，吴楠，宋方敏</a:t>
              </a:r>
              <a:endParaRPr lang="zh-CN" altLang="en-US" sz="2000" dirty="0"/>
            </a:p>
          </p:txBody>
        </p:sp>
        <p:cxnSp>
          <p:nvCxnSpPr>
            <p:cNvPr id="9" name="Straight Connector 8"/>
            <p:cNvCxnSpPr/>
            <p:nvPr userDrawn="1"/>
          </p:nvCxnSpPr>
          <p:spPr>
            <a:xfrm>
              <a:off x="8937523" y="4591665"/>
              <a:ext cx="263996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 userDrawn="1"/>
          </p:nvSpPr>
          <p:spPr>
            <a:xfrm>
              <a:off x="7074318" y="5253354"/>
              <a:ext cx="4493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dirty="0" smtClean="0"/>
                <a:t>南京大学计算机科学与技术系</a:t>
              </a:r>
              <a:endParaRPr lang="zh-CN" altLang="en-US" sz="2000" dirty="0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7924808" y="5715019"/>
              <a:ext cx="365268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445053" y="4691677"/>
              <a:ext cx="51226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dirty="0" smtClean="0"/>
                <a:t>计算机软件新技术国家重点实验室</a:t>
              </a:r>
              <a:endParaRPr lang="zh-CN" altLang="en-US" sz="2000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7334865" y="5153342"/>
              <a:ext cx="424262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9741325" y="5815031"/>
              <a:ext cx="18263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58CA2A61-ADB2-4215-95E7-CE1B6601EEB1}" type="datetime1">
                <a:rPr lang="zh-CN" altLang="en-US" sz="2000" smtClean="0"/>
                <a:t>2015/10/31</a:t>
              </a:fld>
              <a:endParaRPr lang="zh-CN" altLang="en-US" sz="2000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0019071" y="6262020"/>
              <a:ext cx="1558421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705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9D5A-9B58-4147-A88A-6762263FDDA9}" type="datetime1">
              <a:rPr lang="zh-CN" altLang="en-US" smtClean="0"/>
              <a:t>2015/10/31</a:t>
            </a:fld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3136065" y="2151728"/>
            <a:ext cx="5919871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非常感谢</a:t>
            </a:r>
            <a:endParaRPr lang="en-US" altLang="zh-CN" sz="4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4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40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期待</a:t>
            </a:r>
            <a:r>
              <a:rPr lang="zh-CN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您的问题</a:t>
            </a:r>
            <a:endParaRPr lang="en-US" sz="4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2015</a:t>
            </a:r>
            <a:r>
              <a:rPr lang="zh-CN" altLang="en-US" smtClean="0"/>
              <a:t>年全国理论计算机科学学术年会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4441-36BB-47CC-8739-C8175099355F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058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图灵机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抽象计算设备，研究计算理论的范围和局限</a:t>
            </a:r>
            <a:endParaRPr lang="en-US" altLang="zh-CN" dirty="0" smtClean="0"/>
          </a:p>
          <a:p>
            <a:r>
              <a:rPr lang="zh-CN" altLang="en-US" dirty="0" smtClean="0"/>
              <a:t>纸带两端都可以无穷延伸，字母表为 </a:t>
            </a:r>
            <a:r>
              <a:rPr lang="en-US" altLang="zh-CN" dirty="0" smtClean="0"/>
              <a:t>{0, 1}</a:t>
            </a:r>
          </a:p>
          <a:p>
            <a:r>
              <a:rPr lang="zh-CN" altLang="en-US" dirty="0" smtClean="0"/>
              <a:t>每一步读写头都必须移动，不允许停留在当前方格</a:t>
            </a:r>
            <a:endParaRPr lang="en-US" altLang="zh-CN" dirty="0" smtClean="0"/>
          </a:p>
          <a:p>
            <a:r>
              <a:rPr lang="zh-CN" altLang="en-US" dirty="0" smtClean="0"/>
              <a:t>控制单元是</a:t>
            </a:r>
            <a:r>
              <a:rPr lang="en-US" altLang="zh-CN" dirty="0" smtClean="0"/>
              <a:t>N</a:t>
            </a:r>
            <a:r>
              <a:rPr lang="zh-CN" altLang="en-US" dirty="0" smtClean="0"/>
              <a:t>状态自动机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81751-6F41-4E4E-B76E-64BC980478B3}" type="datetime1">
              <a:rPr lang="zh-CN" altLang="en-US" smtClean="0"/>
              <a:t>2015/10/31</a:t>
            </a:fld>
            <a:endParaRPr lang="zh-CN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361768" y="3778426"/>
            <a:ext cx="9468465" cy="2271859"/>
            <a:chOff x="1303751" y="1762813"/>
            <a:chExt cx="8132769" cy="2271859"/>
          </a:xfrm>
        </p:grpSpPr>
        <p:sp>
          <p:nvSpPr>
            <p:cNvPr id="8" name="TextBox 7"/>
            <p:cNvSpPr txBox="1"/>
            <p:nvPr/>
          </p:nvSpPr>
          <p:spPr>
            <a:xfrm>
              <a:off x="4752679" y="1762813"/>
              <a:ext cx="1234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华文中宋+TimesNewRoman" panose="02010600040101010101" pitchFamily="2" charset="-122"/>
                  <a:ea typeface="华文中宋+TimesNewRoman" panose="02010600040101010101" pitchFamily="2" charset="-122"/>
                </a:rPr>
                <a:t>无穷纸带</a:t>
              </a:r>
              <a:endParaRPr lang="zh-CN" altLang="en-US" dirty="0">
                <a:latin typeface="华文中宋+TimesNewRoman" panose="02010600040101010101" pitchFamily="2" charset="-122"/>
                <a:ea typeface="华文中宋+TimesNewRoman" panose="02010600040101010101" pitchFamily="2" charset="-122"/>
              </a:endParaRPr>
            </a:p>
          </p:txBody>
        </p:sp>
        <p:sp>
          <p:nvSpPr>
            <p:cNvPr id="9" name="Up Arrow Callout 8"/>
            <p:cNvSpPr/>
            <p:nvPr/>
          </p:nvSpPr>
          <p:spPr>
            <a:xfrm>
              <a:off x="4260918" y="2611224"/>
              <a:ext cx="1404594" cy="1423448"/>
            </a:xfrm>
            <a:prstGeom prst="upArrowCallout">
              <a:avLst>
                <a:gd name="adj1" fmla="val 5236"/>
                <a:gd name="adj2" fmla="val 7412"/>
                <a:gd name="adj3" fmla="val 16960"/>
                <a:gd name="adj4" fmla="val 35138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华文中宋+TimesNewRoman" panose="02010600040101010101" pitchFamily="2" charset="-122"/>
                  <a:ea typeface="华文中宋+TimesNewRoman" panose="02010600040101010101" pitchFamily="2" charset="-122"/>
                </a:rPr>
                <a:t>控制单元</a:t>
              </a:r>
              <a:endParaRPr lang="zh-CN" altLang="en-US" dirty="0">
                <a:solidFill>
                  <a:schemeClr val="tx1"/>
                </a:solidFill>
                <a:latin typeface="华文中宋+TimesNewRoman" panose="02010600040101010101" pitchFamily="2" charset="-122"/>
                <a:ea typeface="华文中宋+TimesNewRoman" panose="02010600040101010101" pitchFamily="2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32899" y="2953616"/>
              <a:ext cx="1234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华文中宋+TimesNewRoman" panose="02010600040101010101" pitchFamily="2" charset="-122"/>
                  <a:ea typeface="华文中宋+TimesNewRoman" panose="02010600040101010101" pitchFamily="2" charset="-122"/>
                </a:rPr>
                <a:t>读写头</a:t>
              </a:r>
              <a:endParaRPr lang="zh-CN" altLang="en-US" dirty="0">
                <a:latin typeface="华文中宋+TimesNewRoman" panose="02010600040101010101" pitchFamily="2" charset="-122"/>
                <a:ea typeface="华文中宋+TimesNewRoman" panose="02010600040101010101" pitchFamily="2" charset="-122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3751" y="2182843"/>
              <a:ext cx="8132769" cy="493819"/>
            </a:xfrm>
            <a:prstGeom prst="rect">
              <a:avLst/>
            </a:prstGeom>
          </p:spPr>
        </p:pic>
      </p:grp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2015</a:t>
            </a:r>
            <a:r>
              <a:rPr lang="zh-CN" altLang="en-US" smtClean="0"/>
              <a:t>年全国理论计算机科学学术年会</a:t>
            </a:r>
            <a:endParaRPr lang="zh-CN" alt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4441-36BB-47CC-8739-C8175099355F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864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海狸先生，你在哪里？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D0D2-C0D4-4A08-9D4E-0412DC6DB4C5}" type="datetime1">
              <a:rPr lang="zh-CN" altLang="en-US" smtClean="0"/>
              <a:t>2015/10/31</a:t>
            </a:fld>
            <a:endParaRPr lang="zh-CN" alt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993191" y="1226023"/>
            <a:ext cx="8205619" cy="2759127"/>
            <a:chOff x="1993191" y="1226023"/>
            <a:chExt cx="8205619" cy="2759127"/>
          </a:xfrm>
        </p:grpSpPr>
        <p:sp>
          <p:nvSpPr>
            <p:cNvPr id="14" name="Rounded Rectangle 13"/>
            <p:cNvSpPr/>
            <p:nvPr/>
          </p:nvSpPr>
          <p:spPr>
            <a:xfrm>
              <a:off x="1993191" y="1226023"/>
              <a:ext cx="8205619" cy="275912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66784" y="1370463"/>
              <a:ext cx="36584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latin typeface="+mn-ea"/>
                </a:rPr>
                <a:t>所有</a:t>
              </a:r>
              <a:r>
                <a:rPr lang="en-US" altLang="zh-CN" sz="2000" dirty="0" smtClean="0">
                  <a:latin typeface="+mn-ea"/>
                </a:rPr>
                <a:t>N</a:t>
              </a:r>
              <a:r>
                <a:rPr lang="zh-CN" altLang="en-US" sz="2000" dirty="0" smtClean="0">
                  <a:latin typeface="+mn-ea"/>
                </a:rPr>
                <a:t>状态图灵机集合</a:t>
              </a:r>
            </a:p>
            <a:p>
              <a:pPr algn="ctr"/>
              <a:endParaRPr lang="zh-CN" altLang="en-US" sz="2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70632" y="1901317"/>
            <a:ext cx="6450734" cy="2083830"/>
            <a:chOff x="2870632" y="1901317"/>
            <a:chExt cx="6450734" cy="2083830"/>
          </a:xfrm>
        </p:grpSpPr>
        <p:sp>
          <p:nvSpPr>
            <p:cNvPr id="15" name="Oval 14"/>
            <p:cNvSpPr/>
            <p:nvPr/>
          </p:nvSpPr>
          <p:spPr>
            <a:xfrm>
              <a:off x="2870632" y="1901317"/>
              <a:ext cx="6450734" cy="20838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47453" y="2188991"/>
              <a:ext cx="4497093" cy="894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+mn-ea"/>
                </a:rPr>
                <a:t>所有在空纸带上运行，</a:t>
              </a:r>
            </a:p>
            <a:p>
              <a:pPr algn="ctr"/>
              <a:r>
                <a:rPr lang="zh-CN" altLang="en-US" sz="1600" dirty="0" smtClean="0">
                  <a:latin typeface="+mn-ea"/>
                </a:rPr>
                <a:t>并且最终停机的</a:t>
              </a:r>
              <a:r>
                <a:rPr lang="en-US" altLang="zh-CN" sz="1600" dirty="0" smtClean="0">
                  <a:latin typeface="+mn-ea"/>
                </a:rPr>
                <a:t>N</a:t>
              </a:r>
              <a:r>
                <a:rPr lang="zh-CN" altLang="en-US" sz="1600" dirty="0" smtClean="0">
                  <a:latin typeface="+mn-ea"/>
                </a:rPr>
                <a:t>状态图灵机集合</a:t>
              </a:r>
            </a:p>
            <a:p>
              <a:pPr algn="ctr"/>
              <a:endParaRPr lang="zh-CN" altLang="en-US" sz="1600" dirty="0">
                <a:latin typeface="+mn-ea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791222" y="2961442"/>
            <a:ext cx="4609558" cy="2115029"/>
            <a:chOff x="3791222" y="2961442"/>
            <a:chExt cx="4609558" cy="2115029"/>
          </a:xfrm>
        </p:grpSpPr>
        <p:sp>
          <p:nvSpPr>
            <p:cNvPr id="25" name="TextBox 24"/>
            <p:cNvSpPr txBox="1"/>
            <p:nvPr/>
          </p:nvSpPr>
          <p:spPr>
            <a:xfrm>
              <a:off x="3791222" y="4491696"/>
              <a:ext cx="46095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/>
                <a:t>在</a:t>
              </a:r>
              <a:r>
                <a:rPr lang="zh-CN" altLang="en-US" sz="1600" dirty="0"/>
                <a:t>空</a:t>
              </a:r>
              <a:r>
                <a:rPr lang="zh-CN" altLang="en-US" sz="1600" dirty="0" smtClean="0"/>
                <a:t>纸带上打印</a:t>
              </a:r>
              <a:r>
                <a:rPr lang="en-US" altLang="zh-CN" sz="1600" dirty="0" smtClean="0"/>
                <a:t>1</a:t>
              </a:r>
              <a:r>
                <a:rPr lang="zh-CN" altLang="en-US" sz="1600" dirty="0" smtClean="0"/>
                <a:t>的数量最多的图灵机</a:t>
              </a:r>
              <a:r>
                <a:rPr lang="en-US" altLang="zh-CN" sz="1600" dirty="0" smtClean="0"/>
                <a:t/>
              </a:r>
              <a:br>
                <a:rPr lang="en-US" altLang="zh-CN" sz="1600" dirty="0" smtClean="0"/>
              </a:br>
              <a:r>
                <a:rPr lang="zh-CN" altLang="en-US" sz="1600" dirty="0" smtClean="0"/>
                <a:t>我们称之为 </a:t>
              </a:r>
              <a:r>
                <a:rPr lang="zh-CN" altLang="en-US" sz="1600" b="1" dirty="0" smtClean="0">
                  <a:solidFill>
                    <a:srgbClr val="FF0000"/>
                  </a:solidFill>
                </a:rPr>
                <a:t>海狸先生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4807" y="2961442"/>
              <a:ext cx="1002391" cy="777305"/>
            </a:xfrm>
            <a:prstGeom prst="rect">
              <a:avLst/>
            </a:prstGeom>
          </p:spPr>
        </p:pic>
        <p:cxnSp>
          <p:nvCxnSpPr>
            <p:cNvPr id="28" name="Straight Arrow Connector 27"/>
            <p:cNvCxnSpPr>
              <a:stCxn id="26" idx="2"/>
              <a:endCxn id="25" idx="0"/>
            </p:cNvCxnSpPr>
            <p:nvPr/>
          </p:nvCxnSpPr>
          <p:spPr>
            <a:xfrm flipH="1">
              <a:off x="6096001" y="3738747"/>
              <a:ext cx="2" cy="7529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823451" y="5597708"/>
            <a:ext cx="105450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00" b="1" i="1" dirty="0" smtClean="0"/>
              <a:t>忙碌的海狸问题</a:t>
            </a:r>
            <a:r>
              <a:rPr lang="zh-CN" altLang="en-US" sz="2400" i="1" dirty="0" smtClean="0"/>
              <a:t>：</a:t>
            </a:r>
            <a:r>
              <a:rPr lang="zh-CN" altLang="en-US" sz="2400" dirty="0" smtClean="0"/>
              <a:t>给定一台图灵机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，我们如何判断它是否是海狸先生？</a:t>
            </a:r>
            <a:endParaRPr lang="zh-CN" altLang="en-US" sz="2400" i="1" dirty="0" smtClean="0"/>
          </a:p>
        </p:txBody>
      </p:sp>
      <p:sp>
        <p:nvSpPr>
          <p:cNvPr id="7" name="TextBox 6"/>
          <p:cNvSpPr txBox="1"/>
          <p:nvPr/>
        </p:nvSpPr>
        <p:spPr>
          <a:xfrm rot="20781103">
            <a:off x="1124060" y="5489985"/>
            <a:ext cx="2428741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4000" b="1" dirty="0" smtClean="0">
                <a:ln/>
                <a:solidFill>
                  <a:srgbClr val="FF0000"/>
                </a:solidFill>
              </a:rPr>
              <a:t>不可判定</a:t>
            </a:r>
            <a:endParaRPr lang="zh-CN" altLang="en-US" sz="4000" b="1" dirty="0">
              <a:ln/>
              <a:solidFill>
                <a:srgbClr val="FF0000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2015</a:t>
            </a:r>
            <a:r>
              <a:rPr lang="zh-CN" altLang="en-US" smtClean="0"/>
              <a:t>年全国理论计算机科学学术年会</a:t>
            </a:r>
            <a:endParaRPr lang="zh-CN" alt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4441-36BB-47CC-8739-C8175099355F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38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7" grpId="0" animBg="1"/>
      <p:bldP spid="7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忙碌的海狸</a:t>
            </a:r>
            <a:r>
              <a:rPr lang="zh-CN" altLang="en-US" dirty="0" smtClean="0"/>
              <a:t>问题不可判定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A47B-A57F-437F-AE4E-2C218DD93239}" type="datetime1">
              <a:rPr lang="zh-CN" altLang="en-US" smtClean="0"/>
              <a:t>2015/10/31</a:t>
            </a:fld>
            <a:endParaRPr lang="zh-CN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12672" y="2562791"/>
            <a:ext cx="10966657" cy="1732418"/>
            <a:chOff x="865239" y="2992906"/>
            <a:chExt cx="10966657" cy="1732418"/>
          </a:xfrm>
        </p:grpSpPr>
        <p:sp>
          <p:nvSpPr>
            <p:cNvPr id="7" name="TextBox 6"/>
            <p:cNvSpPr txBox="1"/>
            <p:nvPr/>
          </p:nvSpPr>
          <p:spPr>
            <a:xfrm>
              <a:off x="1474839" y="3062447"/>
              <a:ext cx="4910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dirty="0" smtClean="0"/>
                <a:t>忙碌的海狸问题和停机问题等价</a:t>
              </a:r>
              <a:endParaRPr lang="en-US" altLang="zh-CN" sz="2400" dirty="0" smtClean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96591" y="4193801"/>
              <a:ext cx="2788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dirty="0" smtClean="0"/>
                <a:t>停机问题不可判定</a:t>
              </a:r>
              <a:endParaRPr lang="en-US" altLang="zh-CN" sz="2400" dirty="0" smtClean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6824553" y="3602190"/>
              <a:ext cx="1014966" cy="513534"/>
            </a:xfrm>
            <a:prstGeom prst="rightArrow">
              <a:avLst>
                <a:gd name="adj1" fmla="val 50000"/>
                <a:gd name="adj2" fmla="val 8829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95274" y="3628124"/>
              <a:ext cx="3936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dirty="0" smtClean="0"/>
                <a:t>忙碌的海狸问题不可判定</a:t>
              </a:r>
              <a:endParaRPr lang="en-US" altLang="zh-CN" sz="2400" dirty="0" smtClean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0121" y="4115724"/>
              <a:ext cx="609600" cy="6096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239" y="2992906"/>
              <a:ext cx="609600" cy="609600"/>
            </a:xfrm>
            <a:prstGeom prst="rect">
              <a:avLst/>
            </a:prstGeom>
          </p:spPr>
        </p:pic>
      </p:grp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2015</a:t>
            </a:r>
            <a:r>
              <a:rPr lang="zh-CN" altLang="en-US" smtClean="0"/>
              <a:t>年全国理论计算机科学学术年会</a:t>
            </a:r>
            <a:endParaRPr lang="zh-CN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4441-36BB-47CC-8739-C8175099355F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87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忙碌的海狸问题和停机问题等价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0FBA-E5AB-439D-920F-A9D47FB50090}" type="datetime1">
              <a:rPr lang="zh-CN" altLang="en-US" smtClean="0"/>
              <a:t>2015/10/31</a:t>
            </a:fld>
            <a:endParaRPr lang="zh-CN" alt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457987" y="1471927"/>
            <a:ext cx="9276027" cy="4535907"/>
            <a:chOff x="1396180" y="1471927"/>
            <a:chExt cx="9276027" cy="4535907"/>
          </a:xfrm>
        </p:grpSpPr>
        <p:grpSp>
          <p:nvGrpSpPr>
            <p:cNvPr id="12" name="Group 11"/>
            <p:cNvGrpSpPr/>
            <p:nvPr/>
          </p:nvGrpSpPr>
          <p:grpSpPr>
            <a:xfrm>
              <a:off x="1396180" y="3496395"/>
              <a:ext cx="9276027" cy="461666"/>
              <a:chOff x="1396180" y="3288588"/>
              <a:chExt cx="9276027" cy="46166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8200103" y="3288588"/>
                <a:ext cx="24721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忙碌的海狸问题</a:t>
                </a:r>
                <a:endParaRPr lang="en-US" altLang="zh-CN" sz="2400" dirty="0" smtClean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396180" y="3288589"/>
                <a:ext cx="15232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400" dirty="0"/>
                  <a:t>停机问题</a:t>
                </a:r>
                <a:endParaRPr lang="en-US" altLang="zh-CN" sz="2400" dirty="0" smtClean="0"/>
              </a:p>
            </p:txBody>
          </p:sp>
        </p:grpSp>
        <p:sp>
          <p:nvSpPr>
            <p:cNvPr id="10" name="Curved Down Arrow 9"/>
            <p:cNvSpPr/>
            <p:nvPr/>
          </p:nvSpPr>
          <p:spPr>
            <a:xfrm>
              <a:off x="2799736" y="2261420"/>
              <a:ext cx="5656006" cy="1018440"/>
            </a:xfrm>
            <a:prstGeom prst="curved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Curved Down Arrow 10"/>
            <p:cNvSpPr/>
            <p:nvPr/>
          </p:nvSpPr>
          <p:spPr>
            <a:xfrm rot="10800000">
              <a:off x="2657169" y="4174596"/>
              <a:ext cx="5656006" cy="1018440"/>
            </a:xfrm>
            <a:prstGeom prst="curved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5292213" y="1471927"/>
              <a:ext cx="640326" cy="4535907"/>
              <a:chOff x="5292213" y="1206457"/>
              <a:chExt cx="640326" cy="4535907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22939" y="5132764"/>
                <a:ext cx="609600" cy="6096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92213" y="1206457"/>
                <a:ext cx="609600" cy="609600"/>
              </a:xfrm>
              <a:prstGeom prst="rect">
                <a:avLst/>
              </a:prstGeom>
            </p:spPr>
          </p:pic>
        </p:grp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2015</a:t>
            </a:r>
            <a:r>
              <a:rPr lang="zh-CN" altLang="en-US" smtClean="0"/>
              <a:t>年全国理论计算机科学学术年会</a:t>
            </a:r>
            <a:endParaRPr lang="zh-CN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4441-36BB-47CC-8739-C8175099355F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944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065" y="91441"/>
            <a:ext cx="11085871" cy="1134581"/>
          </a:xfrm>
        </p:spPr>
        <p:txBody>
          <a:bodyPr/>
          <a:lstStyle/>
          <a:p>
            <a:r>
              <a:rPr lang="zh-CN" altLang="en-US" dirty="0" smtClean="0"/>
              <a:t>海龟先生，你在哪里？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0FA3-AAC7-4BA0-9EE0-5288820BA3A1}" type="datetime1">
              <a:rPr lang="zh-CN" altLang="en-US" smtClean="0"/>
              <a:t>2015/10/31</a:t>
            </a:fld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86581" y="4550828"/>
            <a:ext cx="106188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00" b="1" i="1" dirty="0" smtClean="0"/>
              <a:t>忙碌的海龟问题</a:t>
            </a:r>
            <a:r>
              <a:rPr lang="zh-CN" altLang="en-US" sz="2400" i="1" dirty="0" smtClean="0"/>
              <a:t>：</a:t>
            </a:r>
            <a:r>
              <a:rPr lang="zh-CN" altLang="en-US" sz="2400" dirty="0" smtClean="0"/>
              <a:t>给定一台图灵机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，我们如何判断它是否是海龟先生？</a:t>
            </a:r>
            <a:endParaRPr lang="zh-CN" altLang="en-US" sz="2400" i="1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2245293" y="1226022"/>
            <a:ext cx="7701415" cy="3006409"/>
            <a:chOff x="1993191" y="1226022"/>
            <a:chExt cx="8205618" cy="3865915"/>
          </a:xfrm>
        </p:grpSpPr>
        <p:grpSp>
          <p:nvGrpSpPr>
            <p:cNvPr id="29" name="Group 28"/>
            <p:cNvGrpSpPr/>
            <p:nvPr/>
          </p:nvGrpSpPr>
          <p:grpSpPr>
            <a:xfrm>
              <a:off x="1993191" y="1226022"/>
              <a:ext cx="8205618" cy="3865915"/>
              <a:chOff x="2372646" y="1490538"/>
              <a:chExt cx="7446707" cy="3728012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2372646" y="1490538"/>
                <a:ext cx="7446707" cy="2660704"/>
                <a:chOff x="2971801" y="1579984"/>
                <a:chExt cx="6241025" cy="2564655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2971801" y="1579984"/>
                  <a:ext cx="6241025" cy="2564655"/>
                  <a:chOff x="553065" y="1540655"/>
                  <a:chExt cx="6241025" cy="2564655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553065" y="1540655"/>
                    <a:ext cx="6241025" cy="2564655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517246" y="1674914"/>
                    <a:ext cx="2312663" cy="8461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2000" dirty="0" smtClean="0">
                        <a:latin typeface="+mn-ea"/>
                      </a:rPr>
                      <a:t>所有</a:t>
                    </a:r>
                    <a:r>
                      <a:rPr lang="en-US" altLang="zh-CN" sz="2000" dirty="0" smtClean="0">
                        <a:latin typeface="+mn-ea"/>
                      </a:rPr>
                      <a:t>N</a:t>
                    </a:r>
                    <a:r>
                      <a:rPr lang="zh-CN" altLang="en-US" sz="2000" dirty="0" smtClean="0">
                        <a:latin typeface="+mn-ea"/>
                      </a:rPr>
                      <a:t>状态图灵机集合</a:t>
                    </a:r>
                  </a:p>
                  <a:p>
                    <a:pPr algn="ctr"/>
                    <a:endParaRPr lang="zh-CN" altLang="en-US" sz="2000" dirty="0"/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3639165" y="2207682"/>
                  <a:ext cx="4906296" cy="1936956"/>
                  <a:chOff x="1220429" y="2168353"/>
                  <a:chExt cx="4906296" cy="1936956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1220429" y="2168353"/>
                    <a:ext cx="4906296" cy="1936956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963379" y="2435751"/>
                    <a:ext cx="3420397" cy="830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1600" dirty="0" smtClean="0">
                        <a:latin typeface="+mn-ea"/>
                      </a:rPr>
                      <a:t>所有在空纸带上运行，</a:t>
                    </a:r>
                  </a:p>
                  <a:p>
                    <a:pPr algn="ctr"/>
                    <a:r>
                      <a:rPr lang="zh-CN" altLang="en-US" sz="1600" dirty="0" smtClean="0">
                        <a:latin typeface="+mn-ea"/>
                      </a:rPr>
                      <a:t>并且最终停机的</a:t>
                    </a:r>
                    <a:r>
                      <a:rPr lang="en-US" altLang="zh-CN" sz="1600" dirty="0" smtClean="0">
                        <a:latin typeface="+mn-ea"/>
                      </a:rPr>
                      <a:t>N</a:t>
                    </a:r>
                    <a:r>
                      <a:rPr lang="zh-CN" altLang="en-US" sz="1600" dirty="0" smtClean="0">
                        <a:latin typeface="+mn-ea"/>
                      </a:rPr>
                      <a:t>状态图灵机集合</a:t>
                    </a:r>
                  </a:p>
                  <a:p>
                    <a:pPr algn="ctr"/>
                    <a:endParaRPr lang="zh-CN" altLang="en-US" sz="1600" dirty="0">
                      <a:latin typeface="+mn-ea"/>
                    </a:endParaRPr>
                  </a:p>
                </p:txBody>
              </p:sp>
            </p:grpSp>
          </p:grpSp>
          <p:sp>
            <p:nvSpPr>
              <p:cNvPr id="25" name="TextBox 24"/>
              <p:cNvSpPr txBox="1"/>
              <p:nvPr/>
            </p:nvSpPr>
            <p:spPr>
              <a:xfrm>
                <a:off x="4004383" y="4493416"/>
                <a:ext cx="4183235" cy="7251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/>
                  <a:t>在空纸带</a:t>
                </a:r>
                <a:r>
                  <a:rPr lang="zh-CN" altLang="en-US" sz="1600" dirty="0" smtClean="0"/>
                  <a:t>上移动次数最多的图灵机</a:t>
                </a:r>
                <a:r>
                  <a:rPr lang="en-US" altLang="zh-CN" sz="1600" dirty="0" smtClean="0"/>
                  <a:t/>
                </a:r>
                <a:br>
                  <a:rPr lang="en-US" altLang="zh-CN" sz="1600" dirty="0" smtClean="0"/>
                </a:br>
                <a:r>
                  <a:rPr lang="zh-CN" altLang="en-US" sz="1600" dirty="0" smtClean="0"/>
                  <a:t>我们称之为 </a:t>
                </a:r>
                <a:r>
                  <a:rPr lang="zh-CN" altLang="en-US" sz="1600" b="1" dirty="0" smtClean="0">
                    <a:solidFill>
                      <a:srgbClr val="FF0000"/>
                    </a:solidFill>
                  </a:rPr>
                  <a:t>海龟先生</a:t>
                </a:r>
                <a:endParaRPr lang="zh-CN" altLang="en-US" sz="16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8" name="Straight Arrow Connector 27"/>
              <p:cNvCxnSpPr>
                <a:stCxn id="3" idx="2"/>
                <a:endCxn id="25" idx="0"/>
              </p:cNvCxnSpPr>
              <p:nvPr/>
            </p:nvCxnSpPr>
            <p:spPr>
              <a:xfrm>
                <a:off x="6095998" y="3956343"/>
                <a:ext cx="3" cy="5370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0102" y="2959112"/>
              <a:ext cx="1491793" cy="823929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823451" y="5794350"/>
            <a:ext cx="105450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00" b="1" i="1" dirty="0" smtClean="0"/>
              <a:t>忙碌的海狸问题</a:t>
            </a:r>
            <a:r>
              <a:rPr lang="zh-CN" altLang="en-US" sz="2400" i="1" dirty="0" smtClean="0"/>
              <a:t>：</a:t>
            </a:r>
            <a:r>
              <a:rPr lang="zh-CN" altLang="en-US" sz="2400" dirty="0" smtClean="0"/>
              <a:t>给定一台图灵机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，我们如何判断它是否是海狸先生？</a:t>
            </a:r>
            <a:endParaRPr lang="zh-CN" altLang="en-US" sz="2400" i="1" dirty="0" smtClean="0"/>
          </a:p>
        </p:txBody>
      </p:sp>
      <p:sp>
        <p:nvSpPr>
          <p:cNvPr id="11" name="Up-Down Arrow 10"/>
          <p:cNvSpPr/>
          <p:nvPr/>
        </p:nvSpPr>
        <p:spPr>
          <a:xfrm>
            <a:off x="6095999" y="5043271"/>
            <a:ext cx="334298" cy="751079"/>
          </a:xfrm>
          <a:prstGeom prst="upDownArrow">
            <a:avLst>
              <a:gd name="adj1" fmla="val 38235"/>
              <a:gd name="adj2" fmla="val 6470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2015</a:t>
            </a:r>
            <a:r>
              <a:rPr lang="zh-CN" altLang="en-US" smtClean="0"/>
              <a:t>年全国理论计算机科学学术年会</a:t>
            </a:r>
            <a:endParaRPr lang="zh-CN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4441-36BB-47CC-8739-C8175099355F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42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“曲线救国”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AFD8-DED1-440C-BF9F-9F496A26608C}" type="datetime1">
              <a:rPr lang="zh-CN" altLang="en-US" smtClean="0"/>
              <a:t>2015/10/31</a:t>
            </a:fld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88140" y="5482517"/>
            <a:ext cx="2472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忙碌的海狸问题</a:t>
            </a:r>
            <a:endParaRPr lang="en-US" altLang="zh-CN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684217" y="5482517"/>
            <a:ext cx="1523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停机问题</a:t>
            </a:r>
            <a:endParaRPr lang="en-US" altLang="zh-CN" sz="2400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230" y="4961180"/>
            <a:ext cx="609600" cy="609600"/>
          </a:xfrm>
          <a:prstGeom prst="rect">
            <a:avLst/>
          </a:prstGeom>
        </p:spPr>
      </p:pic>
      <p:sp>
        <p:nvSpPr>
          <p:cNvPr id="22" name="Up Arrow 21"/>
          <p:cNvSpPr/>
          <p:nvPr/>
        </p:nvSpPr>
        <p:spPr>
          <a:xfrm rot="5400000">
            <a:off x="5702798" y="3220870"/>
            <a:ext cx="324465" cy="4984957"/>
          </a:xfrm>
          <a:prstGeom prst="upArrow">
            <a:avLst>
              <a:gd name="adj1" fmla="val 43940"/>
              <a:gd name="adj2" fmla="val 12575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Group 2"/>
          <p:cNvGrpSpPr/>
          <p:nvPr/>
        </p:nvGrpSpPr>
        <p:grpSpPr>
          <a:xfrm>
            <a:off x="1231756" y="1847159"/>
            <a:ext cx="9728488" cy="3418822"/>
            <a:chOff x="1231756" y="1847159"/>
            <a:chExt cx="9728488" cy="3418822"/>
          </a:xfrm>
        </p:grpSpPr>
        <p:sp>
          <p:nvSpPr>
            <p:cNvPr id="15" name="TextBox 14"/>
            <p:cNvSpPr txBox="1"/>
            <p:nvPr/>
          </p:nvSpPr>
          <p:spPr>
            <a:xfrm>
              <a:off x="1231756" y="1847159"/>
              <a:ext cx="24282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/>
                <a:t>空纸带停机问题</a:t>
              </a:r>
              <a:endParaRPr lang="en-US" altLang="zh-CN" sz="2400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8140" y="1847159"/>
              <a:ext cx="2472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/>
                <a:t>忙碌的海龟问题</a:t>
              </a:r>
              <a:endParaRPr lang="en-US" altLang="zh-CN" sz="2400" dirty="0" smtClean="0"/>
            </a:p>
          </p:txBody>
        </p:sp>
        <p:sp>
          <p:nvSpPr>
            <p:cNvPr id="18" name="Up Arrow 17"/>
            <p:cNvSpPr/>
            <p:nvPr/>
          </p:nvSpPr>
          <p:spPr>
            <a:xfrm>
              <a:off x="2283629" y="2399073"/>
              <a:ext cx="324465" cy="2866908"/>
            </a:xfrm>
            <a:prstGeom prst="upArrow">
              <a:avLst>
                <a:gd name="adj1" fmla="val 43940"/>
                <a:gd name="adj2" fmla="val 12575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Up Arrow 19"/>
            <p:cNvSpPr/>
            <p:nvPr/>
          </p:nvSpPr>
          <p:spPr>
            <a:xfrm rot="10800000">
              <a:off x="9561958" y="2399071"/>
              <a:ext cx="324465" cy="2866909"/>
            </a:xfrm>
            <a:prstGeom prst="upArrow">
              <a:avLst>
                <a:gd name="adj1" fmla="val 43940"/>
                <a:gd name="adj2" fmla="val 12575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Up Arrow 22"/>
            <p:cNvSpPr/>
            <p:nvPr/>
          </p:nvSpPr>
          <p:spPr>
            <a:xfrm rot="5400000">
              <a:off x="5928939" y="-188345"/>
              <a:ext cx="324465" cy="4532673"/>
            </a:xfrm>
            <a:prstGeom prst="upArrow">
              <a:avLst>
                <a:gd name="adj1" fmla="val 43940"/>
                <a:gd name="adj2" fmla="val 12575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744" y="3527725"/>
            <a:ext cx="609600" cy="6096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230" y="2308824"/>
            <a:ext cx="609600" cy="6096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2015</a:t>
            </a:r>
            <a:r>
              <a:rPr lang="zh-CN" altLang="en-US" smtClean="0"/>
              <a:t>年全国理论计算机科学学术年会</a:t>
            </a:r>
            <a:endParaRPr lang="zh-CN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4441-36BB-47CC-8739-C8175099355F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793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从忙碌的海龟问题到忙碌的海狸问题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D2461-82A8-417B-A246-62C4BF6C30DD}" type="datetime1">
              <a:rPr lang="zh-CN" altLang="en-US" smtClean="0"/>
              <a:t>2015/10/31</a:t>
            </a:fld>
            <a:endParaRPr lang="zh-CN" alt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66374" y="1674124"/>
            <a:ext cx="10259252" cy="461665"/>
            <a:chOff x="720656" y="1959257"/>
            <a:chExt cx="10259252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8507804" y="1959257"/>
              <a:ext cx="2472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/>
                <a:t>忙碌的海狸问题</a:t>
              </a:r>
              <a:endParaRPr lang="en-US" altLang="zh-CN" sz="2400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0656" y="1959257"/>
              <a:ext cx="2472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/>
                <a:t>忙碌的海龟问题</a:t>
              </a:r>
              <a:endParaRPr lang="en-US" altLang="zh-CN" sz="2400" dirty="0" smtClean="0"/>
            </a:p>
          </p:txBody>
        </p:sp>
        <p:sp>
          <p:nvSpPr>
            <p:cNvPr id="20" name="Up Arrow 19"/>
            <p:cNvSpPr/>
            <p:nvPr/>
          </p:nvSpPr>
          <p:spPr>
            <a:xfrm rot="5400000">
              <a:off x="5688049" y="-141385"/>
              <a:ext cx="324465" cy="4662948"/>
            </a:xfrm>
            <a:prstGeom prst="upArrow">
              <a:avLst>
                <a:gd name="adj1" fmla="val 43940"/>
                <a:gd name="adj2" fmla="val 12575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11012" y="2521482"/>
                <a:ext cx="5461240" cy="813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忙碌的海狸先生在空纸带</a:t>
                </a:r>
                <a:r>
                  <a:rPr lang="zh-CN" altLang="en-US" dirty="0"/>
                  <a:t>上打印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数量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忙碌的海龟先生</a:t>
                </a:r>
                <a:r>
                  <a:rPr lang="zh-CN" altLang="en-US" dirty="0"/>
                  <a:t>在空纸带上</a:t>
                </a:r>
                <a:r>
                  <a:rPr lang="zh-CN" altLang="en-US" dirty="0" smtClean="0"/>
                  <a:t>移动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次数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012" y="2521482"/>
                <a:ext cx="5461240" cy="813941"/>
              </a:xfrm>
              <a:prstGeom prst="rect">
                <a:avLst/>
              </a:prstGeom>
              <a:blipFill rotWithShape="0">
                <a:blip r:embed="rId3"/>
                <a:stretch>
                  <a:fillRect l="-223" b="-9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59858" y="3423398"/>
                <a:ext cx="8072284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l-GR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l-G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𝛴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(5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280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858" y="3423398"/>
                <a:ext cx="8072284" cy="541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311012" y="4182425"/>
                <a:ext cx="62164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i="1" u="sng" dirty="0"/>
                  <a:t>Step1.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寻找</a:t>
                </a:r>
                <a:r>
                  <a:rPr lang="en-US" altLang="zh-CN" dirty="0"/>
                  <a:t>5N</a:t>
                </a:r>
                <a:r>
                  <a:rPr lang="zh-CN" altLang="en-US" dirty="0"/>
                  <a:t>状态忙碌的海狸</a:t>
                </a:r>
                <a:r>
                  <a:rPr lang="zh-CN" altLang="en-US" dirty="0" smtClean="0"/>
                  <a:t>先生</a:t>
                </a:r>
                <a:r>
                  <a:rPr lang="zh-CN" altLang="en-US" dirty="0"/>
                  <a:t>，计算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(5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012" y="4182425"/>
                <a:ext cx="621644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784" t="-819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3311012" y="4711051"/>
            <a:ext cx="621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u="sng" dirty="0" smtClean="0"/>
              <a:t>Step2.</a:t>
            </a:r>
            <a:r>
              <a:rPr lang="en-US" altLang="zh-CN" dirty="0" smtClean="0"/>
              <a:t>  </a:t>
            </a:r>
            <a:r>
              <a:rPr lang="zh-CN" altLang="en-US" dirty="0" smtClean="0"/>
              <a:t>计算 </a:t>
            </a:r>
            <a:r>
              <a:rPr lang="en-US" altLang="zh-CN" dirty="0"/>
              <a:t>U(N)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11012" y="5239677"/>
            <a:ext cx="709151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i="1" u="sng" dirty="0" smtClean="0"/>
              <a:t>Step3.</a:t>
            </a:r>
            <a:r>
              <a:rPr lang="en-US" altLang="zh-CN" b="1" dirty="0" smtClean="0"/>
              <a:t>  </a:t>
            </a:r>
            <a:r>
              <a:rPr lang="zh-CN" altLang="en-US" dirty="0" smtClean="0"/>
              <a:t>运行</a:t>
            </a:r>
            <a:r>
              <a:rPr lang="zh-CN" altLang="en-US" dirty="0"/>
              <a:t>图灵机最多</a:t>
            </a:r>
            <a:r>
              <a:rPr lang="en-US" altLang="zh-CN" dirty="0"/>
              <a:t>U(N)</a:t>
            </a:r>
            <a:r>
              <a:rPr lang="zh-CN" altLang="en-US" dirty="0"/>
              <a:t>步，如果不停机，则永远不会停机</a:t>
            </a:r>
            <a:endParaRPr lang="en-US" altLang="zh-CN" dirty="0"/>
          </a:p>
        </p:txBody>
      </p:sp>
      <p:sp>
        <p:nvSpPr>
          <p:cNvPr id="19" name="TextBox 18"/>
          <p:cNvSpPr txBox="1"/>
          <p:nvPr/>
        </p:nvSpPr>
        <p:spPr>
          <a:xfrm>
            <a:off x="3311012" y="5906801"/>
            <a:ext cx="621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u="sng" dirty="0" smtClean="0"/>
              <a:t>Step4.</a:t>
            </a:r>
            <a:r>
              <a:rPr lang="en-US" altLang="zh-CN" b="1" dirty="0" smtClean="0"/>
              <a:t>  </a:t>
            </a:r>
            <a:r>
              <a:rPr lang="zh-CN" altLang="en-US" dirty="0" smtClean="0"/>
              <a:t>在</a:t>
            </a:r>
            <a:r>
              <a:rPr lang="zh-CN" altLang="en-US" dirty="0"/>
              <a:t>停机集合中寻找海龟先生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165339"/>
            <a:ext cx="609600" cy="609600"/>
          </a:xfrm>
          <a:prstGeom prst="rect">
            <a:avLst/>
          </a:prstGeom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2015</a:t>
            </a:r>
            <a:r>
              <a:rPr lang="zh-CN" altLang="en-US" smtClean="0"/>
              <a:t>年全国理论计算机科学学术年会</a:t>
            </a:r>
            <a:endParaRPr lang="zh-CN" alt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4441-36BB-47CC-8739-C8175099355F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89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506E-6ED6-4705-8B99-0E4C16CB9B77}" type="datetime1">
              <a:rPr lang="zh-CN" altLang="en-US" smtClean="0"/>
              <a:t>2015/10/31</a:t>
            </a:fld>
            <a:endParaRPr lang="zh-CN" alt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1231756" y="1847159"/>
            <a:ext cx="9728488" cy="4097023"/>
            <a:chOff x="1231756" y="1847159"/>
            <a:chExt cx="9728488" cy="4097023"/>
          </a:xfrm>
        </p:grpSpPr>
        <p:sp>
          <p:nvSpPr>
            <p:cNvPr id="11" name="TextBox 10"/>
            <p:cNvSpPr txBox="1"/>
            <p:nvPr/>
          </p:nvSpPr>
          <p:spPr>
            <a:xfrm>
              <a:off x="8488140" y="5482517"/>
              <a:ext cx="2472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/>
                <a:t>忙碌的海狸问题</a:t>
              </a:r>
              <a:endParaRPr lang="en-US" altLang="zh-CN" sz="2400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84217" y="5482517"/>
              <a:ext cx="1523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/>
                <a:t>停机问题</a:t>
              </a:r>
              <a:endParaRPr lang="en-US" altLang="zh-CN" sz="2400" dirty="0" smtClean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31756" y="1847159"/>
              <a:ext cx="24282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/>
                <a:t>空纸带停机问题</a:t>
              </a:r>
              <a:endParaRPr lang="en-US" altLang="zh-CN" sz="2400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8140" y="1847159"/>
              <a:ext cx="2472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/>
                <a:t>忙碌的海龟问题</a:t>
              </a:r>
              <a:endParaRPr lang="en-US" altLang="zh-CN" sz="2400" dirty="0" smtClean="0"/>
            </a:p>
          </p:txBody>
        </p:sp>
        <p:sp>
          <p:nvSpPr>
            <p:cNvPr id="18" name="Up Arrow 17"/>
            <p:cNvSpPr/>
            <p:nvPr/>
          </p:nvSpPr>
          <p:spPr>
            <a:xfrm>
              <a:off x="2283629" y="2399073"/>
              <a:ext cx="324465" cy="2866908"/>
            </a:xfrm>
            <a:prstGeom prst="upArrow">
              <a:avLst>
                <a:gd name="adj1" fmla="val 43940"/>
                <a:gd name="adj2" fmla="val 12575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Up Arrow 19"/>
            <p:cNvSpPr/>
            <p:nvPr/>
          </p:nvSpPr>
          <p:spPr>
            <a:xfrm rot="10800000">
              <a:off x="9561958" y="2399071"/>
              <a:ext cx="324465" cy="2866909"/>
            </a:xfrm>
            <a:prstGeom prst="upArrow">
              <a:avLst>
                <a:gd name="adj1" fmla="val 43940"/>
                <a:gd name="adj2" fmla="val 12575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Up Arrow 21"/>
            <p:cNvSpPr/>
            <p:nvPr/>
          </p:nvSpPr>
          <p:spPr>
            <a:xfrm rot="16200000">
              <a:off x="5702798" y="3220870"/>
              <a:ext cx="324465" cy="4984957"/>
            </a:xfrm>
            <a:prstGeom prst="upArrow">
              <a:avLst>
                <a:gd name="adj1" fmla="val 43940"/>
                <a:gd name="adj2" fmla="val 12575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Up Arrow 22"/>
            <p:cNvSpPr/>
            <p:nvPr/>
          </p:nvSpPr>
          <p:spPr>
            <a:xfrm rot="5400000">
              <a:off x="5928939" y="-188345"/>
              <a:ext cx="324465" cy="4532673"/>
            </a:xfrm>
            <a:prstGeom prst="upArrow">
              <a:avLst>
                <a:gd name="adj1" fmla="val 43940"/>
                <a:gd name="adj2" fmla="val 12575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0744" y="3527725"/>
              <a:ext cx="609600" cy="6096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8431" y="3527725"/>
              <a:ext cx="609600" cy="60960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0230" y="2308824"/>
              <a:ext cx="609600" cy="609600"/>
            </a:xfrm>
            <a:prstGeom prst="rect">
              <a:avLst/>
            </a:prstGeom>
          </p:spPr>
        </p:pic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2015</a:t>
            </a:r>
            <a:r>
              <a:rPr lang="zh-CN" altLang="en-US" smtClean="0"/>
              <a:t>年全国理论计算机科学学术年会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4441-36BB-47CC-8739-C8175099355F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230" y="487291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1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hinesePrensentation">
      <a:majorFont>
        <a:latin typeface="TeXGyrePagella"/>
        <a:ea typeface="华文中宋+TimesNewRoman"/>
        <a:cs typeface=""/>
      </a:majorFont>
      <a:minorFont>
        <a:latin typeface="TeXGyrePagella"/>
        <a:ea typeface="华文中宋+TimesNewRoma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471</Words>
  <Application>Microsoft Office PowerPoint</Application>
  <PresentationFormat>Widescreen</PresentationFormat>
  <Paragraphs>91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华文中宋+TimesNewRoman</vt:lpstr>
      <vt:lpstr>宋体</vt:lpstr>
      <vt:lpstr>Arial</vt:lpstr>
      <vt:lpstr>Calibri</vt:lpstr>
      <vt:lpstr>Cambria Math</vt:lpstr>
      <vt:lpstr>TeXGyrePagella</vt:lpstr>
      <vt:lpstr>Office Theme</vt:lpstr>
      <vt:lpstr>请问您是海狸先生吗？</vt:lpstr>
      <vt:lpstr>图灵机</vt:lpstr>
      <vt:lpstr>海狸先生，你在哪里？</vt:lpstr>
      <vt:lpstr>忙碌的海狸问题不可判定</vt:lpstr>
      <vt:lpstr>忙碌的海狸问题和停机问题等价</vt:lpstr>
      <vt:lpstr>海龟先生，你在哪里？</vt:lpstr>
      <vt:lpstr>“曲线救国”</vt:lpstr>
      <vt:lpstr>从忙碌的海龟问题到忙碌的海狸问题</vt:lpstr>
      <vt:lpstr>总结</vt:lpstr>
      <vt:lpstr>PowerPoint Presentation</vt:lpstr>
    </vt:vector>
  </TitlesOfParts>
  <Company>CS, NJU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nju.wangkun@gmail.com</dc:creator>
  <cp:lastModifiedBy>Kun Wang</cp:lastModifiedBy>
  <cp:revision>292</cp:revision>
  <dcterms:created xsi:type="dcterms:W3CDTF">2015-10-28T12:53:34Z</dcterms:created>
  <dcterms:modified xsi:type="dcterms:W3CDTF">2015-10-31T13:23:07Z</dcterms:modified>
  <cp:category>presentation</cp:category>
</cp:coreProperties>
</file>