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8" r:id="rId2"/>
    <p:sldId id="285" r:id="rId3"/>
    <p:sldId id="281" r:id="rId4"/>
    <p:sldId id="259" r:id="rId5"/>
    <p:sldId id="286" r:id="rId6"/>
    <p:sldId id="288" r:id="rId7"/>
    <p:sldId id="289" r:id="rId8"/>
    <p:sldId id="272" r:id="rId9"/>
    <p:sldId id="290" r:id="rId10"/>
    <p:sldId id="278" r:id="rId11"/>
    <p:sldId id="291" r:id="rId12"/>
    <p:sldId id="284" r:id="rId13"/>
    <p:sldId id="275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  <a:srgbClr val="0000FF"/>
    <a:srgbClr val="15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11" autoAdjust="0"/>
  </p:normalViewPr>
  <p:slideViewPr>
    <p:cSldViewPr>
      <p:cViewPr varScale="1">
        <p:scale>
          <a:sx n="74" d="100"/>
          <a:sy n="74" d="100"/>
        </p:scale>
        <p:origin x="-7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95E69-8DDF-4FBF-8338-2F2504C9D2D9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74F0-EB57-4289-8424-D8FC4E68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a list of numbers x0, x1, …, </a:t>
            </a:r>
            <a:r>
              <a:rPr lang="en-US" dirty="0" err="1" smtClean="0"/>
              <a:t>xn</a:t>
            </a:r>
            <a:r>
              <a:rPr lang="en-US" dirty="0" smtClean="0"/>
              <a:t> in [M], are they</a:t>
            </a:r>
            <a:r>
              <a:rPr lang="en-US" baseline="0" dirty="0" smtClean="0"/>
              <a:t> all distinct?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374F0-EB57-4289-8424-D8FC4E68D1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1145716"/>
            <a:ext cx="7056784" cy="1470025"/>
          </a:xfrm>
          <a:solidFill>
            <a:srgbClr val="00B0F0"/>
          </a:solidFill>
          <a:effectLst>
            <a:glow>
              <a:schemeClr val="accent5">
                <a:satMod val="175000"/>
                <a:alpha val="0"/>
              </a:schemeClr>
            </a:glow>
            <a:softEdge rad="12700"/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2840" y="4077072"/>
            <a:ext cx="6400800" cy="622920"/>
          </a:xfrm>
          <a:solidFill>
            <a:srgbClr val="00B0F0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 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" y="990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32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752" y="91440"/>
            <a:ext cx="7493120" cy="1105312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8965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87690" y="6485610"/>
            <a:ext cx="129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7F22D6-93AD-4215-94E8-6167A895C5BC}" type="slidenum">
              <a:rPr lang="en-US" sz="15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8072" y="90000"/>
            <a:ext cx="8735800" cy="1116000"/>
            <a:chOff x="88072" y="80752"/>
            <a:chExt cx="8735800" cy="111600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1335040" y="1196752"/>
              <a:ext cx="7488832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72" y="80752"/>
              <a:ext cx="1116000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7925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00" y="90000"/>
            <a:ext cx="7491600" cy="11052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0" y="1483199"/>
            <a:ext cx="4140000" cy="4896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376" y="1484783"/>
            <a:ext cx="4140000" cy="4896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8072" y="90000"/>
            <a:ext cx="8735800" cy="1116000"/>
            <a:chOff x="88072" y="80752"/>
            <a:chExt cx="8735800" cy="111600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1335040" y="1196752"/>
              <a:ext cx="7488832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72" y="80752"/>
              <a:ext cx="1116000" cy="1116000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7787690" y="6485610"/>
            <a:ext cx="129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7F22D6-93AD-4215-94E8-6167A895C5BC}" type="slidenum">
              <a:rPr lang="en-US" sz="15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7693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FC68-CF8B-4CA7-8780-498BB1114050}" type="datetime1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6444-13BF-4FB0-9452-B2E218B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1145716"/>
            <a:ext cx="6840760" cy="1470025"/>
          </a:xfrm>
          <a:noFill/>
          <a:ln w="57150"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Quantum Walk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4167550"/>
            <a:ext cx="6400800" cy="622920"/>
          </a:xfr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Name: W</a:t>
            </a:r>
            <a:r>
              <a:rPr lang="en-US" sz="2400" dirty="0" smtClean="0">
                <a:solidFill>
                  <a:schemeClr val="tx1"/>
                </a:solidFill>
              </a:rPr>
              <a:t>ANG</a:t>
            </a:r>
            <a:r>
              <a:rPr lang="en-US" dirty="0" smtClean="0">
                <a:solidFill>
                  <a:schemeClr val="tx1"/>
                </a:solidFill>
              </a:rPr>
              <a:t> Kun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79712" y="5812947"/>
            <a:ext cx="6400800" cy="62292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2800"/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 Date</a:t>
            </a:r>
            <a:r>
              <a:rPr lang="en-US" dirty="0" smtClean="0"/>
              <a:t>: </a:t>
            </a:r>
            <a:fld id="{9DD1DD87-4833-45A2-B4DD-D9F32321F0C8}" type="datetime4">
              <a:rPr lang="en-US" smtClean="0"/>
              <a:t>December 5, 2013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39" y="4086948"/>
            <a:ext cx="782122" cy="782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38" y="5743312"/>
            <a:ext cx="782122" cy="782122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979712" y="4990248"/>
            <a:ext cx="6400800" cy="62292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2800"/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 </a:t>
            </a:r>
            <a:r>
              <a:rPr lang="en-US" dirty="0" smtClean="0"/>
              <a:t>Email: </a:t>
            </a:r>
            <a:r>
              <a:rPr lang="en-US" i="1" dirty="0" smtClean="0"/>
              <a:t>nju.wangkun@gmail.com</a:t>
            </a:r>
            <a:endParaRPr lang="en-US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38" y="4915130"/>
            <a:ext cx="782122" cy="78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30752" y="91440"/>
                <a:ext cx="7489720" cy="110531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-Distinctness </a:t>
                </a:r>
                <a:r>
                  <a:rPr lang="en-US" dirty="0"/>
                  <a:t>Problem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0752" y="91440"/>
                <a:ext cx="7489720" cy="1105312"/>
              </a:xfrm>
              <a:blipFill rotWithShape="1">
                <a:blip r:embed="rId2"/>
                <a:stretch>
                  <a:fillRect l="-3255" r="-3092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Generalization of element distinctness problem</a:t>
                </a:r>
                <a:endParaRPr lang="en-US" dirty="0"/>
              </a:p>
              <a:p>
                <a:r>
                  <a:rPr lang="en-US" dirty="0" smtClean="0"/>
                  <a:t>Can be generalized to finding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set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i="1" dirty="0" smtClean="0">
                    <a:solidFill>
                      <a:srgbClr val="FF0000"/>
                    </a:solidFill>
                  </a:rPr>
                  <a:t> elements satisfying certain property</a:t>
                </a:r>
                <a:endParaRPr lang="en-US" i="1" dirty="0" smtClean="0"/>
              </a:p>
              <a:p>
                <a:r>
                  <a:rPr lang="en-US" dirty="0" smtClean="0"/>
                  <a:t>Triangle finding,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-cliques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403200" y="1803728"/>
            <a:ext cx="8340336" cy="10801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2700">
            <a:solidFill>
              <a:srgbClr val="948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-57720" y="1371248"/>
            <a:ext cx="9113338" cy="5082088"/>
            <a:chOff x="-57720" y="1371248"/>
            <a:chExt cx="9113338" cy="5082088"/>
          </a:xfrm>
        </p:grpSpPr>
        <p:grpSp>
          <p:nvGrpSpPr>
            <p:cNvPr id="19" name="Group 18"/>
            <p:cNvGrpSpPr/>
            <p:nvPr/>
          </p:nvGrpSpPr>
          <p:grpSpPr>
            <a:xfrm>
              <a:off x="467544" y="1700808"/>
              <a:ext cx="8352928" cy="4410000"/>
              <a:chOff x="827584" y="1700808"/>
              <a:chExt cx="7632848" cy="426541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827584" y="1700808"/>
                <a:ext cx="0" cy="42654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827584" y="5949280"/>
                <a:ext cx="763284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463405" y="6084004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year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57720" y="1371248"/>
              <a:ext cx="1206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complexity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9537" y="2506151"/>
            <a:ext cx="7380855" cy="3947185"/>
            <a:chOff x="719537" y="2506151"/>
            <a:chExt cx="7380855" cy="394718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447" y="2506151"/>
              <a:ext cx="2228850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700" y="4899000"/>
              <a:ext cx="17526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1043608" y="5229200"/>
              <a:ext cx="7056784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43608" y="2924944"/>
              <a:ext cx="4752528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43608" y="2919936"/>
              <a:ext cx="0" cy="319087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9537" y="608400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2007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77624" y="2902424"/>
            <a:ext cx="2632928" cy="3550044"/>
            <a:chOff x="5477624" y="2902424"/>
            <a:chExt cx="2632928" cy="3550044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312" y="3269739"/>
              <a:ext cx="1800225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" name="Group 29"/>
            <p:cNvGrpSpPr/>
            <p:nvPr/>
          </p:nvGrpSpPr>
          <p:grpSpPr>
            <a:xfrm>
              <a:off x="5477624" y="2902424"/>
              <a:ext cx="2632928" cy="3550044"/>
              <a:chOff x="5477624" y="2902424"/>
              <a:chExt cx="2632928" cy="355004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806296" y="2902424"/>
                <a:ext cx="0" cy="3190872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806296" y="3645024"/>
                <a:ext cx="2304256" cy="0"/>
              </a:xfrm>
              <a:prstGeom prst="line">
                <a:avLst/>
              </a:prstGeom>
              <a:ln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477624" y="6083136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82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algorithms for </a:t>
            </a:r>
            <a:r>
              <a:rPr lang="en-US" dirty="0"/>
              <a:t>element 𝑘-</a:t>
            </a:r>
            <a:r>
              <a:rPr lang="en-US" dirty="0" smtClean="0"/>
              <a:t>distinctness</a:t>
            </a:r>
          </a:p>
          <a:p>
            <a:r>
              <a:rPr lang="en-US" dirty="0" smtClean="0"/>
              <a:t>Lower bound for element </a:t>
            </a:r>
            <a:r>
              <a:rPr lang="en-US" dirty="0"/>
              <a:t>𝑘</a:t>
            </a:r>
            <a:r>
              <a:rPr lang="en-US" dirty="0" smtClean="0"/>
              <a:t>-distinctness</a:t>
            </a:r>
            <a:endParaRPr lang="en-US" dirty="0"/>
          </a:p>
        </p:txBody>
      </p:sp>
      <p:grpSp>
        <p:nvGrpSpPr>
          <p:cNvPr id="7169" name="Group 7168"/>
          <p:cNvGrpSpPr/>
          <p:nvPr/>
        </p:nvGrpSpPr>
        <p:grpSpPr>
          <a:xfrm>
            <a:off x="606832" y="3089598"/>
            <a:ext cx="7930336" cy="3522857"/>
            <a:chOff x="709377" y="3025253"/>
            <a:chExt cx="7930336" cy="3522857"/>
          </a:xfrm>
        </p:grpSpPr>
        <p:pic>
          <p:nvPicPr>
            <p:cNvPr id="7174" name="Picture 6" descr="http://baike.k618.cn/uploads/201202/1329274713fbEmLS3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736" y="4311415"/>
              <a:ext cx="1701975" cy="17019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68" name="Group 7167"/>
            <p:cNvGrpSpPr/>
            <p:nvPr/>
          </p:nvGrpSpPr>
          <p:grpSpPr>
            <a:xfrm>
              <a:off x="709377" y="3025253"/>
              <a:ext cx="7930336" cy="3522857"/>
              <a:chOff x="709377" y="3025253"/>
              <a:chExt cx="7930336" cy="3522857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09377" y="3025253"/>
                <a:ext cx="7930336" cy="3522857"/>
                <a:chOff x="709377" y="2626752"/>
                <a:chExt cx="7930336" cy="3932376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709377" y="2626752"/>
                  <a:ext cx="7930336" cy="3932375"/>
                  <a:chOff x="-69463" y="1259724"/>
                  <a:chExt cx="9165839" cy="5337196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467544" y="1700808"/>
                    <a:ext cx="8352928" cy="4410000"/>
                    <a:chOff x="827584" y="1700808"/>
                    <a:chExt cx="7632848" cy="4265410"/>
                  </a:xfrm>
                </p:grpSpPr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flipV="1">
                      <a:off x="827584" y="1700808"/>
                      <a:ext cx="0" cy="426541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>
                      <a:off x="827584" y="5949280"/>
                      <a:ext cx="7632848" cy="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8463405" y="6084004"/>
                    <a:ext cx="632971" cy="512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year</a:t>
                    </a:r>
                    <a:endParaRPr lang="en-US" sz="1600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-69463" y="1259724"/>
                    <a:ext cx="1262088" cy="512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complexity</a:t>
                    </a:r>
                    <a:endParaRPr lang="en-US" sz="1600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349034" y="3545102"/>
                  <a:ext cx="5167181" cy="3014026"/>
                  <a:chOff x="719537" y="2506151"/>
                  <a:chExt cx="5972199" cy="4090770"/>
                </a:xfrm>
              </p:grpSpPr>
              <p:pic>
                <p:nvPicPr>
                  <p:cNvPr id="1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63055" y="2506151"/>
                    <a:ext cx="1889497" cy="8667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43626" y="4918243"/>
                    <a:ext cx="1593273" cy="6927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1043608" y="5229200"/>
                    <a:ext cx="5648128" cy="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1043608" y="2924945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1043608" y="2919936"/>
                    <a:ext cx="0" cy="3190872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19537" y="6084005"/>
                    <a:ext cx="695149" cy="512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2007</a:t>
                    </a:r>
                    <a:endParaRPr lang="en-US" sz="1600" dirty="0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4366134" y="3836841"/>
                  <a:ext cx="2150081" cy="2721418"/>
                  <a:chOff x="3933434" y="2902424"/>
                  <a:chExt cx="2485054" cy="3693629"/>
                </a:xfrm>
              </p:grpSpPr>
              <p:pic>
                <p:nvPicPr>
                  <p:cNvPr id="18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63645" y="3296776"/>
                    <a:ext cx="1636569" cy="8485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3933434" y="2902424"/>
                    <a:ext cx="2485054" cy="3693629"/>
                    <a:chOff x="3933434" y="2902424"/>
                    <a:chExt cx="2485054" cy="3693629"/>
                  </a:xfrm>
                </p:grpSpPr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278082" y="2902424"/>
                      <a:ext cx="0" cy="3190872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4278083" y="3645024"/>
                      <a:ext cx="2140405" cy="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933434" y="6083137"/>
                      <a:ext cx="695147" cy="512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 smtClean="0"/>
                        <a:t>2012</a:t>
                      </a:r>
                      <a:endParaRPr lang="en-US" sz="1600" dirty="0"/>
                    </a:p>
                  </p:txBody>
                </p:sp>
              </p:grpSp>
            </p:grp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6506055" y="4599482"/>
                <a:ext cx="0" cy="162439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6094850" y="6206893"/>
                <a:ext cx="8212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present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9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solutions to the problems</a:t>
            </a:r>
          </a:p>
          <a:p>
            <a:r>
              <a:rPr lang="en-US" dirty="0" smtClean="0"/>
              <a:t>Read the </a:t>
            </a:r>
            <a:r>
              <a:rPr lang="en-US" dirty="0"/>
              <a:t>references in detail</a:t>
            </a:r>
          </a:p>
          <a:p>
            <a:r>
              <a:rPr lang="en-US" dirty="0" smtClean="0"/>
              <a:t>Learn new methods</a:t>
            </a:r>
            <a:endParaRPr lang="en-US" dirty="0"/>
          </a:p>
          <a:p>
            <a:pPr lvl="1"/>
            <a:r>
              <a:rPr lang="en-US" dirty="0" smtClean="0"/>
              <a:t>Quantum walk on graphs</a:t>
            </a:r>
          </a:p>
          <a:p>
            <a:pPr lvl="1"/>
            <a:r>
              <a:rPr lang="en-US" dirty="0" smtClean="0"/>
              <a:t>Learning graphs</a:t>
            </a:r>
          </a:p>
          <a:p>
            <a:pPr lvl="1"/>
            <a:r>
              <a:rPr lang="en-US" dirty="0" smtClean="0"/>
              <a:t>Adversary bound</a:t>
            </a:r>
          </a:p>
          <a:p>
            <a:pPr lvl="1"/>
            <a:r>
              <a:rPr lang="en-US" dirty="0" smtClean="0"/>
              <a:t>……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2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42581" y="1988840"/>
            <a:ext cx="485883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you!</a:t>
            </a:r>
          </a:p>
          <a:p>
            <a:pPr algn="ctr"/>
            <a:endParaRPr lang="en-US" sz="6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sz="6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 &amp; A</a:t>
            </a:r>
            <a:endParaRPr lang="en-US" sz="6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601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ACM CCS 2012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Top Conferences and Journals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Problems, Solutions and Challenges</a:t>
                </a:r>
              </a:p>
              <a:p>
                <a:pPr marL="990600" lvl="1" indent="-53340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Element Distinctness Problem</a:t>
                </a:r>
              </a:p>
              <a:p>
                <a:pPr marL="990600" lvl="1" indent="-53340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-Distinctness Problem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Future Work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00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ACM CCS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484784"/>
            <a:ext cx="8568952" cy="5040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Theory of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/>
              <a:t>Models of </a:t>
            </a:r>
            <a:r>
              <a:rPr lang="en-US" dirty="0" smtClean="0"/>
              <a:t>Computation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Quantum Computation </a:t>
            </a:r>
            <a:r>
              <a:rPr lang="en-US" i="1" dirty="0" smtClean="0">
                <a:solidFill>
                  <a:srgbClr val="FF0000"/>
                </a:solidFill>
              </a:rPr>
              <a:t>Theory</a:t>
            </a:r>
          </a:p>
          <a:p>
            <a:pPr lvl="3">
              <a:buSzPct val="80000"/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rgbClr val="0000FF"/>
                </a:solidFill>
              </a:rPr>
              <a:t>Quantum Walk</a:t>
            </a:r>
            <a:endParaRPr lang="en-US" i="1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Computational Complexity and </a:t>
            </a:r>
            <a:r>
              <a:rPr lang="en-US" dirty="0" smtClean="0"/>
              <a:t>Cryptography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Quantum Complexity Theory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/>
              <a:t>Emerging </a:t>
            </a:r>
            <a:r>
              <a:rPr lang="en-US" dirty="0" smtClean="0"/>
              <a:t>Technologies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Quantum Technologies</a:t>
            </a:r>
          </a:p>
          <a:p>
            <a:r>
              <a:rPr lang="en-US" dirty="0" smtClean="0"/>
              <a:t>Computer </a:t>
            </a:r>
            <a:r>
              <a:rPr lang="en-US" dirty="0"/>
              <a:t>Systems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Architectures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30895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712968" cy="48965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Top </a:t>
            </a:r>
            <a:r>
              <a:rPr lang="en-US" altLang="zh-CN" dirty="0" smtClean="0"/>
              <a:t>Conferences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STOC 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</a:rPr>
              <a:t>(ACM Symposium on Theory of Computing)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FOCS 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</a:rPr>
              <a:t>(Symposium on Foundations of Computer Science</a:t>
            </a: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LICS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</a:rPr>
              <a:t> (IEEE Symposium on Logic in Computer Science)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SODA 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ACM-SIAM Symposium on Discrete Algorithms</a:t>
            </a: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CCC</a:t>
            </a: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</a:rPr>
              <a:t> (IEEE Conference on Computational Complexity)</a:t>
            </a:r>
          </a:p>
          <a:p>
            <a:r>
              <a:rPr lang="en-US" altLang="zh-CN" dirty="0" smtClean="0"/>
              <a:t>Popular Conferences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AQIS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(Asian Quantum Information Science Conference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ICQFT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(International Conference on Quantum Foundation and Technology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QIP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(Quantum Information Processing)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QCMC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(Quantum Communication, Measurement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and Computing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623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Top Journals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IANDC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(Information and Computation)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SICOPM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(SIAM Journal on Computing)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Algorithmica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Computational </a:t>
            </a:r>
            <a:r>
              <a:rPr lang="en-US" dirty="0" smtClean="0"/>
              <a:t>Complexity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PRL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(Physical Review Letters)</a:t>
            </a:r>
            <a:r>
              <a:rPr lang="en-US" dirty="0"/>
              <a:t>, PRA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(Physical Review A)</a:t>
            </a:r>
            <a:r>
              <a:rPr lang="en-US" dirty="0"/>
              <a:t>, </a:t>
            </a:r>
            <a:r>
              <a:rPr lang="en-US" dirty="0" smtClean="0"/>
              <a:t>      PRB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(Physical Review B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dirty="0"/>
              <a:t>, ……</a:t>
            </a:r>
          </a:p>
          <a:p>
            <a:r>
              <a:rPr lang="en-US" dirty="0"/>
              <a:t>Popular </a:t>
            </a:r>
            <a:r>
              <a:rPr lang="en-US" dirty="0" smtClean="0"/>
              <a:t>Journals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QIC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(Quantum Information and Computation)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IJQI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(International Journal of Quantum Information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Quantum Physics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is Quantum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59" y="1483991"/>
            <a:ext cx="4467600" cy="489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STOC 2014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800" dirty="0" smtClean="0">
                <a:solidFill>
                  <a:prstClr val="black"/>
                </a:solidFill>
              </a:rPr>
              <a:t>algorithms </a:t>
            </a:r>
            <a:r>
              <a:rPr lang="en-US" sz="1800" dirty="0">
                <a:solidFill>
                  <a:prstClr val="black"/>
                </a:solidFill>
              </a:rPr>
              <a:t>and data structures</a:t>
            </a:r>
          </a:p>
          <a:p>
            <a:r>
              <a:rPr lang="en-US" sz="1800" dirty="0">
                <a:solidFill>
                  <a:prstClr val="black"/>
                </a:solidFill>
              </a:rPr>
              <a:t>computational complexity</a:t>
            </a:r>
          </a:p>
          <a:p>
            <a:r>
              <a:rPr lang="en-US" sz="1800" dirty="0">
                <a:solidFill>
                  <a:prstClr val="black"/>
                </a:solidFill>
              </a:rPr>
              <a:t>algorithmic coding theory</a:t>
            </a:r>
          </a:p>
          <a:p>
            <a:r>
              <a:rPr lang="en-US" sz="1800" dirty="0">
                <a:solidFill>
                  <a:prstClr val="black"/>
                </a:solidFill>
              </a:rPr>
              <a:t>algorithmic graph theory </a:t>
            </a:r>
          </a:p>
          <a:p>
            <a:r>
              <a:rPr lang="en-US" sz="1800" dirty="0">
                <a:solidFill>
                  <a:prstClr val="black"/>
                </a:solidFill>
              </a:rPr>
              <a:t>approximation </a:t>
            </a:r>
            <a:r>
              <a:rPr lang="en-US" sz="1800" dirty="0" smtClean="0">
                <a:solidFill>
                  <a:prstClr val="black"/>
                </a:solidFill>
              </a:rPr>
              <a:t>algorithms</a:t>
            </a:r>
            <a:endParaRPr lang="en-US" sz="1800" i="1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prstClr val="black"/>
                </a:solidFill>
              </a:rPr>
              <a:t>computational geometry</a:t>
            </a:r>
          </a:p>
          <a:p>
            <a:r>
              <a:rPr lang="en-US" sz="1800" dirty="0">
                <a:solidFill>
                  <a:prstClr val="black"/>
                </a:solidFill>
              </a:rPr>
              <a:t>computational learning </a:t>
            </a:r>
            <a:r>
              <a:rPr lang="en-US" sz="1800" dirty="0" smtClean="0">
                <a:solidFill>
                  <a:prstClr val="black"/>
                </a:solidFill>
              </a:rPr>
              <a:t>theory</a:t>
            </a:r>
          </a:p>
          <a:p>
            <a:r>
              <a:rPr lang="en-US" sz="1800" i="1" dirty="0">
                <a:solidFill>
                  <a:srgbClr val="FF0000"/>
                </a:solidFill>
              </a:rPr>
              <a:t>quantum computing</a:t>
            </a:r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prstClr val="black"/>
                </a:solidFill>
              </a:rPr>
              <a:t>randomness in computing</a:t>
            </a:r>
          </a:p>
          <a:p>
            <a:r>
              <a:rPr lang="en-US" sz="1800" dirty="0" smtClean="0"/>
              <a:t>information retrieval</a:t>
            </a:r>
          </a:p>
          <a:p>
            <a:r>
              <a:rPr lang="en-US" sz="1800" dirty="0" smtClean="0"/>
              <a:t>databases</a:t>
            </a:r>
          </a:p>
          <a:p>
            <a:r>
              <a:rPr lang="en-US" sz="1800" dirty="0" smtClean="0">
                <a:solidFill>
                  <a:prstClr val="black"/>
                </a:solidFill>
              </a:rPr>
              <a:t>……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118" y="1483991"/>
            <a:ext cx="4468624" cy="489600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600" dirty="0">
                <a:solidFill>
                  <a:prstClr val="black"/>
                </a:solidFill>
              </a:rPr>
              <a:t>AQIS 2014</a:t>
            </a:r>
          </a:p>
          <a:p>
            <a:pPr lvl="0"/>
            <a:endParaRPr lang="en-US" sz="1600" i="1" dirty="0">
              <a:solidFill>
                <a:srgbClr val="FF0000"/>
              </a:solidFill>
            </a:endParaRPr>
          </a:p>
          <a:p>
            <a:pPr lvl="0"/>
            <a:r>
              <a:rPr lang="en-US" sz="1800" i="1" dirty="0">
                <a:solidFill>
                  <a:srgbClr val="FF0000"/>
                </a:solidFill>
              </a:rPr>
              <a:t>Quantum computation, algorithms and complexity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Quantum information theory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Quantum decoherence fighting concepts, methods and tools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Quantum cryptography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Quantum communications experiments and theory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Quantum technologies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Quantum processor and computer design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Quantum programming languages and semantics</a:t>
            </a:r>
          </a:p>
          <a:p>
            <a:r>
              <a:rPr lang="en-US" sz="1800" dirty="0">
                <a:solidFill>
                  <a:prstClr val="black"/>
                </a:solidFill>
              </a:rPr>
              <a:t>…...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26902" y="1988840"/>
            <a:ext cx="423758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1284" y="1988840"/>
            <a:ext cx="415469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88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ACM CCS 2012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Top Conferences </a:t>
                </a:r>
                <a:r>
                  <a:rPr lang="en-US" dirty="0"/>
                  <a:t>and</a:t>
                </a:r>
                <a:r>
                  <a:rPr lang="en-US" dirty="0" smtClean="0"/>
                  <a:t> Journals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Problems, Solutions and Challenges</a:t>
                </a:r>
              </a:p>
              <a:p>
                <a:pPr marL="990600" lvl="1" indent="-53340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Element Distinctness Problem</a:t>
                </a:r>
              </a:p>
              <a:p>
                <a:pPr marL="990600" lvl="1" indent="-533400">
                  <a:buFont typeface="Wingdings" panose="05000000000000000000" pitchFamily="2" charset="2"/>
                  <a:buChar char="v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-Distinctness Problem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Future Work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0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Distinctness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Comparison-based model</a:t>
            </a:r>
          </a:p>
          <a:p>
            <a:pPr lvl="1"/>
            <a:r>
              <a:rPr lang="en-US" dirty="0" smtClean="0"/>
              <a:t>Only </a:t>
            </a:r>
            <a:r>
              <a:rPr lang="en-US" i="1" dirty="0" smtClean="0">
                <a:solidFill>
                  <a:srgbClr val="FF0000"/>
                </a:solidFill>
              </a:rPr>
              <a:t>comparisons</a:t>
            </a:r>
            <a:r>
              <a:rPr lang="en-US" dirty="0"/>
              <a:t> between elements are </a:t>
            </a:r>
            <a:r>
              <a:rPr lang="en-US" dirty="0" smtClean="0"/>
              <a:t>allowed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Complexity measure </a:t>
            </a:r>
            <a:r>
              <a:rPr lang="en-US" dirty="0" smtClean="0"/>
              <a:t>is the number of comparisons</a:t>
            </a:r>
          </a:p>
          <a:p>
            <a:r>
              <a:rPr lang="en-US" dirty="0" smtClean="0"/>
              <a:t>Classical                     comparisons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1832" y="1916832"/>
            <a:ext cx="8340336" cy="72008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rgbClr val="948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953533"/>
            <a:ext cx="1625061" cy="44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9131" y="4993609"/>
            <a:ext cx="197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i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u="sng" dirty="0" smtClean="0"/>
              <a:t>GKadHS@STOC’96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888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547664" y="2636822"/>
            <a:ext cx="5047572" cy="3816514"/>
            <a:chOff x="1547664" y="2636822"/>
            <a:chExt cx="5047572" cy="3816514"/>
          </a:xfrm>
        </p:grpSpPr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8516" y="2636822"/>
              <a:ext cx="1605868" cy="645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1" name="Group 80"/>
            <p:cNvGrpSpPr/>
            <p:nvPr/>
          </p:nvGrpSpPr>
          <p:grpSpPr>
            <a:xfrm>
              <a:off x="1547664" y="2919936"/>
              <a:ext cx="5047572" cy="3533400"/>
              <a:chOff x="1547664" y="2919936"/>
              <a:chExt cx="5047572" cy="353340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874456" y="2919936"/>
                <a:ext cx="4720780" cy="3190872"/>
                <a:chOff x="1874456" y="2919936"/>
                <a:chExt cx="4720780" cy="3190872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874456" y="2919936"/>
                  <a:ext cx="0" cy="3190872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1877224" y="2919936"/>
                  <a:ext cx="4718012" cy="5008"/>
                </a:xfrm>
                <a:prstGeom prst="line">
                  <a:avLst/>
                </a:prstGeom>
                <a:ln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1547664" y="6084004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2001</a:t>
                </a:r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-57720" y="1371248"/>
            <a:ext cx="9113338" cy="5082088"/>
            <a:chOff x="-57720" y="1371248"/>
            <a:chExt cx="9113338" cy="5082088"/>
          </a:xfrm>
        </p:grpSpPr>
        <p:grpSp>
          <p:nvGrpSpPr>
            <p:cNvPr id="19" name="Group 18"/>
            <p:cNvGrpSpPr/>
            <p:nvPr/>
          </p:nvGrpSpPr>
          <p:grpSpPr>
            <a:xfrm>
              <a:off x="467544" y="1700808"/>
              <a:ext cx="8352928" cy="4410000"/>
              <a:chOff x="827584" y="1700808"/>
              <a:chExt cx="7632848" cy="426541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827584" y="1700808"/>
                <a:ext cx="0" cy="42654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827584" y="5949280"/>
                <a:ext cx="763284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8463405" y="6084004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year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57720" y="1371248"/>
              <a:ext cx="1206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complexity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365131" y="4493257"/>
            <a:ext cx="2445525" cy="1960079"/>
            <a:chOff x="2365131" y="4493257"/>
            <a:chExt cx="2445525" cy="1960079"/>
          </a:xfrm>
        </p:grpSpPr>
        <p:grpSp>
          <p:nvGrpSpPr>
            <p:cNvPr id="77" name="Group 76"/>
            <p:cNvGrpSpPr/>
            <p:nvPr/>
          </p:nvGrpSpPr>
          <p:grpSpPr>
            <a:xfrm>
              <a:off x="2661627" y="4493257"/>
              <a:ext cx="2149029" cy="1600907"/>
              <a:chOff x="2661627" y="4493257"/>
              <a:chExt cx="2149029" cy="1600907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661627" y="4493257"/>
                <a:ext cx="2149029" cy="637624"/>
                <a:chOff x="2661627" y="4493257"/>
                <a:chExt cx="2149029" cy="637624"/>
              </a:xfrm>
            </p:grpSpPr>
            <p:pic>
              <p:nvPicPr>
                <p:cNvPr id="5124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1627" y="4493257"/>
                  <a:ext cx="2149029" cy="637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682409" y="4797152"/>
                  <a:ext cx="2107464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2669312" y="4797152"/>
                <a:ext cx="0" cy="1297012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365131" y="608400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2002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65056" y="5214924"/>
            <a:ext cx="2316512" cy="1238412"/>
            <a:chOff x="365056" y="5214924"/>
            <a:chExt cx="2316512" cy="1238412"/>
          </a:xfrm>
        </p:grpSpPr>
        <p:grpSp>
          <p:nvGrpSpPr>
            <p:cNvPr id="75" name="Group 74"/>
            <p:cNvGrpSpPr/>
            <p:nvPr/>
          </p:nvGrpSpPr>
          <p:grpSpPr>
            <a:xfrm>
              <a:off x="683568" y="5214924"/>
              <a:ext cx="1998000" cy="878372"/>
              <a:chOff x="683568" y="5214924"/>
              <a:chExt cx="2002200" cy="87837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683568" y="5214924"/>
                <a:ext cx="2002200" cy="661240"/>
                <a:chOff x="683568" y="5214924"/>
                <a:chExt cx="2002200" cy="661240"/>
              </a:xfrm>
            </p:grpSpPr>
            <p:pic>
              <p:nvPicPr>
                <p:cNvPr id="5123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1414" y="5214924"/>
                  <a:ext cx="1566508" cy="661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83568" y="5535384"/>
                  <a:ext cx="2002200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693728" y="5538584"/>
                <a:ext cx="0" cy="554712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365056" y="608400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1999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295521" y="2919936"/>
            <a:ext cx="2463990" cy="3530488"/>
            <a:chOff x="6295521" y="2919936"/>
            <a:chExt cx="2463990" cy="3530488"/>
          </a:xfrm>
        </p:grpSpPr>
        <p:grpSp>
          <p:nvGrpSpPr>
            <p:cNvPr id="79" name="Group 78"/>
            <p:cNvGrpSpPr/>
            <p:nvPr/>
          </p:nvGrpSpPr>
          <p:grpSpPr>
            <a:xfrm>
              <a:off x="6595236" y="2919936"/>
              <a:ext cx="2164275" cy="3170448"/>
              <a:chOff x="6595236" y="2919936"/>
              <a:chExt cx="2164275" cy="3170448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6615556" y="3555775"/>
                <a:ext cx="2143955" cy="645495"/>
                <a:chOff x="6615556" y="3555775"/>
                <a:chExt cx="2143955" cy="645495"/>
              </a:xfrm>
            </p:grpSpPr>
            <p:pic>
              <p:nvPicPr>
                <p:cNvPr id="5127" name="Picture 7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74393" y="3555775"/>
                  <a:ext cx="1826281" cy="6454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615556" y="3858844"/>
                  <a:ext cx="2143955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/>
              <p:cNvCxnSpPr/>
              <p:nvPr/>
            </p:nvCxnSpPr>
            <p:spPr>
              <a:xfrm>
                <a:off x="6595236" y="2919936"/>
                <a:ext cx="20700" cy="3170448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6295521" y="608109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2007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464841" y="3551838"/>
            <a:ext cx="2140745" cy="2901498"/>
            <a:chOff x="4464841" y="3551838"/>
            <a:chExt cx="2140745" cy="2901498"/>
          </a:xfrm>
        </p:grpSpPr>
        <p:sp>
          <p:nvSpPr>
            <p:cNvPr id="58" name="TextBox 57"/>
            <p:cNvSpPr txBox="1"/>
            <p:nvPr/>
          </p:nvSpPr>
          <p:spPr>
            <a:xfrm>
              <a:off x="4464841" y="608400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2004</a:t>
              </a:r>
              <a:endParaRPr lang="en-US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785256" y="3551838"/>
              <a:ext cx="1820330" cy="2541458"/>
              <a:chOff x="4785256" y="3551838"/>
              <a:chExt cx="1820330" cy="2541458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4785256" y="3853800"/>
                <a:ext cx="0" cy="2239496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785256" y="3551838"/>
                <a:ext cx="1820330" cy="653368"/>
                <a:chOff x="4785256" y="3551838"/>
                <a:chExt cx="1820330" cy="653368"/>
              </a:xfrm>
            </p:grpSpPr>
            <p:pic>
              <p:nvPicPr>
                <p:cNvPr id="5125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71206" y="3551838"/>
                  <a:ext cx="1448430" cy="653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785256" y="3858844"/>
                  <a:ext cx="1820330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643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presentation_1</Template>
  <TotalTime>1373</TotalTime>
  <Words>429</Words>
  <Application>Microsoft Office PowerPoint</Application>
  <PresentationFormat>On-screen Show (4:3)</PresentationFormat>
  <Paragraphs>131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presentation_1</vt:lpstr>
      <vt:lpstr>Quantum Walk</vt:lpstr>
      <vt:lpstr>Outline</vt:lpstr>
      <vt:lpstr>ACM CCS 2012</vt:lpstr>
      <vt:lpstr>Top Conferences</vt:lpstr>
      <vt:lpstr>Top Journals</vt:lpstr>
      <vt:lpstr>Where is Quantum Walk</vt:lpstr>
      <vt:lpstr>Outline</vt:lpstr>
      <vt:lpstr>Element Distinctness Problem</vt:lpstr>
      <vt:lpstr>Solution</vt:lpstr>
      <vt:lpstr>Element k-Distinctness Problem</vt:lpstr>
      <vt:lpstr>Current Solution</vt:lpstr>
      <vt:lpstr>Challenges</vt:lpstr>
      <vt:lpstr>Future Work</vt:lpstr>
      <vt:lpstr>Acknowledgement</vt:lpstr>
    </vt:vector>
  </TitlesOfParts>
  <Company>CS, 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Self Introduction</dc:title>
  <dc:creator>Wang Kun</dc:creator>
  <cp:lastModifiedBy>Wang Kun</cp:lastModifiedBy>
  <cp:revision>566</cp:revision>
  <dcterms:created xsi:type="dcterms:W3CDTF">2013-12-02T13:05:23Z</dcterms:created>
  <dcterms:modified xsi:type="dcterms:W3CDTF">2013-12-05T11:23:06Z</dcterms:modified>
</cp:coreProperties>
</file>