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math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500" y="1905000"/>
            <a:ext cx="3937000" cy="2628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五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730500" y="4927600"/>
            <a:ext cx="3670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52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周存钱挑战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42900"/>
            <a:ext cx="8242300" cy="411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3429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周存钱法，即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周阶梯式存钱法，是国际上非常流行的存钱方法。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按照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周存钱法，存钱的人必须在一年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周内，每周递存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例子：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第一周存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元，第二周存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元，第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元，一直到第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元。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这样一年下来会有多少钱呢？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10+20+30+40+50+……+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520=13780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增加功能：记录每周的存款数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4"/>
          <p:cNvGraphicFramePr>
            <a:graphicFrameLocks noGrp="1"/>
          </p:cNvGraphicFramePr>
          <p:nvPr/>
        </p:nvGraphicFramePr>
        <p:xfrm>
          <a:off x="1524000" y="3519043"/>
          <a:ext cx="6096000" cy="1854198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FFFFFF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列表操作符</a:t>
                      </a:r>
                      <a:endParaRPr lang="zh-CN" altLang="en-US" sz="1800" b="1" dirty="0" smtClean="0">
                        <a:solidFill>
                          <a:srgbClr val="FFFFFF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0" cmpd="sng">
                      <a:solidFill>
                        <a:srgbClr val="FFFFFF"/>
                      </a:solidFill>
                      <a:prstDash val="soli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FFFFFF"/>
                      </a:solidFill>
                      <a:prstDash val="soli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FFFFFF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含义</a:t>
                      </a:r>
                      <a:endParaRPr lang="zh-CN" altLang="en-US" sz="1800" b="1" dirty="0" smtClean="0">
                        <a:solidFill>
                          <a:srgbClr val="FFFFFF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FFFFFF"/>
                      </a:solidFill>
                      <a:prstDash val="soli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list1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list2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合并（连接）两个列表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list1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重复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次列表内容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len(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list1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返回列表长度（元素个数）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2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list1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FFFFFF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检查元素是否在列表中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92100"/>
            <a:ext cx="5613400" cy="274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列表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列表（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）是有序的元素集合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可通过索引访问单个元素，如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l[2],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l[-1]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可通过区间索引访问子列表内容，如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l[2:5],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l[-3:]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列表中每个元素类型可以不同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4"/>
          <p:cNvGraphicFramePr>
            <a:graphicFrameLocks noGrp="1"/>
          </p:cNvGraphicFramePr>
          <p:nvPr/>
        </p:nvGraphicFramePr>
        <p:xfrm>
          <a:off x="1384935" y="1556766"/>
          <a:ext cx="6374129" cy="3606796"/>
        </p:xfrm>
        <a:graphic>
          <a:graphicData uri="http://schemas.openxmlformats.org/drawingml/2006/table">
            <a:tbl>
              <a:tblPr/>
              <a:tblGrid>
                <a:gridCol w="3047999"/>
                <a:gridCol w="3326130"/>
              </a:tblGrid>
              <a:tr h="3708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FFFFFF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列表操作符</a:t>
                      </a:r>
                      <a:endParaRPr lang="zh-CN" altLang="en-US" sz="1800" b="1" dirty="0" smtClean="0">
                        <a:solidFill>
                          <a:srgbClr val="FFFFFF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0" cmpd="sng">
                      <a:solidFill>
                        <a:srgbClr val="FFFFFF"/>
                      </a:solidFill>
                      <a:prstDash val="soli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FFFFFF"/>
                      </a:solidFill>
                      <a:prstDash val="soli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FFFFFF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含义</a:t>
                      </a:r>
                      <a:endParaRPr lang="zh-CN" altLang="en-US" sz="1800" b="1" dirty="0" smtClean="0">
                        <a:solidFill>
                          <a:srgbClr val="FFFFFF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FFFFFF"/>
                      </a:solidFill>
                      <a:prstDash val="soli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list1.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append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(x)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将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添加到列表末尾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list1.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sort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对列表元素排序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list1.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reverse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将列表元素逆序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list1.</a:t>
                      </a:r>
                      <a:r>
                        <a:rPr lang="en-US" altLang="zh-CN" sz="1802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index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(x)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返回第一次出现元素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的索引值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list1.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insert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(i,x)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在位置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处插入新元素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list1.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count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(x)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返回元素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在列表中的数量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list1.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remove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(x)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删除列表中第一次出现的元素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list1.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pop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(i)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FFFFFF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取出列表中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位置上的元素，并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将其删除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9144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列表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56101" y="5205476"/>
            <a:ext cx="3956303" cy="10667"/>
          </a:xfrm>
          <a:custGeom>
            <a:avLst/>
            <a:gdLst>
              <a:gd name="connsiteX0" fmla="*/ 0 w 3956303"/>
              <a:gd name="connsiteY0" fmla="*/ 0 h 10667"/>
              <a:gd name="connsiteX1" fmla="*/ 1318768 w 3956303"/>
              <a:gd name="connsiteY1" fmla="*/ 0 h 10667"/>
              <a:gd name="connsiteX2" fmla="*/ 2637536 w 3956303"/>
              <a:gd name="connsiteY2" fmla="*/ 0 h 10667"/>
              <a:gd name="connsiteX3" fmla="*/ 3956303 w 3956303"/>
              <a:gd name="connsiteY3" fmla="*/ 0 h 10667"/>
              <a:gd name="connsiteX4" fmla="*/ 3956303 w 3956303"/>
              <a:gd name="connsiteY4" fmla="*/ 10667 h 10667"/>
              <a:gd name="connsiteX5" fmla="*/ 2637536 w 3956303"/>
              <a:gd name="connsiteY5" fmla="*/ 10667 h 10667"/>
              <a:gd name="connsiteX6" fmla="*/ 1318768 w 3956303"/>
              <a:gd name="connsiteY6" fmla="*/ 10667 h 10667"/>
              <a:gd name="connsiteX7" fmla="*/ 0 w 3956303"/>
              <a:gd name="connsiteY7" fmla="*/ 10667 h 10667"/>
              <a:gd name="connsiteX8" fmla="*/ 0 w 3956303"/>
              <a:gd name="connsiteY8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956303" h="10667">
                <a:moveTo>
                  <a:pt x="0" y="0"/>
                </a:moveTo>
                <a:lnTo>
                  <a:pt x="1318768" y="0"/>
                </a:lnTo>
                <a:lnTo>
                  <a:pt x="2637536" y="0"/>
                </a:lnTo>
                <a:lnTo>
                  <a:pt x="3956303" y="0"/>
                </a:lnTo>
                <a:lnTo>
                  <a:pt x="3956303" y="10667"/>
                </a:lnTo>
                <a:lnTo>
                  <a:pt x="2637536" y="10667"/>
                </a:lnTo>
                <a:lnTo>
                  <a:pt x="1318768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4"/>
          <p:cNvGraphicFramePr>
            <a:graphicFrameLocks noGrp="1"/>
          </p:cNvGraphicFramePr>
          <p:nvPr/>
        </p:nvGraphicFramePr>
        <p:xfrm>
          <a:off x="1384935" y="1556766"/>
          <a:ext cx="6374129" cy="2966716"/>
        </p:xfrm>
        <a:graphic>
          <a:graphicData uri="http://schemas.openxmlformats.org/drawingml/2006/table">
            <a:tbl>
              <a:tblPr/>
              <a:tblGrid>
                <a:gridCol w="3047999"/>
                <a:gridCol w="3326130"/>
              </a:tblGrid>
              <a:tr h="3708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FFFFFF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函数</a:t>
                      </a:r>
                      <a:endParaRPr lang="zh-CN" altLang="en-US" sz="1800" b="1" dirty="0" smtClean="0">
                        <a:solidFill>
                          <a:srgbClr val="FFFFFF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0" cmpd="sng">
                      <a:solidFill>
                        <a:srgbClr val="FFFFFF"/>
                      </a:solidFill>
                      <a:prstDash val="soli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FFFFFF"/>
                      </a:solidFill>
                      <a:prstDash val="soli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FFFFFF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含义</a:t>
                      </a:r>
                      <a:endParaRPr lang="zh-CN" altLang="en-US" sz="1800" b="1" dirty="0" smtClean="0">
                        <a:solidFill>
                          <a:srgbClr val="FFFFFF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FFFFFF"/>
                      </a:solidFill>
                      <a:prstDash val="soli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math.pi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圆周率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math.ceil(x)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对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向上取整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math.floor(x)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对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向下取整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math.pow(x,y)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的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次方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math.sqrt(x)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的平方根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math.fsum(list1)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对集合内的元素求和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FFFFFF"/>
                      </a:solidFill>
                      <a:prstDash val="soli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215900"/>
            <a:ext cx="17145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math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库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55700" y="4953000"/>
            <a:ext cx="6642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更多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math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库函数请参考：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https://docs.python.org/3/library/math.html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451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54000"/>
            <a:ext cx="42037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用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while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进行循环，需要记录循环次数</a:t>
            </a:r>
          </a:p>
          <a:p>
            <a:pPr>
              <a:lnSpc>
                <a:spcPts val="32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是否有包含计数功能的循环？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177</Words>
  <Application>Microsoft Office PowerPoint</Application>
  <PresentationFormat>全屏显示(4:3)</PresentationFormat>
  <Paragraphs>86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2019-02-26T10:17:33Z</dcterms:modified>
</cp:coreProperties>
</file>