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76" r:id="rId4"/>
    <p:sldId id="281" r:id="rId5"/>
    <p:sldId id="286" r:id="rId6"/>
    <p:sldId id="307" r:id="rId7"/>
    <p:sldId id="283" r:id="rId8"/>
    <p:sldId id="285" r:id="rId9"/>
    <p:sldId id="309" r:id="rId10"/>
    <p:sldId id="322" r:id="rId11"/>
    <p:sldId id="310" r:id="rId12"/>
    <p:sldId id="311" r:id="rId13"/>
    <p:sldId id="313" r:id="rId14"/>
    <p:sldId id="312" r:id="rId15"/>
    <p:sldId id="314" r:id="rId16"/>
    <p:sldId id="315" r:id="rId17"/>
    <p:sldId id="316" r:id="rId18"/>
    <p:sldId id="319" r:id="rId19"/>
    <p:sldId id="320" r:id="rId20"/>
    <p:sldId id="326" r:id="rId21"/>
  </p:sldIdLst>
  <p:sldSz cx="9144000" cy="5715000" type="screen16x10"/>
  <p:notesSz cx="6858000" cy="9144000"/>
  <p:defaultTextStyle>
    <a:defPPr>
      <a:defRPr lang="en-US"/>
    </a:defPPr>
    <a:lvl1pPr algn="l" defTabSz="457106"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106" algn="l" defTabSz="457106"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212" algn="l" defTabSz="457106"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320" algn="l" defTabSz="457106"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426" algn="l" defTabSz="457106"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5532" algn="l" defTabSz="457106" rtl="0" eaLnBrk="1" latinLnBrk="0" hangingPunct="1">
      <a:defRPr kern="1200">
        <a:solidFill>
          <a:schemeClr val="tx1"/>
        </a:solidFill>
        <a:latin typeface="Arial" charset="0"/>
        <a:ea typeface="ＭＳ Ｐゴシック" charset="0"/>
        <a:cs typeface="ＭＳ Ｐゴシック" charset="0"/>
      </a:defRPr>
    </a:lvl6pPr>
    <a:lvl7pPr marL="2742640" algn="l" defTabSz="457106" rtl="0" eaLnBrk="1" latinLnBrk="0" hangingPunct="1">
      <a:defRPr kern="1200">
        <a:solidFill>
          <a:schemeClr val="tx1"/>
        </a:solidFill>
        <a:latin typeface="Arial" charset="0"/>
        <a:ea typeface="ＭＳ Ｐゴシック" charset="0"/>
        <a:cs typeface="ＭＳ Ｐゴシック" charset="0"/>
      </a:defRPr>
    </a:lvl7pPr>
    <a:lvl8pPr marL="3199744" algn="l" defTabSz="457106" rtl="0" eaLnBrk="1" latinLnBrk="0" hangingPunct="1">
      <a:defRPr kern="1200">
        <a:solidFill>
          <a:schemeClr val="tx1"/>
        </a:solidFill>
        <a:latin typeface="Arial" charset="0"/>
        <a:ea typeface="ＭＳ Ｐゴシック" charset="0"/>
        <a:cs typeface="ＭＳ Ｐゴシック" charset="0"/>
      </a:defRPr>
    </a:lvl8pPr>
    <a:lvl9pPr marL="3656852" algn="l" defTabSz="457106"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autoAdjust="0"/>
    <p:restoredTop sz="94626" autoAdjust="0"/>
  </p:normalViewPr>
  <p:slideViewPr>
    <p:cSldViewPr snapToGrid="0" snapToObjects="1">
      <p:cViewPr varScale="1">
        <p:scale>
          <a:sx n="195" d="100"/>
          <a:sy n="195" d="100"/>
        </p:scale>
        <p:origin x="-712" y="-96"/>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49" d="100"/>
        <a:sy n="249" d="100"/>
      </p:scale>
      <p:origin x="0" y="753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EC33ACA9-23EC-204D-A512-FB82581C67A4}" type="datetime1">
              <a:rPr lang="en-US"/>
              <a:pPr>
                <a:defRPr/>
              </a:pPr>
              <a:t>10/10/23</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DF678164-3EA9-4649-B7F9-C95A32076356}" type="slidenum">
              <a:rPr lang="en-US"/>
              <a:pPr>
                <a:defRPr/>
              </a:pPr>
              <a:t>‹#›</a:t>
            </a:fld>
            <a:endParaRPr lang="en-US"/>
          </a:p>
        </p:txBody>
      </p:sp>
    </p:spTree>
    <p:extLst>
      <p:ext uri="{BB962C8B-B14F-4D97-AF65-F5344CB8AC3E}">
        <p14:creationId xmlns:p14="http://schemas.microsoft.com/office/powerpoint/2010/main" val="1441155991"/>
      </p:ext>
    </p:extLst>
  </p:cSld>
  <p:clrMap bg1="lt1" tx1="dk1" bg2="lt2" tx2="dk2" accent1="accent1" accent2="accent2" accent3="accent3" accent4="accent4" accent5="accent5" accent6="accent6" hlink="hlink" folHlink="folHlink"/>
  <p:notesStyle>
    <a:lvl1pPr algn="l" defTabSz="457106"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106" algn="l" defTabSz="457106"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212" algn="l" defTabSz="457106"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320" algn="l" defTabSz="457106"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426" algn="l" defTabSz="457106"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5532" algn="l" defTabSz="457106" rtl="0" eaLnBrk="1" latinLnBrk="0" hangingPunct="1">
      <a:defRPr sz="1200" kern="1200">
        <a:solidFill>
          <a:schemeClr val="tx1"/>
        </a:solidFill>
        <a:latin typeface="+mn-lt"/>
        <a:ea typeface="+mn-ea"/>
        <a:cs typeface="+mn-cs"/>
      </a:defRPr>
    </a:lvl6pPr>
    <a:lvl7pPr marL="2742640" algn="l" defTabSz="457106" rtl="0" eaLnBrk="1" latinLnBrk="0" hangingPunct="1">
      <a:defRPr sz="1200" kern="1200">
        <a:solidFill>
          <a:schemeClr val="tx1"/>
        </a:solidFill>
        <a:latin typeface="+mn-lt"/>
        <a:ea typeface="+mn-ea"/>
        <a:cs typeface="+mn-cs"/>
      </a:defRPr>
    </a:lvl7pPr>
    <a:lvl8pPr marL="3199744" algn="l" defTabSz="457106" rtl="0" eaLnBrk="1" latinLnBrk="0" hangingPunct="1">
      <a:defRPr sz="1200" kern="1200">
        <a:solidFill>
          <a:schemeClr val="tx1"/>
        </a:solidFill>
        <a:latin typeface="+mn-lt"/>
        <a:ea typeface="+mn-ea"/>
        <a:cs typeface="+mn-cs"/>
      </a:defRPr>
    </a:lvl8pPr>
    <a:lvl9pPr marL="3656852" algn="l" defTabSz="45710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D0421566-182D-3D45-964C-F6E4BD7DD59A}" type="slidenum">
              <a:rPr lang="en-GB"/>
              <a:pPr/>
              <a:t>3</a:t>
            </a:fld>
            <a:endParaRPr lang="en-GB"/>
          </a:p>
        </p:txBody>
      </p:sp>
      <p:sp>
        <p:nvSpPr>
          <p:cNvPr id="792578" name="Rectangle 2"/>
          <p:cNvSpPr>
            <a:spLocks noChangeArrowheads="1"/>
          </p:cNvSpPr>
          <p:nvPr/>
        </p:nvSpPr>
        <p:spPr bwMode="auto">
          <a:xfrm>
            <a:off x="4164013" y="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2579" name="Rectangle 3"/>
          <p:cNvSpPr>
            <a:spLocks noChangeArrowheads="1"/>
          </p:cNvSpPr>
          <p:nvPr/>
        </p:nvSpPr>
        <p:spPr bwMode="auto">
          <a:xfrm>
            <a:off x="4164013" y="868680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5250" tIns="47625" rIns="95250" bIns="47625" anchor="b"/>
          <a:lstStyle/>
          <a:p>
            <a:pPr algn="r" defTabSz="950913"/>
            <a:r>
              <a:rPr lang="en-GB" sz="1200">
                <a:latin typeface="Times" charset="0"/>
              </a:rPr>
              <a:t>12</a:t>
            </a:r>
          </a:p>
        </p:txBody>
      </p:sp>
      <p:sp>
        <p:nvSpPr>
          <p:cNvPr id="792580" name="Rectangle 4"/>
          <p:cNvSpPr>
            <a:spLocks noChangeArrowheads="1"/>
          </p:cNvSpPr>
          <p:nvPr/>
        </p:nvSpPr>
        <p:spPr bwMode="auto">
          <a:xfrm>
            <a:off x="0" y="868680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2581" name="Rectangle 5"/>
          <p:cNvSpPr>
            <a:spLocks noChangeArrowheads="1"/>
          </p:cNvSpPr>
          <p:nvPr/>
        </p:nvSpPr>
        <p:spPr bwMode="auto">
          <a:xfrm>
            <a:off x="0" y="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2582" name="Rectangle 6"/>
          <p:cNvSpPr>
            <a:spLocks noGrp="1" noRot="1" noChangeAspect="1" noChangeArrowheads="1"/>
          </p:cNvSpPr>
          <p:nvPr>
            <p:ph type="sldImg"/>
          </p:nvPr>
        </p:nvSpPr>
        <p:spPr bwMode="auto">
          <a:xfrm>
            <a:off x="865188" y="796925"/>
            <a:ext cx="5129212" cy="3206750"/>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sp>
      <p:sp>
        <p:nvSpPr>
          <p:cNvPr id="792583" name="Rectangle 7"/>
          <p:cNvSpPr>
            <a:spLocks noGrp="1" noChangeArrowheads="1"/>
          </p:cNvSpPr>
          <p:nvPr>
            <p:ph type="body" idx="1"/>
          </p:nvPr>
        </p:nvSpPr>
        <p:spPr bwMode="auto">
          <a:xfrm>
            <a:off x="979488" y="4343400"/>
            <a:ext cx="5387975"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lIns="95250" tIns="47625" rIns="95250" bIns="47625"/>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2EA20767-FF0D-0F4E-8B14-1A7EB6658D48}" type="slidenum">
              <a:rPr lang="en-GB"/>
              <a:pPr/>
              <a:t>15</a:t>
            </a:fld>
            <a:endParaRPr lang="en-GB"/>
          </a:p>
        </p:txBody>
      </p:sp>
      <p:sp>
        <p:nvSpPr>
          <p:cNvPr id="1351682" name="Rectangle 2"/>
          <p:cNvSpPr>
            <a:spLocks noChangeArrowheads="1"/>
          </p:cNvSpPr>
          <p:nvPr/>
        </p:nvSpPr>
        <p:spPr bwMode="auto">
          <a:xfrm>
            <a:off x="4164013" y="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51683" name="Rectangle 3"/>
          <p:cNvSpPr>
            <a:spLocks noChangeArrowheads="1"/>
          </p:cNvSpPr>
          <p:nvPr/>
        </p:nvSpPr>
        <p:spPr bwMode="auto">
          <a:xfrm>
            <a:off x="4164013" y="868680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5250" tIns="47625" rIns="95250" bIns="47625" anchor="b"/>
          <a:lstStyle/>
          <a:p>
            <a:pPr algn="r" defTabSz="950913"/>
            <a:r>
              <a:rPr lang="en-GB" sz="1200">
                <a:latin typeface="Times" charset="0"/>
              </a:rPr>
              <a:t>14</a:t>
            </a:r>
          </a:p>
        </p:txBody>
      </p:sp>
      <p:sp>
        <p:nvSpPr>
          <p:cNvPr id="1351684" name="Rectangle 4"/>
          <p:cNvSpPr>
            <a:spLocks noChangeArrowheads="1"/>
          </p:cNvSpPr>
          <p:nvPr/>
        </p:nvSpPr>
        <p:spPr bwMode="auto">
          <a:xfrm>
            <a:off x="0" y="868680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51685" name="Rectangle 5"/>
          <p:cNvSpPr>
            <a:spLocks noChangeArrowheads="1"/>
          </p:cNvSpPr>
          <p:nvPr/>
        </p:nvSpPr>
        <p:spPr bwMode="auto">
          <a:xfrm>
            <a:off x="0" y="0"/>
            <a:ext cx="3184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51686" name="Rectangle 6"/>
          <p:cNvSpPr>
            <a:spLocks noGrp="1" noRot="1" noChangeAspect="1" noChangeArrowheads="1"/>
          </p:cNvSpPr>
          <p:nvPr>
            <p:ph type="sldImg"/>
          </p:nvPr>
        </p:nvSpPr>
        <p:spPr bwMode="auto">
          <a:xfrm>
            <a:off x="865188" y="796925"/>
            <a:ext cx="5129212" cy="3206750"/>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sp>
      <p:sp>
        <p:nvSpPr>
          <p:cNvPr id="1351687" name="Rectangle 7"/>
          <p:cNvSpPr>
            <a:spLocks noGrp="1" noChangeArrowheads="1"/>
          </p:cNvSpPr>
          <p:nvPr>
            <p:ph type="body" idx="1"/>
          </p:nvPr>
        </p:nvSpPr>
        <p:spPr bwMode="auto">
          <a:xfrm>
            <a:off x="979488" y="4343400"/>
            <a:ext cx="5387975"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lIns="95250" tIns="47625" rIns="95250" bIns="47625"/>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4875" y="3040081"/>
            <a:ext cx="7315200" cy="1066271"/>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21" tIns="45711" rIns="91421" bIns="45711" anchor="ctr"/>
          <a:lstStyle/>
          <a:p>
            <a:pPr algn="ctr" fontAlgn="auto">
              <a:spcBef>
                <a:spcPts val="0"/>
              </a:spcBef>
              <a:spcAft>
                <a:spcPts val="0"/>
              </a:spcAft>
              <a:defRPr/>
            </a:pPr>
            <a:endParaRPr lang="en-US"/>
          </a:p>
        </p:txBody>
      </p:sp>
      <p:sp>
        <p:nvSpPr>
          <p:cNvPr id="5" name="Rectangle 4"/>
          <p:cNvSpPr/>
          <p:nvPr/>
        </p:nvSpPr>
        <p:spPr>
          <a:xfrm>
            <a:off x="914400" y="4206876"/>
            <a:ext cx="7315200" cy="5715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lIns="91421" tIns="45711" rIns="91421" bIns="45711" anchor="ctr"/>
          <a:lstStyle/>
          <a:p>
            <a:pPr algn="ctr" fontAlgn="auto">
              <a:spcBef>
                <a:spcPts val="0"/>
              </a:spcBef>
              <a:spcAft>
                <a:spcPts val="0"/>
              </a:spcAft>
              <a:defRPr/>
            </a:pPr>
            <a:endParaRPr lang="en-US"/>
          </a:p>
        </p:txBody>
      </p:sp>
      <p:sp>
        <p:nvSpPr>
          <p:cNvPr id="6" name="Rectangle 5"/>
          <p:cNvSpPr/>
          <p:nvPr/>
        </p:nvSpPr>
        <p:spPr>
          <a:xfrm>
            <a:off x="904875" y="3040081"/>
            <a:ext cx="228600" cy="1066271"/>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1" tIns="45711" rIns="91421" bIns="45711" anchor="ctr"/>
          <a:lstStyle/>
          <a:p>
            <a:pPr algn="ctr" fontAlgn="auto">
              <a:spcBef>
                <a:spcPts val="0"/>
              </a:spcBef>
              <a:spcAft>
                <a:spcPts val="0"/>
              </a:spcAft>
              <a:defRPr/>
            </a:pPr>
            <a:endParaRPr lang="en-US"/>
          </a:p>
        </p:txBody>
      </p:sp>
      <p:sp>
        <p:nvSpPr>
          <p:cNvPr id="7" name="Rectangle 6"/>
          <p:cNvSpPr/>
          <p:nvPr/>
        </p:nvSpPr>
        <p:spPr>
          <a:xfrm>
            <a:off x="914400" y="4206876"/>
            <a:ext cx="228600" cy="5715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1" tIns="45711" rIns="91421" bIns="45711"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1219200" y="3238500"/>
            <a:ext cx="6858000" cy="825500"/>
          </a:xfrm>
        </p:spPr>
        <p:txBody>
          <a:bodyPr anchor="t"/>
          <a:lstStyle>
            <a:lvl1pPr algn="r">
              <a:defRPr sz="3200">
                <a:solidFill>
                  <a:schemeClr val="tx1"/>
                </a:solidFill>
              </a:defRPr>
            </a:lvl1pPr>
          </a:lstStyle>
          <a:p>
            <a:r>
              <a:rPr lang="en-GB"/>
              <a:t>Click to edit Master title style</a:t>
            </a:r>
            <a:endParaRPr lang="en-US"/>
          </a:p>
        </p:txBody>
      </p:sp>
      <p:sp>
        <p:nvSpPr>
          <p:cNvPr id="9" name="Subtitle 8"/>
          <p:cNvSpPr>
            <a:spLocks noGrp="1"/>
          </p:cNvSpPr>
          <p:nvPr>
            <p:ph type="subTitle" idx="1"/>
          </p:nvPr>
        </p:nvSpPr>
        <p:spPr>
          <a:xfrm>
            <a:off x="1219200" y="4270376"/>
            <a:ext cx="6858000" cy="444500"/>
          </a:xfrm>
        </p:spPr>
        <p:txBody>
          <a:bodyPr/>
          <a:lstStyle>
            <a:lvl1pPr marL="0" indent="0" algn="r">
              <a:buNone/>
              <a:defRPr sz="2000">
                <a:solidFill>
                  <a:schemeClr val="tx2"/>
                </a:solidFill>
                <a:latin typeface="+mj-lt"/>
                <a:ea typeface="+mj-ea"/>
                <a:cs typeface="+mj-cs"/>
              </a:defRPr>
            </a:lvl1pPr>
            <a:lvl2pPr marL="457106" indent="0" algn="ctr">
              <a:buNone/>
            </a:lvl2pPr>
            <a:lvl3pPr marL="914212" indent="0" algn="ctr">
              <a:buNone/>
            </a:lvl3pPr>
            <a:lvl4pPr marL="1371320" indent="0" algn="ctr">
              <a:buNone/>
            </a:lvl4pPr>
            <a:lvl5pPr marL="1828426" indent="0" algn="ctr">
              <a:buNone/>
            </a:lvl5pPr>
            <a:lvl6pPr marL="2285532" indent="0" algn="ctr">
              <a:buNone/>
            </a:lvl6pPr>
            <a:lvl7pPr marL="2742640" indent="0" algn="ctr">
              <a:buNone/>
            </a:lvl7pPr>
            <a:lvl8pPr marL="3199744" indent="0" algn="ctr">
              <a:buNone/>
            </a:lvl8pPr>
            <a:lvl9pPr marL="3656852" indent="0" algn="ctr">
              <a:buNone/>
            </a:lvl9pPr>
          </a:lstStyle>
          <a:p>
            <a:r>
              <a:rPr lang="en-GB"/>
              <a:t>Click to edit Master subtitle style</a:t>
            </a:r>
            <a:endParaRPr lang="en-US"/>
          </a:p>
        </p:txBody>
      </p:sp>
      <p:sp>
        <p:nvSpPr>
          <p:cNvPr id="10" name="Date Placeholder 27"/>
          <p:cNvSpPr>
            <a:spLocks noGrp="1"/>
          </p:cNvSpPr>
          <p:nvPr>
            <p:ph type="dt" sz="half" idx="10"/>
          </p:nvPr>
        </p:nvSpPr>
        <p:spPr>
          <a:xfrm>
            <a:off x="6400800" y="5295639"/>
            <a:ext cx="2286000" cy="305593"/>
          </a:xfrm>
        </p:spPr>
        <p:txBody>
          <a:bodyPr/>
          <a:lstStyle>
            <a:lvl1pPr>
              <a:defRPr/>
            </a:lvl1pPr>
          </a:lstStyle>
          <a:p>
            <a:pPr>
              <a:defRPr/>
            </a:pPr>
            <a:fld id="{5EA1F619-6395-4446-9887-2766C2487213}" type="datetime1">
              <a:rPr lang="en-US"/>
              <a:pPr>
                <a:defRPr/>
              </a:pPr>
              <a:t>10/10/23</a:t>
            </a:fld>
            <a:endParaRPr lang="en-US"/>
          </a:p>
        </p:txBody>
      </p:sp>
      <p:sp>
        <p:nvSpPr>
          <p:cNvPr id="11" name="Footer Placeholder 16"/>
          <p:cNvSpPr>
            <a:spLocks noGrp="1"/>
          </p:cNvSpPr>
          <p:nvPr>
            <p:ph type="ftr" sz="quarter" idx="11"/>
          </p:nvPr>
        </p:nvSpPr>
        <p:spPr>
          <a:xfrm>
            <a:off x="2898775" y="5295639"/>
            <a:ext cx="3475038" cy="305593"/>
          </a:xfrm>
        </p:spPr>
        <p:txBody>
          <a:bodyPr/>
          <a:lstStyle>
            <a:lvl1pPr>
              <a:defRPr/>
            </a:lvl1pPr>
          </a:lstStyle>
          <a:p>
            <a:pPr>
              <a:defRPr/>
            </a:pPr>
            <a:endParaRPr lang="en-US"/>
          </a:p>
        </p:txBody>
      </p:sp>
      <p:sp>
        <p:nvSpPr>
          <p:cNvPr id="12" name="Slide Number Placeholder 28"/>
          <p:cNvSpPr>
            <a:spLocks noGrp="1"/>
          </p:cNvSpPr>
          <p:nvPr>
            <p:ph type="sldNum" sz="quarter" idx="12"/>
          </p:nvPr>
        </p:nvSpPr>
        <p:spPr>
          <a:xfrm>
            <a:off x="1216025" y="5295639"/>
            <a:ext cx="1219200" cy="305593"/>
          </a:xfrm>
        </p:spPr>
        <p:txBody>
          <a:bodyPr/>
          <a:lstStyle>
            <a:lvl1pPr>
              <a:defRPr/>
            </a:lvl1pPr>
          </a:lstStyle>
          <a:p>
            <a:pPr>
              <a:defRPr/>
            </a:pPr>
            <a:fld id="{5E0A4559-41CA-D243-A015-6B70E490270B}" type="slidenum">
              <a:rPr lang="en-US"/>
              <a:pPr>
                <a:defRPr/>
              </a:pPr>
              <a:t>‹#›</a:t>
            </a:fld>
            <a:endParaRPr lang="en-US"/>
          </a:p>
        </p:txBody>
      </p:sp>
    </p:spTree>
    <p:extLst>
      <p:ext uri="{BB962C8B-B14F-4D97-AF65-F5344CB8AC3E}">
        <p14:creationId xmlns:p14="http://schemas.microsoft.com/office/powerpoint/2010/main" val="118878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13"/>
          <p:cNvSpPr>
            <a:spLocks noGrp="1"/>
          </p:cNvSpPr>
          <p:nvPr>
            <p:ph type="dt" sz="half" idx="10"/>
          </p:nvPr>
        </p:nvSpPr>
        <p:spPr/>
        <p:txBody>
          <a:bodyPr/>
          <a:lstStyle>
            <a:lvl1pPr>
              <a:defRPr/>
            </a:lvl1pPr>
          </a:lstStyle>
          <a:p>
            <a:pPr>
              <a:defRPr/>
            </a:pPr>
            <a:fld id="{6A5CC34C-3851-8647-AC2A-5EBD6305069A}" type="datetime1">
              <a:rPr lang="en-US"/>
              <a:pPr>
                <a:defRPr/>
              </a:pPr>
              <a:t>10/10/23</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B4F115F0-93E4-CA46-93A4-E3BF168480BB}" type="slidenum">
              <a:rPr lang="en-US"/>
              <a:pPr>
                <a:defRPr/>
              </a:pPr>
              <a:t>‹#›</a:t>
            </a:fld>
            <a:endParaRPr lang="en-US"/>
          </a:p>
        </p:txBody>
      </p:sp>
    </p:spTree>
    <p:extLst>
      <p:ext uri="{BB962C8B-B14F-4D97-AF65-F5344CB8AC3E}">
        <p14:creationId xmlns:p14="http://schemas.microsoft.com/office/powerpoint/2010/main" val="3721832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10"/>
          <p:cNvSpPr>
            <a:spLocks noChangeShapeType="1"/>
          </p:cNvSpPr>
          <p:nvPr/>
        </p:nvSpPr>
        <p:spPr bwMode="auto">
          <a:xfrm>
            <a:off x="457200" y="5294313"/>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lIns="91421" tIns="45711" rIns="91421" bIns="45711"/>
          <a:lstStyle/>
          <a:p>
            <a:endParaRPr lang="en-US"/>
          </a:p>
        </p:txBody>
      </p:sp>
      <p:sp>
        <p:nvSpPr>
          <p:cNvPr id="5" name="Isosceles Triangle 4"/>
          <p:cNvSpPr>
            <a:spLocks noChangeAspect="1"/>
          </p:cNvSpPr>
          <p:nvPr/>
        </p:nvSpPr>
        <p:spPr>
          <a:xfrm rot="5400000">
            <a:off x="434976" y="5379509"/>
            <a:ext cx="15875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1" tIns="45711" rIns="91421" bIns="45711" anchor="ctr"/>
          <a:lstStyle/>
          <a:p>
            <a:pPr algn="ctr" fontAlgn="auto">
              <a:spcBef>
                <a:spcPts val="0"/>
              </a:spcBef>
              <a:spcAft>
                <a:spcPts val="0"/>
              </a:spcAft>
              <a:defRPr/>
            </a:pPr>
            <a:endParaRPr lang="en-US"/>
          </a:p>
        </p:txBody>
      </p:sp>
      <p:sp>
        <p:nvSpPr>
          <p:cNvPr id="6" name="Straight Connector 12"/>
          <p:cNvSpPr>
            <a:spLocks noChangeShapeType="1"/>
          </p:cNvSpPr>
          <p:nvPr/>
        </p:nvSpPr>
        <p:spPr bwMode="auto">
          <a:xfrm rot="5400000">
            <a:off x="4118246" y="2668323"/>
            <a:ext cx="4876271"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lIns="91421" tIns="45711" rIns="91421" bIns="45711"/>
          <a:lstStyle/>
          <a:p>
            <a:endParaRPr lang="en-US"/>
          </a:p>
        </p:txBody>
      </p:sp>
      <p:sp>
        <p:nvSpPr>
          <p:cNvPr id="2" name="Vertical Title 1"/>
          <p:cNvSpPr>
            <a:spLocks noGrp="1"/>
          </p:cNvSpPr>
          <p:nvPr>
            <p:ph type="title" orient="vert"/>
          </p:nvPr>
        </p:nvSpPr>
        <p:spPr>
          <a:xfrm>
            <a:off x="6629400" y="228884"/>
            <a:ext cx="2057400" cy="4876271"/>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28884"/>
            <a:ext cx="6019800" cy="487627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208B36DB-76E0-6545-916D-6C2EEC686A5F}" type="datetime1">
              <a:rPr lang="en-US"/>
              <a:pPr>
                <a:defRPr/>
              </a:pPr>
              <a:t>10/10/23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3373295-8A6F-2D48-A34B-01C1B463EF51}" type="slidenum">
              <a:rPr lang="en-US"/>
              <a:pPr>
                <a:defRPr/>
              </a:pPr>
              <a:t>‹#›</a:t>
            </a:fld>
            <a:endParaRPr lang="en-US"/>
          </a:p>
        </p:txBody>
      </p:sp>
    </p:spTree>
    <p:extLst>
      <p:ext uri="{BB962C8B-B14F-4D97-AF65-F5344CB8AC3E}">
        <p14:creationId xmlns:p14="http://schemas.microsoft.com/office/powerpoint/2010/main" val="3170571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8" name="Content Placeholder 7"/>
          <p:cNvSpPr>
            <a:spLocks noGrp="1"/>
          </p:cNvSpPr>
          <p:nvPr>
            <p:ph sz="quarter" idx="1"/>
          </p:nvPr>
        </p:nvSpPr>
        <p:spPr>
          <a:xfrm>
            <a:off x="457200" y="1016000"/>
            <a:ext cx="8229600" cy="4114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13"/>
          <p:cNvSpPr>
            <a:spLocks noGrp="1"/>
          </p:cNvSpPr>
          <p:nvPr>
            <p:ph type="dt" sz="half" idx="10"/>
          </p:nvPr>
        </p:nvSpPr>
        <p:spPr/>
        <p:txBody>
          <a:bodyPr/>
          <a:lstStyle>
            <a:lvl1pPr>
              <a:defRPr/>
            </a:lvl1pPr>
          </a:lstStyle>
          <a:p>
            <a:pPr>
              <a:defRPr/>
            </a:pPr>
            <a:fld id="{D7610B19-3302-A84D-B0E6-3EAE511D2EC7}" type="datetime1">
              <a:rPr lang="en-US"/>
              <a:pPr>
                <a:defRPr/>
              </a:pPr>
              <a:t>10/10/23</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A6E38067-2ED1-4A44-90E6-22173DEE78A0}" type="slidenum">
              <a:rPr lang="en-US"/>
              <a:pPr>
                <a:defRPr/>
              </a:pPr>
              <a:t>‹#›</a:t>
            </a:fld>
            <a:endParaRPr lang="en-US"/>
          </a:p>
        </p:txBody>
      </p:sp>
    </p:spTree>
    <p:extLst>
      <p:ext uri="{BB962C8B-B14F-4D97-AF65-F5344CB8AC3E}">
        <p14:creationId xmlns:p14="http://schemas.microsoft.com/office/powerpoint/2010/main" val="3530430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a:xfrm>
            <a:off x="914400" y="2349518"/>
            <a:ext cx="7315200" cy="1066271"/>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21" tIns="45711" rIns="91421" bIns="45711" anchor="ctr"/>
          <a:lstStyle/>
          <a:p>
            <a:pPr algn="ctr" fontAlgn="auto">
              <a:spcBef>
                <a:spcPts val="0"/>
              </a:spcBef>
              <a:spcAft>
                <a:spcPts val="0"/>
              </a:spcAft>
              <a:defRPr/>
            </a:pPr>
            <a:endParaRPr lang="en-US"/>
          </a:p>
        </p:txBody>
      </p:sp>
      <p:sp>
        <p:nvSpPr>
          <p:cNvPr id="5" name="Rectangle 4"/>
          <p:cNvSpPr/>
          <p:nvPr/>
        </p:nvSpPr>
        <p:spPr>
          <a:xfrm>
            <a:off x="914400" y="2349518"/>
            <a:ext cx="228600" cy="1066271"/>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1" tIns="45711" rIns="91421" bIns="45711" anchor="ctr"/>
          <a:lstStyle/>
          <a:p>
            <a:pPr algn="ctr" fontAlgn="auto">
              <a:spcBef>
                <a:spcPts val="0"/>
              </a:spcBef>
              <a:spcAft>
                <a:spcPts val="0"/>
              </a:spcAft>
              <a:defRPr/>
            </a:pPr>
            <a:endParaRPr lang="en-US"/>
          </a:p>
        </p:txBody>
      </p:sp>
      <p:sp>
        <p:nvSpPr>
          <p:cNvPr id="2" name="Title 1"/>
          <p:cNvSpPr>
            <a:spLocks noGrp="1"/>
          </p:cNvSpPr>
          <p:nvPr>
            <p:ph type="title"/>
          </p:nvPr>
        </p:nvSpPr>
        <p:spPr>
          <a:xfrm>
            <a:off x="1219200" y="2476500"/>
            <a:ext cx="6858000" cy="889000"/>
          </a:xfrm>
        </p:spPr>
        <p:txBody>
          <a:bodyPr anchor="t"/>
          <a:lstStyle>
            <a:lvl1pPr algn="r">
              <a:buNone/>
              <a:defRPr sz="3200" b="0" cap="none" baseline="0"/>
            </a:lvl1pPr>
          </a:lstStyle>
          <a:p>
            <a:r>
              <a:rPr lang="en-GB"/>
              <a:t>Click to edit Master title style</a:t>
            </a:r>
            <a:endParaRPr lang="en-US"/>
          </a:p>
        </p:txBody>
      </p:sp>
      <p:sp>
        <p:nvSpPr>
          <p:cNvPr id="3" name="Text Placeholder 2"/>
          <p:cNvSpPr>
            <a:spLocks noGrp="1"/>
          </p:cNvSpPr>
          <p:nvPr>
            <p:ph type="body" idx="1"/>
          </p:nvPr>
        </p:nvSpPr>
        <p:spPr>
          <a:xfrm>
            <a:off x="1295400" y="3556000"/>
            <a:ext cx="6781800" cy="9525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GB"/>
              <a:t>Click to edit Master text styles</a:t>
            </a:r>
          </a:p>
        </p:txBody>
      </p:sp>
      <p:sp>
        <p:nvSpPr>
          <p:cNvPr id="6" name="Date Placeholder 3"/>
          <p:cNvSpPr>
            <a:spLocks noGrp="1"/>
          </p:cNvSpPr>
          <p:nvPr>
            <p:ph type="dt" sz="half" idx="10"/>
          </p:nvPr>
        </p:nvSpPr>
        <p:spPr>
          <a:xfrm>
            <a:off x="6400800" y="5295639"/>
            <a:ext cx="2286000" cy="305593"/>
          </a:xfrm>
        </p:spPr>
        <p:txBody>
          <a:bodyPr/>
          <a:lstStyle>
            <a:lvl1pPr>
              <a:defRPr/>
            </a:lvl1pPr>
          </a:lstStyle>
          <a:p>
            <a:pPr>
              <a:defRPr/>
            </a:pPr>
            <a:fld id="{81A66C2F-3929-4C44-825F-C654AC4D41EF}" type="datetime1">
              <a:rPr lang="en-US"/>
              <a:pPr>
                <a:defRPr/>
              </a:pPr>
              <a:t>10/10/23</a:t>
            </a:fld>
            <a:endParaRPr lang="en-US"/>
          </a:p>
        </p:txBody>
      </p:sp>
      <p:sp>
        <p:nvSpPr>
          <p:cNvPr id="7" name="Footer Placeholder 4"/>
          <p:cNvSpPr>
            <a:spLocks noGrp="1"/>
          </p:cNvSpPr>
          <p:nvPr>
            <p:ph type="ftr" sz="quarter" idx="11"/>
          </p:nvPr>
        </p:nvSpPr>
        <p:spPr>
          <a:xfrm>
            <a:off x="2898775" y="5295639"/>
            <a:ext cx="3475038" cy="305593"/>
          </a:xfrm>
        </p:spPr>
        <p:txBody>
          <a:bodyPr/>
          <a:lstStyle>
            <a:lvl1pPr>
              <a:defRPr/>
            </a:lvl1pPr>
          </a:lstStyle>
          <a:p>
            <a:pPr>
              <a:defRPr/>
            </a:pPr>
            <a:endParaRPr lang="en-US"/>
          </a:p>
        </p:txBody>
      </p:sp>
      <p:sp>
        <p:nvSpPr>
          <p:cNvPr id="8" name="Slide Number Placeholder 5"/>
          <p:cNvSpPr>
            <a:spLocks noGrp="1"/>
          </p:cNvSpPr>
          <p:nvPr>
            <p:ph type="sldNum" sz="quarter" idx="12"/>
          </p:nvPr>
        </p:nvSpPr>
        <p:spPr>
          <a:xfrm>
            <a:off x="1069997" y="5295639"/>
            <a:ext cx="1520825" cy="305593"/>
          </a:xfrm>
        </p:spPr>
        <p:txBody>
          <a:bodyPr/>
          <a:lstStyle>
            <a:lvl1pPr>
              <a:defRPr/>
            </a:lvl1pPr>
          </a:lstStyle>
          <a:p>
            <a:pPr>
              <a:defRPr/>
            </a:pPr>
            <a:fld id="{02D26250-FA1E-D641-ACE7-4169F12AAF1E}" type="slidenum">
              <a:rPr lang="en-US"/>
              <a:pPr>
                <a:defRPr/>
              </a:pPr>
              <a:t>‹#›</a:t>
            </a:fld>
            <a:endParaRPr lang="en-US"/>
          </a:p>
        </p:txBody>
      </p:sp>
    </p:spTree>
    <p:extLst>
      <p:ext uri="{BB962C8B-B14F-4D97-AF65-F5344CB8AC3E}">
        <p14:creationId xmlns:p14="http://schemas.microsoft.com/office/powerpoint/2010/main" val="87474810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762000"/>
          </a:xfrm>
        </p:spPr>
        <p:txBody>
          <a:bodyPr/>
          <a:lstStyle/>
          <a:p>
            <a:r>
              <a:rPr lang="en-GB"/>
              <a:t>Click to edit Master title style</a:t>
            </a:r>
            <a:endParaRPr lang="en-US"/>
          </a:p>
        </p:txBody>
      </p:sp>
      <p:sp>
        <p:nvSpPr>
          <p:cNvPr id="9" name="Content Placeholder 8"/>
          <p:cNvSpPr>
            <a:spLocks noGrp="1"/>
          </p:cNvSpPr>
          <p:nvPr>
            <p:ph sz="quarter" idx="1"/>
          </p:nvPr>
        </p:nvSpPr>
        <p:spPr>
          <a:xfrm>
            <a:off x="457200" y="1016000"/>
            <a:ext cx="4041648" cy="4114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1" name="Content Placeholder 10"/>
          <p:cNvSpPr>
            <a:spLocks noGrp="1"/>
          </p:cNvSpPr>
          <p:nvPr>
            <p:ph sz="quarter" idx="2"/>
          </p:nvPr>
        </p:nvSpPr>
        <p:spPr>
          <a:xfrm>
            <a:off x="4632198" y="1013460"/>
            <a:ext cx="4041648" cy="4114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13"/>
          <p:cNvSpPr>
            <a:spLocks noGrp="1"/>
          </p:cNvSpPr>
          <p:nvPr>
            <p:ph type="dt" sz="half" idx="10"/>
          </p:nvPr>
        </p:nvSpPr>
        <p:spPr/>
        <p:txBody>
          <a:bodyPr/>
          <a:lstStyle>
            <a:lvl1pPr>
              <a:defRPr/>
            </a:lvl1pPr>
          </a:lstStyle>
          <a:p>
            <a:pPr>
              <a:defRPr/>
            </a:pPr>
            <a:fld id="{1316EF4E-409E-F14F-8FC5-2A6D5D7BE45F}" type="datetime1">
              <a:rPr lang="en-US"/>
              <a:pPr>
                <a:defRPr/>
              </a:pPr>
              <a:t>10/10/23</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144E6686-C4F1-8E42-A8DC-579B1DB3D74A}" type="slidenum">
              <a:rPr lang="en-US"/>
              <a:pPr>
                <a:defRPr/>
              </a:pPr>
              <a:t>‹#›</a:t>
            </a:fld>
            <a:endParaRPr lang="en-US"/>
          </a:p>
        </p:txBody>
      </p:sp>
    </p:spTree>
    <p:extLst>
      <p:ext uri="{BB962C8B-B14F-4D97-AF65-F5344CB8AC3E}">
        <p14:creationId xmlns:p14="http://schemas.microsoft.com/office/powerpoint/2010/main" val="3234570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762000"/>
          </a:xfrm>
        </p:spPr>
        <p:txBody>
          <a:bodyPr anchor="ct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071563"/>
            <a:ext cx="4040188" cy="5715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GB"/>
              <a:t>Click to edit Master text styles</a:t>
            </a:r>
          </a:p>
        </p:txBody>
      </p:sp>
      <p:sp>
        <p:nvSpPr>
          <p:cNvPr id="4" name="Text Placeholder 3"/>
          <p:cNvSpPr>
            <a:spLocks noGrp="1"/>
          </p:cNvSpPr>
          <p:nvPr>
            <p:ph type="body" sz="half" idx="3"/>
          </p:nvPr>
        </p:nvSpPr>
        <p:spPr>
          <a:xfrm>
            <a:off x="4648221" y="1079500"/>
            <a:ext cx="4041775" cy="5715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GB"/>
              <a:t>Click to edit Master text styles</a:t>
            </a:r>
          </a:p>
        </p:txBody>
      </p:sp>
      <p:sp>
        <p:nvSpPr>
          <p:cNvPr id="11" name="Content Placeholder 10"/>
          <p:cNvSpPr>
            <a:spLocks noGrp="1"/>
          </p:cNvSpPr>
          <p:nvPr>
            <p:ph sz="quarter" idx="2"/>
          </p:nvPr>
        </p:nvSpPr>
        <p:spPr>
          <a:xfrm>
            <a:off x="457200" y="1778000"/>
            <a:ext cx="4038600" cy="3365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3" name="Content Placeholder 12"/>
          <p:cNvSpPr>
            <a:spLocks noGrp="1"/>
          </p:cNvSpPr>
          <p:nvPr>
            <p:ph sz="quarter" idx="4"/>
          </p:nvPr>
        </p:nvSpPr>
        <p:spPr>
          <a:xfrm>
            <a:off x="4648200" y="1778000"/>
            <a:ext cx="4038600" cy="3365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13"/>
          <p:cNvSpPr>
            <a:spLocks noGrp="1"/>
          </p:cNvSpPr>
          <p:nvPr>
            <p:ph type="dt" sz="half" idx="10"/>
          </p:nvPr>
        </p:nvSpPr>
        <p:spPr/>
        <p:txBody>
          <a:bodyPr/>
          <a:lstStyle>
            <a:lvl1pPr>
              <a:defRPr/>
            </a:lvl1pPr>
          </a:lstStyle>
          <a:p>
            <a:pPr>
              <a:defRPr/>
            </a:pPr>
            <a:fld id="{BB045B10-7FA5-E34E-81ED-699EE98AC35B}" type="datetime1">
              <a:rPr lang="en-US"/>
              <a:pPr>
                <a:defRPr/>
              </a:pPr>
              <a:t>10/10/23</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A9ECF72C-028C-B848-B681-8B7BACE45D39}" type="slidenum">
              <a:rPr lang="en-US"/>
              <a:pPr>
                <a:defRPr/>
              </a:pPr>
              <a:t>‹#›</a:t>
            </a:fld>
            <a:endParaRPr lang="en-US"/>
          </a:p>
        </p:txBody>
      </p:sp>
    </p:spTree>
    <p:extLst>
      <p:ext uri="{BB962C8B-B14F-4D97-AF65-F5344CB8AC3E}">
        <p14:creationId xmlns:p14="http://schemas.microsoft.com/office/powerpoint/2010/main" val="366089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34976" y="5379509"/>
            <a:ext cx="15875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1" tIns="45711" rIns="91421" bIns="45711"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190500"/>
            <a:ext cx="8229600" cy="762000"/>
          </a:xfrm>
        </p:spPr>
        <p:txBody>
          <a:bodyPr/>
          <a:lstStyle/>
          <a:p>
            <a:r>
              <a:rPr lang="en-GB"/>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989C4B7D-684F-744F-B657-FD920F5A7CE6}" type="datetime1">
              <a:rPr lang="en-US"/>
              <a:pPr>
                <a:defRPr/>
              </a:pPr>
              <a:t>10/10/23</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C0DDB3EB-7041-8440-ABD4-A300BC22D105}" type="slidenum">
              <a:rPr lang="en-US"/>
              <a:pPr>
                <a:defRPr/>
              </a:pPr>
              <a:t>‹#›</a:t>
            </a:fld>
            <a:endParaRPr lang="en-US"/>
          </a:p>
        </p:txBody>
      </p:sp>
    </p:spTree>
    <p:extLst>
      <p:ext uri="{BB962C8B-B14F-4D97-AF65-F5344CB8AC3E}">
        <p14:creationId xmlns:p14="http://schemas.microsoft.com/office/powerpoint/2010/main" val="1111884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0"/>
          <p:cNvSpPr>
            <a:spLocks noChangeShapeType="1"/>
          </p:cNvSpPr>
          <p:nvPr/>
        </p:nvSpPr>
        <p:spPr bwMode="auto">
          <a:xfrm>
            <a:off x="457200" y="5294313"/>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lIns="91421" tIns="45711" rIns="91421" bIns="45711"/>
          <a:lstStyle/>
          <a:p>
            <a:endParaRPr lang="en-US"/>
          </a:p>
        </p:txBody>
      </p:sp>
      <p:sp>
        <p:nvSpPr>
          <p:cNvPr id="3" name="Isosceles Triangle 2"/>
          <p:cNvSpPr>
            <a:spLocks noChangeAspect="1"/>
          </p:cNvSpPr>
          <p:nvPr/>
        </p:nvSpPr>
        <p:spPr>
          <a:xfrm rot="5400000">
            <a:off x="434976" y="5379509"/>
            <a:ext cx="15875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1" tIns="45711" rIns="91421" bIns="45711" anchor="ctr"/>
          <a:lstStyle/>
          <a:p>
            <a:pPr algn="ctr" fontAlgn="auto">
              <a:spcBef>
                <a:spcPts val="0"/>
              </a:spcBef>
              <a:spcAft>
                <a:spcPts val="0"/>
              </a:spcAft>
              <a:defRPr/>
            </a:pPr>
            <a:endParaRPr lang="en-US"/>
          </a:p>
        </p:txBody>
      </p:sp>
      <p:sp>
        <p:nvSpPr>
          <p:cNvPr id="4" name="Date Placeholder 1"/>
          <p:cNvSpPr>
            <a:spLocks noGrp="1"/>
          </p:cNvSpPr>
          <p:nvPr>
            <p:ph type="dt" sz="half" idx="10"/>
          </p:nvPr>
        </p:nvSpPr>
        <p:spPr/>
        <p:txBody>
          <a:bodyPr/>
          <a:lstStyle>
            <a:lvl1pPr>
              <a:defRPr/>
            </a:lvl1pPr>
          </a:lstStyle>
          <a:p>
            <a:pPr>
              <a:defRPr/>
            </a:pPr>
            <a:fld id="{3A3B09E8-C0E6-DC47-9FDE-9B8677E9A7BC}" type="datetime1">
              <a:rPr lang="en-US"/>
              <a:pPr>
                <a:defRPr/>
              </a:pPr>
              <a:t>10/10/23</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3"/>
          <p:cNvSpPr>
            <a:spLocks noGrp="1"/>
          </p:cNvSpPr>
          <p:nvPr>
            <p:ph type="sldNum" sz="quarter" idx="12"/>
          </p:nvPr>
        </p:nvSpPr>
        <p:spPr/>
        <p:txBody>
          <a:bodyPr/>
          <a:lstStyle>
            <a:lvl1pPr>
              <a:defRPr/>
            </a:lvl1pPr>
          </a:lstStyle>
          <a:p>
            <a:pPr>
              <a:defRPr/>
            </a:pPr>
            <a:fld id="{4F9EF124-0A6C-2B45-A247-C22FCA58AFEA}" type="slidenum">
              <a:rPr lang="en-US"/>
              <a:pPr>
                <a:defRPr/>
              </a:pPr>
              <a:t>‹#›</a:t>
            </a:fld>
            <a:endParaRPr lang="en-US"/>
          </a:p>
        </p:txBody>
      </p:sp>
    </p:spTree>
    <p:extLst>
      <p:ext uri="{BB962C8B-B14F-4D97-AF65-F5344CB8AC3E}">
        <p14:creationId xmlns:p14="http://schemas.microsoft.com/office/powerpoint/2010/main" val="3870729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5294313"/>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lIns="91421" tIns="45711" rIns="91421" bIns="45711"/>
          <a:lstStyle/>
          <a:p>
            <a:endParaRPr lang="en-US"/>
          </a:p>
        </p:txBody>
      </p:sp>
      <p:sp>
        <p:nvSpPr>
          <p:cNvPr id="6" name="Straight Connector 11"/>
          <p:cNvSpPr>
            <a:spLocks noChangeShapeType="1"/>
          </p:cNvSpPr>
          <p:nvPr/>
        </p:nvSpPr>
        <p:spPr bwMode="auto">
          <a:xfrm rot="5400000">
            <a:off x="3663716" y="2770189"/>
            <a:ext cx="5029729"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lIns="91421" tIns="45711" rIns="91421" bIns="45711"/>
          <a:lstStyle/>
          <a:p>
            <a:endParaRPr lang="en-US"/>
          </a:p>
        </p:txBody>
      </p:sp>
      <p:sp>
        <p:nvSpPr>
          <p:cNvPr id="7" name="Isosceles Triangle 6"/>
          <p:cNvSpPr>
            <a:spLocks noChangeAspect="1"/>
          </p:cNvSpPr>
          <p:nvPr/>
        </p:nvSpPr>
        <p:spPr>
          <a:xfrm rot="5400000">
            <a:off x="434976" y="5379509"/>
            <a:ext cx="15875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1" tIns="45711" rIns="91421" bIns="45711" anchor="ctr"/>
          <a:lstStyle/>
          <a:p>
            <a:pPr algn="ctr" fontAlgn="auto">
              <a:spcBef>
                <a:spcPts val="0"/>
              </a:spcBef>
              <a:spcAft>
                <a:spcPts val="0"/>
              </a:spcAft>
              <a:defRPr/>
            </a:pPr>
            <a:endParaRPr lang="en-US"/>
          </a:p>
        </p:txBody>
      </p:sp>
      <p:sp>
        <p:nvSpPr>
          <p:cNvPr id="2" name="Title 1"/>
          <p:cNvSpPr>
            <a:spLocks noGrp="1"/>
          </p:cNvSpPr>
          <p:nvPr>
            <p:ph type="title"/>
          </p:nvPr>
        </p:nvSpPr>
        <p:spPr>
          <a:xfrm>
            <a:off x="6324600" y="254000"/>
            <a:ext cx="2514600" cy="698500"/>
          </a:xfrm>
        </p:spPr>
        <p:txBody>
          <a:bodyPr>
            <a:noAutofit/>
          </a:bodyPr>
          <a:lstStyle>
            <a:lvl1pPr algn="l">
              <a:buNone/>
              <a:defRPr sz="2000" b="1">
                <a:solidFill>
                  <a:schemeClr val="tx2"/>
                </a:solidFill>
                <a:latin typeface="+mn-lt"/>
                <a:ea typeface="+mn-ea"/>
                <a:cs typeface="+mn-cs"/>
              </a:defRPr>
            </a:lvl1pPr>
          </a:lstStyle>
          <a:p>
            <a:r>
              <a:rPr lang="en-GB"/>
              <a:t>Click to edit Master title style</a:t>
            </a:r>
            <a:endParaRPr lang="en-US"/>
          </a:p>
        </p:txBody>
      </p:sp>
      <p:sp>
        <p:nvSpPr>
          <p:cNvPr id="3" name="Text Placeholder 2"/>
          <p:cNvSpPr>
            <a:spLocks noGrp="1"/>
          </p:cNvSpPr>
          <p:nvPr>
            <p:ph type="body" idx="2"/>
          </p:nvPr>
        </p:nvSpPr>
        <p:spPr>
          <a:xfrm>
            <a:off x="6324600" y="1016020"/>
            <a:ext cx="2514600" cy="4036219"/>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GB"/>
              <a:t>Click to edit Master text styles</a:t>
            </a:r>
          </a:p>
        </p:txBody>
      </p:sp>
      <p:sp>
        <p:nvSpPr>
          <p:cNvPr id="12" name="Content Placeholder 11"/>
          <p:cNvSpPr>
            <a:spLocks noGrp="1"/>
          </p:cNvSpPr>
          <p:nvPr>
            <p:ph sz="quarter" idx="1"/>
          </p:nvPr>
        </p:nvSpPr>
        <p:spPr>
          <a:xfrm>
            <a:off x="304800" y="254000"/>
            <a:ext cx="5715000" cy="4762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Date Placeholder 4"/>
          <p:cNvSpPr>
            <a:spLocks noGrp="1"/>
          </p:cNvSpPr>
          <p:nvPr>
            <p:ph type="dt" sz="half" idx="10"/>
          </p:nvPr>
        </p:nvSpPr>
        <p:spPr/>
        <p:txBody>
          <a:bodyPr/>
          <a:lstStyle>
            <a:lvl1pPr>
              <a:defRPr/>
            </a:lvl1pPr>
          </a:lstStyle>
          <a:p>
            <a:pPr>
              <a:defRPr/>
            </a:pPr>
            <a:fld id="{27D5E6D2-7757-644A-B008-8F5F1EB87116}" type="datetime1">
              <a:rPr lang="en-US"/>
              <a:pPr>
                <a:defRPr/>
              </a:pPr>
              <a:t>10/10/23</a:t>
            </a:fld>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pPr>
              <a:defRPr/>
            </a:pPr>
            <a:fld id="{84D1AB51-FC50-914D-A27C-E921A3631915}" type="slidenum">
              <a:rPr lang="en-US"/>
              <a:pPr>
                <a:defRPr/>
              </a:pPr>
              <a:t>‹#›</a:t>
            </a:fld>
            <a:endParaRPr lang="en-US"/>
          </a:p>
        </p:txBody>
      </p:sp>
    </p:spTree>
    <p:extLst>
      <p:ext uri="{BB962C8B-B14F-4D97-AF65-F5344CB8AC3E}">
        <p14:creationId xmlns:p14="http://schemas.microsoft.com/office/powerpoint/2010/main" val="2022460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10"/>
          <p:cNvSpPr>
            <a:spLocks noChangeShapeType="1"/>
          </p:cNvSpPr>
          <p:nvPr/>
        </p:nvSpPr>
        <p:spPr bwMode="auto">
          <a:xfrm>
            <a:off x="457200" y="5294313"/>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lIns="91421" tIns="45711" rIns="91421" bIns="45711"/>
          <a:lstStyle/>
          <a:p>
            <a:endParaRPr lang="en-US"/>
          </a:p>
        </p:txBody>
      </p:sp>
      <p:sp>
        <p:nvSpPr>
          <p:cNvPr id="6" name="Isosceles Triangle 5"/>
          <p:cNvSpPr>
            <a:spLocks noChangeAspect="1"/>
          </p:cNvSpPr>
          <p:nvPr/>
        </p:nvSpPr>
        <p:spPr>
          <a:xfrm rot="5400000">
            <a:off x="434976" y="5379509"/>
            <a:ext cx="15875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1" tIns="45711" rIns="91421" bIns="45711" anchor="ctr"/>
          <a:lstStyle/>
          <a:p>
            <a:pPr algn="ctr" fontAlgn="auto">
              <a:spcBef>
                <a:spcPts val="0"/>
              </a:spcBef>
              <a:spcAft>
                <a:spcPts val="0"/>
              </a:spcAft>
              <a:defRPr/>
            </a:pPr>
            <a:endParaRPr lang="en-US"/>
          </a:p>
        </p:txBody>
      </p:sp>
      <p:sp>
        <p:nvSpPr>
          <p:cNvPr id="7" name="Rectangle 6"/>
          <p:cNvSpPr/>
          <p:nvPr/>
        </p:nvSpPr>
        <p:spPr>
          <a:xfrm>
            <a:off x="457235" y="416719"/>
            <a:ext cx="182563" cy="5715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1" tIns="45711" rIns="91421" bIns="45711"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417380"/>
            <a:ext cx="8229600" cy="562240"/>
          </a:xfrm>
          <a:ln>
            <a:solidFill>
              <a:schemeClr val="accent1"/>
            </a:solidFill>
          </a:ln>
        </p:spPr>
        <p:txBody>
          <a:bodyPr lIns="274264" anchor="ctr"/>
          <a:lstStyle>
            <a:lvl1pPr algn="r">
              <a:buNone/>
              <a:defRPr sz="2000" b="0">
                <a:solidFill>
                  <a:schemeClr val="tx1"/>
                </a:solidFill>
              </a:defRPr>
            </a:lvl1pPr>
          </a:lstStyle>
          <a:p>
            <a:r>
              <a:rPr lang="en-GB"/>
              <a:t>Click to edit Master title style</a:t>
            </a:r>
            <a:endParaRPr lang="en-US"/>
          </a:p>
        </p:txBody>
      </p:sp>
      <p:sp>
        <p:nvSpPr>
          <p:cNvPr id="3" name="Picture Placeholder 2"/>
          <p:cNvSpPr>
            <a:spLocks noGrp="1"/>
          </p:cNvSpPr>
          <p:nvPr>
            <p:ph type="pic" idx="1"/>
          </p:nvPr>
        </p:nvSpPr>
        <p:spPr>
          <a:xfrm>
            <a:off x="457200" y="1587500"/>
            <a:ext cx="8229600" cy="3558540"/>
          </a:xfrm>
          <a:solidFill>
            <a:schemeClr val="tx1">
              <a:shade val="50000"/>
            </a:schemeClr>
          </a:solidFill>
          <a:ln>
            <a:noFill/>
          </a:ln>
          <a:effectLst/>
        </p:spPr>
        <p:txBody>
          <a:bodyPr>
            <a:normAutofit/>
          </a:bodyPr>
          <a:lstStyle>
            <a:lvl1pPr marL="0" indent="0">
              <a:spcBef>
                <a:spcPts val="600"/>
              </a:spcBef>
              <a:buNone/>
              <a:defRPr sz="3200"/>
            </a:lvl1pPr>
          </a:lstStyle>
          <a:p>
            <a:pPr lvl="0"/>
            <a:r>
              <a:rPr lang="en-GB" noProof="0"/>
              <a:t>Click icon to add picture</a:t>
            </a:r>
            <a:endParaRPr lang="en-US" noProof="0" dirty="0"/>
          </a:p>
        </p:txBody>
      </p:sp>
      <p:sp>
        <p:nvSpPr>
          <p:cNvPr id="4" name="Text Placeholder 3"/>
          <p:cNvSpPr>
            <a:spLocks noGrp="1"/>
          </p:cNvSpPr>
          <p:nvPr>
            <p:ph type="body" sz="half" idx="2"/>
          </p:nvPr>
        </p:nvSpPr>
        <p:spPr>
          <a:xfrm>
            <a:off x="457200" y="1016001"/>
            <a:ext cx="8229600" cy="4445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GB"/>
              <a:t>Click to edit Master text styles</a:t>
            </a:r>
          </a:p>
        </p:txBody>
      </p:sp>
      <p:sp>
        <p:nvSpPr>
          <p:cNvPr id="8" name="Date Placeholder 4"/>
          <p:cNvSpPr>
            <a:spLocks noGrp="1"/>
          </p:cNvSpPr>
          <p:nvPr>
            <p:ph type="dt" sz="half" idx="10"/>
          </p:nvPr>
        </p:nvSpPr>
        <p:spPr/>
        <p:txBody>
          <a:bodyPr/>
          <a:lstStyle>
            <a:lvl1pPr>
              <a:defRPr/>
            </a:lvl1pPr>
          </a:lstStyle>
          <a:p>
            <a:pPr>
              <a:defRPr/>
            </a:pPr>
            <a:fld id="{1924E06D-541B-9147-8640-55401BD49883}" type="datetime1">
              <a:rPr lang="en-US"/>
              <a:pPr>
                <a:defRPr/>
              </a:pPr>
              <a:t>10/10/23</a:t>
            </a:fld>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pPr>
              <a:defRPr/>
            </a:pPr>
            <a:fld id="{820A361F-4E47-FB48-974D-C72988C7CB61}" type="slidenum">
              <a:rPr lang="en-US"/>
              <a:pPr>
                <a:defRPr/>
              </a:pPr>
              <a:t>‹#›</a:t>
            </a:fld>
            <a:endParaRPr lang="en-US"/>
          </a:p>
        </p:txBody>
      </p:sp>
    </p:spTree>
    <p:extLst>
      <p:ext uri="{BB962C8B-B14F-4D97-AF65-F5344CB8AC3E}">
        <p14:creationId xmlns:p14="http://schemas.microsoft.com/office/powerpoint/2010/main" val="174284258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27000"/>
            <a:ext cx="8229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1" tIns="45711" rIns="91421" bIns="45711" numCol="1" anchor="b" anchorCtr="0" compatLnSpc="1">
            <a:prstTxWarp prst="textNoShape">
              <a:avLst/>
            </a:prstTxWarp>
          </a:bodyPr>
          <a:lstStyle/>
          <a:p>
            <a:pPr lvl="0"/>
            <a:r>
              <a:rPr lang="en-GB"/>
              <a:t>Click to edit Master title style</a:t>
            </a:r>
            <a:endParaRPr lang="en-US"/>
          </a:p>
        </p:txBody>
      </p:sp>
      <p:sp>
        <p:nvSpPr>
          <p:cNvPr id="1027" name="Text Placeholder 12"/>
          <p:cNvSpPr>
            <a:spLocks noGrp="1"/>
          </p:cNvSpPr>
          <p:nvPr>
            <p:ph type="body" idx="1"/>
          </p:nvPr>
        </p:nvSpPr>
        <p:spPr bwMode="auto">
          <a:xfrm>
            <a:off x="457200" y="1016004"/>
            <a:ext cx="8229600" cy="4091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1" tIns="45711" rIns="91421" bIns="45711"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4" name="Date Placeholder 13"/>
          <p:cNvSpPr>
            <a:spLocks noGrp="1"/>
          </p:cNvSpPr>
          <p:nvPr>
            <p:ph type="dt" sz="half" idx="2"/>
          </p:nvPr>
        </p:nvSpPr>
        <p:spPr>
          <a:xfrm>
            <a:off x="6400807" y="5296977"/>
            <a:ext cx="2289175" cy="304271"/>
          </a:xfrm>
          <a:prstGeom prst="rect">
            <a:avLst/>
          </a:prstGeom>
        </p:spPr>
        <p:txBody>
          <a:bodyPr vert="horz" wrap="square" lIns="91421" tIns="45711" rIns="91421" bIns="45711" numCol="1" anchor="t" anchorCtr="0" compatLnSpc="1">
            <a:prstTxWarp prst="textNoShape">
              <a:avLst/>
            </a:prstTxWarp>
          </a:bodyPr>
          <a:lstStyle>
            <a:lvl1pPr>
              <a:defRPr sz="1400">
                <a:solidFill>
                  <a:schemeClr val="tx2"/>
                </a:solidFill>
                <a:latin typeface="Gill Sans MT" charset="0"/>
              </a:defRPr>
            </a:lvl1pPr>
          </a:lstStyle>
          <a:p>
            <a:pPr>
              <a:defRPr/>
            </a:pPr>
            <a:fld id="{9296EE55-A872-B540-B192-D6314CBAE1E6}" type="datetime1">
              <a:rPr lang="en-US"/>
              <a:pPr>
                <a:defRPr/>
              </a:pPr>
              <a:t>10/10/23</a:t>
            </a:fld>
            <a:endParaRPr lang="en-US"/>
          </a:p>
        </p:txBody>
      </p:sp>
      <p:sp>
        <p:nvSpPr>
          <p:cNvPr id="3" name="Footer Placeholder 2"/>
          <p:cNvSpPr>
            <a:spLocks noGrp="1"/>
          </p:cNvSpPr>
          <p:nvPr>
            <p:ph type="ftr" sz="quarter" idx="3"/>
          </p:nvPr>
        </p:nvSpPr>
        <p:spPr>
          <a:xfrm>
            <a:off x="2898775" y="5296977"/>
            <a:ext cx="3505200" cy="304271"/>
          </a:xfrm>
          <a:prstGeom prst="rect">
            <a:avLst/>
          </a:prstGeom>
        </p:spPr>
        <p:txBody>
          <a:bodyPr vert="horz" lIns="91421" tIns="45711" rIns="91421" bIns="45711"/>
          <a:lstStyle>
            <a:lvl1pPr algn="r" eaLnBrk="1" fontAlgn="auto" latinLnBrk="0" hangingPunct="1">
              <a:spcBef>
                <a:spcPts val="0"/>
              </a:spcBef>
              <a:spcAft>
                <a:spcPts val="0"/>
              </a:spcAft>
              <a:defRPr kumimoji="0" sz="1400">
                <a:solidFill>
                  <a:schemeClr val="tx2"/>
                </a:solidFill>
                <a:latin typeface="+mn-lt"/>
                <a:ea typeface="+mn-ea"/>
                <a:cs typeface="+mn-cs"/>
              </a:defRPr>
            </a:lvl1pPr>
          </a:lstStyle>
          <a:p>
            <a:pPr>
              <a:defRPr/>
            </a:pPr>
            <a:endParaRPr lang="en-US"/>
          </a:p>
        </p:txBody>
      </p:sp>
      <p:sp>
        <p:nvSpPr>
          <p:cNvPr id="23" name="Slide Number Placeholder 22"/>
          <p:cNvSpPr>
            <a:spLocks noGrp="1"/>
          </p:cNvSpPr>
          <p:nvPr>
            <p:ph type="sldNum" sz="quarter" idx="4"/>
          </p:nvPr>
        </p:nvSpPr>
        <p:spPr>
          <a:xfrm>
            <a:off x="612775" y="5296977"/>
            <a:ext cx="1981200" cy="304271"/>
          </a:xfrm>
          <a:prstGeom prst="rect">
            <a:avLst/>
          </a:prstGeom>
        </p:spPr>
        <p:txBody>
          <a:bodyPr vert="horz" wrap="square" lIns="91421" tIns="45711" rIns="91421" bIns="45711" numCol="1" anchor="t" anchorCtr="0" compatLnSpc="1">
            <a:prstTxWarp prst="textNoShape">
              <a:avLst/>
            </a:prstTxWarp>
          </a:bodyPr>
          <a:lstStyle>
            <a:lvl1pPr>
              <a:defRPr sz="1400">
                <a:solidFill>
                  <a:schemeClr val="tx2"/>
                </a:solidFill>
                <a:latin typeface="Gill Sans MT" charset="0"/>
              </a:defRPr>
            </a:lvl1pPr>
          </a:lstStyle>
          <a:p>
            <a:pPr>
              <a:defRPr/>
            </a:pPr>
            <a:fld id="{9768E49E-88B9-1249-A04A-C28947E6128C}" type="slidenum">
              <a:rPr lang="en-US"/>
              <a:pPr>
                <a:defRPr/>
              </a:pPr>
              <a:t>‹#›</a:t>
            </a:fld>
            <a:endParaRPr lang="en-US"/>
          </a:p>
        </p:txBody>
      </p:sp>
      <p:sp>
        <p:nvSpPr>
          <p:cNvPr id="1031" name="Straight Connector 27"/>
          <p:cNvSpPr>
            <a:spLocks noChangeShapeType="1"/>
          </p:cNvSpPr>
          <p:nvPr/>
        </p:nvSpPr>
        <p:spPr bwMode="auto">
          <a:xfrm>
            <a:off x="457200" y="5294313"/>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lIns="91421" tIns="45711" rIns="91421" bIns="45711"/>
          <a:lstStyle/>
          <a:p>
            <a:endParaRPr lang="en-US"/>
          </a:p>
        </p:txBody>
      </p:sp>
      <p:sp>
        <p:nvSpPr>
          <p:cNvPr id="1032" name="Straight Connector 28"/>
          <p:cNvSpPr>
            <a:spLocks noChangeShapeType="1"/>
          </p:cNvSpPr>
          <p:nvPr/>
        </p:nvSpPr>
        <p:spPr bwMode="auto">
          <a:xfrm>
            <a:off x="457200" y="952500"/>
            <a:ext cx="8229600"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lIns="91421" tIns="45711" rIns="91421" bIns="45711"/>
          <a:lstStyle/>
          <a:p>
            <a:endParaRPr lang="en-US"/>
          </a:p>
        </p:txBody>
      </p:sp>
      <p:sp>
        <p:nvSpPr>
          <p:cNvPr id="10" name="Isosceles Triangle 9"/>
          <p:cNvSpPr>
            <a:spLocks noChangeAspect="1"/>
          </p:cNvSpPr>
          <p:nvPr/>
        </p:nvSpPr>
        <p:spPr>
          <a:xfrm rot="5400000">
            <a:off x="434976" y="5379509"/>
            <a:ext cx="15875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1" tIns="45711" rIns="91421" bIns="45711"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809" r:id="rId1"/>
    <p:sldLayoutId id="2147483805" r:id="rId2"/>
    <p:sldLayoutId id="2147483810" r:id="rId3"/>
    <p:sldLayoutId id="2147483806" r:id="rId4"/>
    <p:sldLayoutId id="2147483807" r:id="rId5"/>
    <p:sldLayoutId id="2147483811" r:id="rId6"/>
    <p:sldLayoutId id="2147483812" r:id="rId7"/>
    <p:sldLayoutId id="2147483813" r:id="rId8"/>
    <p:sldLayoutId id="2147483814" r:id="rId9"/>
    <p:sldLayoutId id="2147483808" r:id="rId10"/>
    <p:sldLayoutId id="2147483815" r:id="rId11"/>
  </p:sldLayoutIdLst>
  <p:txStyles>
    <p:titleStyle>
      <a:lvl1pPr algn="l" rtl="0" eaLnBrk="0" fontAlgn="base" hangingPunct="0">
        <a:spcBef>
          <a:spcPct val="0"/>
        </a:spcBef>
        <a:spcAft>
          <a:spcPct val="0"/>
        </a:spcAft>
        <a:defRPr sz="3200" kern="12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3200">
          <a:solidFill>
            <a:schemeClr val="tx2"/>
          </a:solidFill>
          <a:latin typeface="Bookman Old Style" charset="0"/>
          <a:ea typeface="ＭＳ Ｐゴシック" charset="0"/>
          <a:cs typeface="ＭＳ Ｐゴシック" charset="0"/>
        </a:defRPr>
      </a:lvl2pPr>
      <a:lvl3pPr algn="l" rtl="0" eaLnBrk="0" fontAlgn="base" hangingPunct="0">
        <a:spcBef>
          <a:spcPct val="0"/>
        </a:spcBef>
        <a:spcAft>
          <a:spcPct val="0"/>
        </a:spcAft>
        <a:defRPr sz="3200">
          <a:solidFill>
            <a:schemeClr val="tx2"/>
          </a:solidFill>
          <a:latin typeface="Bookman Old Style" charset="0"/>
          <a:ea typeface="ＭＳ Ｐゴシック" charset="0"/>
          <a:cs typeface="ＭＳ Ｐゴシック" charset="0"/>
        </a:defRPr>
      </a:lvl3pPr>
      <a:lvl4pPr algn="l" rtl="0" eaLnBrk="0" fontAlgn="base" hangingPunct="0">
        <a:spcBef>
          <a:spcPct val="0"/>
        </a:spcBef>
        <a:spcAft>
          <a:spcPct val="0"/>
        </a:spcAft>
        <a:defRPr sz="3200">
          <a:solidFill>
            <a:schemeClr val="tx2"/>
          </a:solidFill>
          <a:latin typeface="Bookman Old Style" charset="0"/>
          <a:ea typeface="ＭＳ Ｐゴシック" charset="0"/>
          <a:cs typeface="ＭＳ Ｐゴシック" charset="0"/>
        </a:defRPr>
      </a:lvl4pPr>
      <a:lvl5pPr algn="l" rtl="0" eaLnBrk="0" fontAlgn="base" hangingPunct="0">
        <a:spcBef>
          <a:spcPct val="0"/>
        </a:spcBef>
        <a:spcAft>
          <a:spcPct val="0"/>
        </a:spcAft>
        <a:defRPr sz="3200">
          <a:solidFill>
            <a:schemeClr val="tx2"/>
          </a:solidFill>
          <a:latin typeface="Bookman Old Style" charset="0"/>
          <a:ea typeface="ＭＳ Ｐゴシック" charset="0"/>
          <a:cs typeface="ＭＳ Ｐゴシック" charset="0"/>
        </a:defRPr>
      </a:lvl5pPr>
      <a:lvl6pPr marL="457106" algn="l" rtl="0" fontAlgn="base">
        <a:spcBef>
          <a:spcPct val="0"/>
        </a:spcBef>
        <a:spcAft>
          <a:spcPct val="0"/>
        </a:spcAft>
        <a:defRPr sz="3200">
          <a:solidFill>
            <a:schemeClr val="tx2"/>
          </a:solidFill>
          <a:latin typeface="Bookman Old Style" charset="0"/>
          <a:ea typeface="ＭＳ Ｐゴシック" charset="0"/>
          <a:cs typeface="ＭＳ Ｐゴシック" charset="0"/>
        </a:defRPr>
      </a:lvl6pPr>
      <a:lvl7pPr marL="914212" algn="l" rtl="0" fontAlgn="base">
        <a:spcBef>
          <a:spcPct val="0"/>
        </a:spcBef>
        <a:spcAft>
          <a:spcPct val="0"/>
        </a:spcAft>
        <a:defRPr sz="3200">
          <a:solidFill>
            <a:schemeClr val="tx2"/>
          </a:solidFill>
          <a:latin typeface="Bookman Old Style" charset="0"/>
          <a:ea typeface="ＭＳ Ｐゴシック" charset="0"/>
          <a:cs typeface="ＭＳ Ｐゴシック" charset="0"/>
        </a:defRPr>
      </a:lvl7pPr>
      <a:lvl8pPr marL="1371320" algn="l" rtl="0" fontAlgn="base">
        <a:spcBef>
          <a:spcPct val="0"/>
        </a:spcBef>
        <a:spcAft>
          <a:spcPct val="0"/>
        </a:spcAft>
        <a:defRPr sz="3200">
          <a:solidFill>
            <a:schemeClr val="tx2"/>
          </a:solidFill>
          <a:latin typeface="Bookman Old Style" charset="0"/>
          <a:ea typeface="ＭＳ Ｐゴシック" charset="0"/>
          <a:cs typeface="ＭＳ Ｐゴシック" charset="0"/>
        </a:defRPr>
      </a:lvl8pPr>
      <a:lvl9pPr marL="1828426" algn="l" rtl="0" fontAlgn="base">
        <a:spcBef>
          <a:spcPct val="0"/>
        </a:spcBef>
        <a:spcAft>
          <a:spcPct val="0"/>
        </a:spcAft>
        <a:defRPr sz="3200">
          <a:solidFill>
            <a:schemeClr val="tx2"/>
          </a:solidFill>
          <a:latin typeface="Bookman Old Style" charset="0"/>
          <a:ea typeface="ＭＳ Ｐゴシック" charset="0"/>
          <a:cs typeface="ＭＳ Ｐゴシック" charset="0"/>
        </a:defRPr>
      </a:lvl9pPr>
    </p:titleStyle>
    <p:bodyStyle>
      <a:lvl1pPr marL="272994" indent="-272994" algn="l" rtl="0" eaLnBrk="0" fontAlgn="base" hangingPunct="0">
        <a:spcBef>
          <a:spcPts val="600"/>
        </a:spcBef>
        <a:spcAft>
          <a:spcPct val="0"/>
        </a:spcAft>
        <a:buClr>
          <a:schemeClr val="accent1"/>
        </a:buClr>
        <a:buSzPct val="76000"/>
        <a:buFont typeface="Wingdings 3" charset="0"/>
        <a:buChar char=""/>
        <a:defRPr sz="2600" kern="1200">
          <a:solidFill>
            <a:schemeClr val="tx1"/>
          </a:solidFill>
          <a:latin typeface="+mn-lt"/>
          <a:ea typeface="ＭＳ Ｐゴシック" charset="0"/>
          <a:cs typeface="ＭＳ Ｐゴシック" charset="0"/>
        </a:defRPr>
      </a:lvl1pPr>
      <a:lvl2pPr marL="547576" indent="-272994" algn="l" rtl="0" eaLnBrk="0" fontAlgn="base" hangingPunct="0">
        <a:spcBef>
          <a:spcPts val="500"/>
        </a:spcBef>
        <a:spcAft>
          <a:spcPct val="0"/>
        </a:spcAft>
        <a:buClr>
          <a:schemeClr val="accent2"/>
        </a:buClr>
        <a:buSzPct val="76000"/>
        <a:buFont typeface="Wingdings 3" charset="0"/>
        <a:buChar char=""/>
        <a:defRPr sz="2300" kern="1200">
          <a:solidFill>
            <a:schemeClr val="tx2"/>
          </a:solidFill>
          <a:latin typeface="+mn-lt"/>
          <a:ea typeface="ＭＳ Ｐゴシック" charset="0"/>
          <a:cs typeface="+mn-cs"/>
        </a:defRPr>
      </a:lvl2pPr>
      <a:lvl3pPr marL="822157" indent="-228552" algn="l" rtl="0" eaLnBrk="0" fontAlgn="base" hangingPunct="0">
        <a:spcBef>
          <a:spcPts val="500"/>
        </a:spcBef>
        <a:spcAft>
          <a:spcPct val="0"/>
        </a:spcAft>
        <a:buClr>
          <a:srgbClr val="BCBCBC"/>
        </a:buClr>
        <a:buSzPct val="76000"/>
        <a:buFont typeface="Wingdings 3" charset="0"/>
        <a:buChar char=""/>
        <a:defRPr sz="2000" kern="1200">
          <a:solidFill>
            <a:schemeClr val="tx1"/>
          </a:solidFill>
          <a:latin typeface="+mn-lt"/>
          <a:ea typeface="ＭＳ Ｐゴシック" charset="0"/>
          <a:cs typeface="+mn-cs"/>
        </a:defRPr>
      </a:lvl3pPr>
      <a:lvl4pPr marL="1096739" indent="-228552" algn="l" rtl="0" eaLnBrk="0" fontAlgn="base" hangingPunct="0">
        <a:spcBef>
          <a:spcPts val="400"/>
        </a:spcBef>
        <a:spcAft>
          <a:spcPct val="0"/>
        </a:spcAft>
        <a:buClr>
          <a:srgbClr val="8BA2B4"/>
        </a:buClr>
        <a:buSzPct val="70000"/>
        <a:buFont typeface="Wingdings" charset="0"/>
        <a:buChar char=""/>
        <a:defRPr kern="1200">
          <a:solidFill>
            <a:schemeClr val="tx1"/>
          </a:solidFill>
          <a:latin typeface="+mn-lt"/>
          <a:ea typeface="ＭＳ Ｐゴシック" charset="0"/>
          <a:cs typeface="+mn-cs"/>
        </a:defRPr>
      </a:lvl4pPr>
      <a:lvl5pPr marL="1371320" indent="-228552" algn="l" rtl="0" eaLnBrk="0" fontAlgn="base" hangingPunct="0">
        <a:spcBef>
          <a:spcPts val="300"/>
        </a:spcBef>
        <a:spcAft>
          <a:spcPct val="0"/>
        </a:spcAft>
        <a:buClr>
          <a:schemeClr val="accent2"/>
        </a:buClr>
        <a:buSzPct val="70000"/>
        <a:buFont typeface="Wingdings" charset="0"/>
        <a:buChar char=""/>
        <a:defRPr sz="1600" kern="1200">
          <a:solidFill>
            <a:schemeClr val="tx1"/>
          </a:solidFill>
          <a:latin typeface="+mn-lt"/>
          <a:ea typeface="ＭＳ Ｐゴシック" charset="0"/>
          <a:cs typeface="+mn-cs"/>
        </a:defRPr>
      </a:lvl5pPr>
      <a:lvl6pPr marL="1645583" indent="-182843"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426" indent="-182843"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268" indent="-182843"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111" indent="-182843"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06" algn="l" rtl="0" eaLnBrk="1" latinLnBrk="0" hangingPunct="1">
        <a:defRPr kumimoji="0" kern="1200">
          <a:solidFill>
            <a:schemeClr val="tx1"/>
          </a:solidFill>
          <a:latin typeface="+mn-lt"/>
          <a:ea typeface="+mn-ea"/>
          <a:cs typeface="+mn-cs"/>
        </a:defRPr>
      </a:lvl2pPr>
      <a:lvl3pPr marL="914212" algn="l" rtl="0" eaLnBrk="1" latinLnBrk="0" hangingPunct="1">
        <a:defRPr kumimoji="0" kern="1200">
          <a:solidFill>
            <a:schemeClr val="tx1"/>
          </a:solidFill>
          <a:latin typeface="+mn-lt"/>
          <a:ea typeface="+mn-ea"/>
          <a:cs typeface="+mn-cs"/>
        </a:defRPr>
      </a:lvl3pPr>
      <a:lvl4pPr marL="1371320" algn="l" rtl="0" eaLnBrk="1" latinLnBrk="0" hangingPunct="1">
        <a:defRPr kumimoji="0" kern="1200">
          <a:solidFill>
            <a:schemeClr val="tx1"/>
          </a:solidFill>
          <a:latin typeface="+mn-lt"/>
          <a:ea typeface="+mn-ea"/>
          <a:cs typeface="+mn-cs"/>
        </a:defRPr>
      </a:lvl4pPr>
      <a:lvl5pPr marL="1828426" algn="l" rtl="0" eaLnBrk="1" latinLnBrk="0" hangingPunct="1">
        <a:defRPr kumimoji="0" kern="1200">
          <a:solidFill>
            <a:schemeClr val="tx1"/>
          </a:solidFill>
          <a:latin typeface="+mn-lt"/>
          <a:ea typeface="+mn-ea"/>
          <a:cs typeface="+mn-cs"/>
        </a:defRPr>
      </a:lvl5pPr>
      <a:lvl6pPr marL="2285532" algn="l" rtl="0" eaLnBrk="1" latinLnBrk="0" hangingPunct="1">
        <a:defRPr kumimoji="0" kern="1200">
          <a:solidFill>
            <a:schemeClr val="tx1"/>
          </a:solidFill>
          <a:latin typeface="+mn-lt"/>
          <a:ea typeface="+mn-ea"/>
          <a:cs typeface="+mn-cs"/>
        </a:defRPr>
      </a:lvl6pPr>
      <a:lvl7pPr marL="2742640" algn="l" rtl="0" eaLnBrk="1" latinLnBrk="0" hangingPunct="1">
        <a:defRPr kumimoji="0" kern="1200">
          <a:solidFill>
            <a:schemeClr val="tx1"/>
          </a:solidFill>
          <a:latin typeface="+mn-lt"/>
          <a:ea typeface="+mn-ea"/>
          <a:cs typeface="+mn-cs"/>
        </a:defRPr>
      </a:lvl7pPr>
      <a:lvl8pPr marL="3199744" algn="l" rtl="0" eaLnBrk="1" latinLnBrk="0" hangingPunct="1">
        <a:defRPr kumimoji="0" kern="1200">
          <a:solidFill>
            <a:schemeClr val="tx1"/>
          </a:solidFill>
          <a:latin typeface="+mn-lt"/>
          <a:ea typeface="+mn-ea"/>
          <a:cs typeface="+mn-cs"/>
        </a:defRPr>
      </a:lvl8pPr>
      <a:lvl9pPr marL="365685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hyperlink" Target="https://www.ncbi.nlm.nih.gov/books/NBK1734/" TargetMode="External"/><Relationship Id="rId4" Type="http://schemas.openxmlformats.org/officeDocument/2006/relationships/hyperlink" Target="https://www.ncbi.nlm.nih.gov/home/tutorials/" TargetMode="External"/><Relationship Id="rId5" Type="http://schemas.openxmlformats.org/officeDocument/2006/relationships/hyperlink" Target="https://www.ncbi.nlm.nih.gov/Class/BLAST/blast_course.short.html" TargetMode="External"/><Relationship Id="rId6" Type="http://schemas.openxmlformats.org/officeDocument/2006/relationships/hyperlink" Target="http://www.ebi.ac.uk/sites/ebi.ac.uk/files/content.ebi.ac.uk/materials/2012/120508_Rotterdam/sequence_searching_alignments_cowley.2012.pptx" TargetMode="External"/><Relationship Id="rId1" Type="http://schemas.openxmlformats.org/officeDocument/2006/relationships/slideLayout" Target="../slideLayouts/slideLayout2.xml"/><Relationship Id="rId2" Type="http://schemas.openxmlformats.org/officeDocument/2006/relationships/hyperlink" Target="https://www.ncbi.nlm.nih.gov/books/NBK2026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E64DAB-839C-8E36-6025-D379B7E54F20}"/>
              </a:ext>
            </a:extLst>
          </p:cNvPr>
          <p:cNvSpPr>
            <a:spLocks noGrp="1"/>
          </p:cNvSpPr>
          <p:nvPr>
            <p:ph type="ctrTitle"/>
          </p:nvPr>
        </p:nvSpPr>
        <p:spPr>
          <a:xfrm>
            <a:off x="1219200" y="3165231"/>
            <a:ext cx="6858000" cy="825500"/>
          </a:xfrm>
        </p:spPr>
        <p:txBody>
          <a:bodyPr/>
          <a:lstStyle/>
          <a:p>
            <a:r>
              <a:rPr lang="en-GB" sz="2800" dirty="0"/>
              <a:t>Sequence </a:t>
            </a:r>
            <a:r>
              <a:rPr lang="en-GB" sz="2800" dirty="0" smtClean="0"/>
              <a:t>Homology</a:t>
            </a:r>
            <a:endParaRPr lang="en-GB" sz="2800" i="1" dirty="0"/>
          </a:p>
        </p:txBody>
      </p:sp>
      <p:sp>
        <p:nvSpPr>
          <p:cNvPr id="3" name="Subtitle 2">
            <a:extLst>
              <a:ext uri="{FF2B5EF4-FFF2-40B4-BE49-F238E27FC236}">
                <a16:creationId xmlns:a16="http://schemas.microsoft.com/office/drawing/2014/main" xmlns="" id="{CA4B720B-8D29-095D-8865-5F6C242433C3}"/>
              </a:ext>
            </a:extLst>
          </p:cNvPr>
          <p:cNvSpPr>
            <a:spLocks noGrp="1"/>
          </p:cNvSpPr>
          <p:nvPr>
            <p:ph type="subTitle" idx="1"/>
          </p:nvPr>
        </p:nvSpPr>
        <p:spPr/>
        <p:txBody>
          <a:bodyPr/>
          <a:lstStyle/>
          <a:p>
            <a:r>
              <a:rPr lang="en-GB" dirty="0" smtClean="0"/>
              <a:t>Mark Pallen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536011" y="641188"/>
            <a:ext cx="3760987" cy="1861464"/>
          </a:xfrm>
          <a:prstGeom prst="rect">
            <a:avLst/>
          </a:prstGeom>
          <a:solidFill>
            <a:srgbClr val="FFFFFF">
              <a:shade val="85000"/>
            </a:srgbClr>
          </a:solidFill>
          <a:ln w="38100" cap="sq" cmpd="sng">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5" name="Picture 4">
            <a:extLst>
              <a:ext uri="{FF2B5EF4-FFF2-40B4-BE49-F238E27FC236}">
                <a16:creationId xmlns:a16="http://schemas.microsoft.com/office/drawing/2014/main" xmlns="" id="{3CFB3A01-59AA-6395-021C-29FD783FE645}"/>
              </a:ext>
            </a:extLst>
          </p:cNvPr>
          <p:cNvPicPr>
            <a:picLocks noChangeAspect="1"/>
          </p:cNvPicPr>
          <p:nvPr/>
        </p:nvPicPr>
        <p:blipFill>
          <a:blip r:embed="rId3"/>
          <a:stretch>
            <a:fillRect/>
          </a:stretch>
        </p:blipFill>
        <p:spPr>
          <a:xfrm>
            <a:off x="639392" y="424414"/>
            <a:ext cx="3032760" cy="2182668"/>
          </a:xfrm>
          <a:prstGeom prst="rect">
            <a:avLst/>
          </a:prstGeom>
        </p:spPr>
      </p:pic>
    </p:spTree>
    <p:extLst>
      <p:ext uri="{BB962C8B-B14F-4D97-AF65-F5344CB8AC3E}">
        <p14:creationId xmlns:p14="http://schemas.microsoft.com/office/powerpoint/2010/main" val="81910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 values</a:t>
            </a:r>
            <a:endParaRPr lang="en-GB" dirty="0"/>
          </a:p>
        </p:txBody>
      </p:sp>
      <p:sp>
        <p:nvSpPr>
          <p:cNvPr id="3" name="Content Placeholder 2"/>
          <p:cNvSpPr>
            <a:spLocks noGrp="1"/>
          </p:cNvSpPr>
          <p:nvPr>
            <p:ph sz="quarter" idx="1"/>
          </p:nvPr>
        </p:nvSpPr>
        <p:spPr/>
        <p:txBody>
          <a:bodyPr/>
          <a:lstStyle/>
          <a:p>
            <a:r>
              <a:rPr lang="en-GB" dirty="0" smtClean="0"/>
              <a:t>The </a:t>
            </a:r>
            <a:r>
              <a:rPr lang="en-GB" dirty="0"/>
              <a:t>“Expect Value” is the number of times that an alignment as good or better than that found by BLAST would be expected to occur by chance, given the size of the database </a:t>
            </a:r>
            <a:r>
              <a:rPr lang="en-GB" dirty="0" smtClean="0"/>
              <a:t>searched</a:t>
            </a:r>
          </a:p>
          <a:p>
            <a:pPr lvl="1"/>
            <a:r>
              <a:rPr lang="en-GB" dirty="0" smtClean="0"/>
              <a:t>Low e value is evidence for homology</a:t>
            </a:r>
          </a:p>
          <a:p>
            <a:pPr lvl="1"/>
            <a:r>
              <a:rPr lang="en-GB" dirty="0" smtClean="0"/>
              <a:t>BLAST </a:t>
            </a:r>
            <a:r>
              <a:rPr lang="en-GB" dirty="0"/>
              <a:t>default of “10” is designed to ensure </a:t>
            </a:r>
            <a:r>
              <a:rPr lang="en-GB" dirty="0" smtClean="0"/>
              <a:t>no </a:t>
            </a:r>
            <a:r>
              <a:rPr lang="en-GB" dirty="0"/>
              <a:t>biologically significant alignment </a:t>
            </a:r>
            <a:r>
              <a:rPr lang="en-GB" dirty="0" smtClean="0"/>
              <a:t>missed</a:t>
            </a:r>
            <a:r>
              <a:rPr lang="en-GB" dirty="0"/>
              <a:t>. </a:t>
            </a:r>
            <a:endParaRPr lang="en-GB" dirty="0" smtClean="0"/>
          </a:p>
          <a:p>
            <a:r>
              <a:rPr lang="en-GB" dirty="0" smtClean="0"/>
              <a:t>But clearest homology seen when e value contains an e!</a:t>
            </a:r>
          </a:p>
          <a:p>
            <a:pPr lvl="1"/>
            <a:r>
              <a:rPr lang="en-GB" dirty="0"/>
              <a:t>2e-</a:t>
            </a:r>
            <a:r>
              <a:rPr lang="en-GB" dirty="0" smtClean="0"/>
              <a:t>19</a:t>
            </a:r>
          </a:p>
          <a:p>
            <a:pPr lvl="1"/>
            <a:r>
              <a:rPr lang="en-GB" dirty="0" smtClean="0"/>
              <a:t>1e-66</a:t>
            </a:r>
            <a:endParaRPr lang="en-GB" dirty="0"/>
          </a:p>
          <a:p>
            <a:endParaRPr lang="en-GB" dirty="0"/>
          </a:p>
        </p:txBody>
      </p:sp>
    </p:spTree>
    <p:extLst>
      <p:ext uri="{BB962C8B-B14F-4D97-AF65-F5344CB8AC3E}">
        <p14:creationId xmlns:p14="http://schemas.microsoft.com/office/powerpoint/2010/main" val="414653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Rules of thumb for homology searches</a:t>
            </a:r>
            <a:endParaRPr lang="en-GB" dirty="0"/>
          </a:p>
        </p:txBody>
      </p:sp>
      <p:sp>
        <p:nvSpPr>
          <p:cNvPr id="3" name="Content Placeholder 2"/>
          <p:cNvSpPr>
            <a:spLocks noGrp="1"/>
          </p:cNvSpPr>
          <p:nvPr>
            <p:ph sz="quarter" idx="1"/>
          </p:nvPr>
        </p:nvSpPr>
        <p:spPr/>
        <p:txBody>
          <a:bodyPr/>
          <a:lstStyle/>
          <a:p>
            <a:pPr marL="322263" indent="-322263" eaLnBrk="1" hangingPunct="1">
              <a:buClr>
                <a:srgbClr val="72AD46"/>
              </a:buClr>
              <a:tabLst>
                <a:tab pos="322263" algn="l"/>
                <a:tab pos="438150" algn="l"/>
                <a:tab pos="895350" algn="l"/>
                <a:tab pos="1352550" algn="l"/>
                <a:tab pos="1809750" algn="l"/>
                <a:tab pos="2266950" algn="l"/>
                <a:tab pos="2724150" algn="l"/>
                <a:tab pos="3181350" algn="l"/>
                <a:tab pos="3638550" algn="l"/>
                <a:tab pos="4095750" algn="l"/>
                <a:tab pos="4552950" algn="l"/>
                <a:tab pos="5010150" algn="l"/>
                <a:tab pos="5467350" algn="l"/>
                <a:tab pos="5924550" algn="l"/>
                <a:tab pos="6381750" algn="l"/>
                <a:tab pos="6838950" algn="l"/>
                <a:tab pos="7296150" algn="l"/>
                <a:tab pos="7753350" algn="l"/>
                <a:tab pos="8210550" algn="l"/>
                <a:tab pos="8667750" algn="l"/>
                <a:tab pos="9124950" algn="l"/>
              </a:tabLst>
            </a:pPr>
            <a:r>
              <a:rPr lang="en-GB" dirty="0"/>
              <a:t>Whenever possible, compare at the amino acid level rather than at the nucleotide level </a:t>
            </a:r>
            <a:r>
              <a:rPr lang="en-GB" dirty="0" smtClean="0"/>
              <a:t>(BLASTP)</a:t>
            </a:r>
            <a:r>
              <a:rPr lang="x-none" dirty="0" smtClean="0">
                <a:cs typeface="Arial" charset="0"/>
              </a:rPr>
              <a:t>‏</a:t>
            </a:r>
            <a:endParaRPr lang="en-GB" dirty="0"/>
          </a:p>
          <a:p>
            <a:pPr marL="322263" indent="-322263" eaLnBrk="1" hangingPunct="1">
              <a:buClr>
                <a:srgbClr val="72AD46"/>
              </a:buClr>
              <a:tabLst>
                <a:tab pos="322263" algn="l"/>
                <a:tab pos="438150" algn="l"/>
                <a:tab pos="895350" algn="l"/>
                <a:tab pos="1352550" algn="l"/>
                <a:tab pos="1809750" algn="l"/>
                <a:tab pos="2266950" algn="l"/>
                <a:tab pos="2724150" algn="l"/>
                <a:tab pos="3181350" algn="l"/>
                <a:tab pos="3638550" algn="l"/>
                <a:tab pos="4095750" algn="l"/>
                <a:tab pos="4552950" algn="l"/>
                <a:tab pos="5010150" algn="l"/>
                <a:tab pos="5467350" algn="l"/>
                <a:tab pos="5924550" algn="l"/>
                <a:tab pos="6381750" algn="l"/>
                <a:tab pos="6838950" algn="l"/>
                <a:tab pos="7296150" algn="l"/>
                <a:tab pos="7753350" algn="l"/>
                <a:tab pos="8210550" algn="l"/>
                <a:tab pos="8667750" algn="l"/>
                <a:tab pos="9124950" algn="l"/>
              </a:tabLst>
            </a:pPr>
            <a:r>
              <a:rPr lang="en-GB" dirty="0"/>
              <a:t>Then with translated DNA query sequences </a:t>
            </a:r>
            <a:r>
              <a:rPr lang="en-GB" dirty="0" smtClean="0"/>
              <a:t>(BLASTX)</a:t>
            </a:r>
            <a:endParaRPr lang="en-GB" dirty="0"/>
          </a:p>
          <a:p>
            <a:pPr marL="322263" indent="-322263" eaLnBrk="1" hangingPunct="1">
              <a:buClr>
                <a:srgbClr val="72AD46"/>
              </a:buClr>
              <a:tabLst>
                <a:tab pos="322263" algn="l"/>
                <a:tab pos="438150" algn="l"/>
                <a:tab pos="895350" algn="l"/>
                <a:tab pos="1352550" algn="l"/>
                <a:tab pos="1809750" algn="l"/>
                <a:tab pos="2266950" algn="l"/>
                <a:tab pos="2724150" algn="l"/>
                <a:tab pos="3181350" algn="l"/>
                <a:tab pos="3638550" algn="l"/>
                <a:tab pos="4095750" algn="l"/>
                <a:tab pos="4552950" algn="l"/>
                <a:tab pos="5010150" algn="l"/>
                <a:tab pos="5467350" algn="l"/>
                <a:tab pos="5924550" algn="l"/>
                <a:tab pos="6381750" algn="l"/>
                <a:tab pos="6838950" algn="l"/>
                <a:tab pos="7296150" algn="l"/>
                <a:tab pos="7753350" algn="l"/>
                <a:tab pos="8210550" algn="l"/>
                <a:tab pos="8667750" algn="l"/>
                <a:tab pos="9124950" algn="l"/>
              </a:tabLst>
            </a:pPr>
            <a:r>
              <a:rPr lang="en-GB" dirty="0"/>
              <a:t>Search with DNA vs. DNA as the next </a:t>
            </a:r>
            <a:r>
              <a:rPr lang="en-GB" dirty="0" smtClean="0"/>
              <a:t>resort (BLASTN)</a:t>
            </a:r>
            <a:endParaRPr lang="en-GB" dirty="0"/>
          </a:p>
          <a:p>
            <a:pPr marL="322263" indent="-322263" eaLnBrk="1" hangingPunct="1">
              <a:buClr>
                <a:srgbClr val="72AD46"/>
              </a:buClr>
              <a:tabLst>
                <a:tab pos="322263" algn="l"/>
                <a:tab pos="438150" algn="l"/>
                <a:tab pos="895350" algn="l"/>
                <a:tab pos="1352550" algn="l"/>
                <a:tab pos="1809750" algn="l"/>
                <a:tab pos="2266950" algn="l"/>
                <a:tab pos="2724150" algn="l"/>
                <a:tab pos="3181350" algn="l"/>
                <a:tab pos="3638550" algn="l"/>
                <a:tab pos="4095750" algn="l"/>
                <a:tab pos="4552950" algn="l"/>
                <a:tab pos="5010150" algn="l"/>
                <a:tab pos="5467350" algn="l"/>
                <a:tab pos="5924550" algn="l"/>
                <a:tab pos="6381750" algn="l"/>
                <a:tab pos="6838950" algn="l"/>
                <a:tab pos="7296150" algn="l"/>
                <a:tab pos="7753350" algn="l"/>
                <a:tab pos="8210550" algn="l"/>
                <a:tab pos="8667750" algn="l"/>
                <a:tab pos="9124950" algn="l"/>
              </a:tabLst>
            </a:pPr>
            <a:r>
              <a:rPr lang="en-GB" dirty="0"/>
              <a:t>And then against translated DNA database sequences </a:t>
            </a:r>
            <a:r>
              <a:rPr lang="en-GB" dirty="0" smtClean="0"/>
              <a:t>(TBLASTX) </a:t>
            </a:r>
            <a:r>
              <a:rPr lang="en-GB" dirty="0"/>
              <a:t>as the VERY LAST RESORT!</a:t>
            </a:r>
          </a:p>
          <a:p>
            <a:endParaRPr lang="en-GB" dirty="0"/>
          </a:p>
        </p:txBody>
      </p:sp>
    </p:spTree>
    <p:extLst>
      <p:ext uri="{BB962C8B-B14F-4D97-AF65-F5344CB8AC3E}">
        <p14:creationId xmlns:p14="http://schemas.microsoft.com/office/powerpoint/2010/main" val="189512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Rules of thumb for homology searches</a:t>
            </a:r>
          </a:p>
        </p:txBody>
      </p:sp>
      <p:sp>
        <p:nvSpPr>
          <p:cNvPr id="3" name="Content Placeholder 2"/>
          <p:cNvSpPr>
            <a:spLocks noGrp="1"/>
          </p:cNvSpPr>
          <p:nvPr>
            <p:ph sz="quarter" idx="1"/>
          </p:nvPr>
        </p:nvSpPr>
        <p:spPr/>
        <p:txBody>
          <a:bodyPr/>
          <a:lstStyle/>
          <a:p>
            <a:pPr marL="322263" indent="-322263" eaLnBrk="1" hangingPunct="1">
              <a:buClr>
                <a:srgbClr val="72AD46"/>
              </a:buClr>
              <a:buFont typeface="Arial" charset="0"/>
              <a:buChar char="•"/>
              <a:tabLst>
                <a:tab pos="322263" algn="l"/>
                <a:tab pos="438150" algn="l"/>
                <a:tab pos="895350" algn="l"/>
                <a:tab pos="1352550" algn="l"/>
                <a:tab pos="1809750" algn="l"/>
                <a:tab pos="2266950" algn="l"/>
                <a:tab pos="2724150" algn="l"/>
                <a:tab pos="3181350" algn="l"/>
                <a:tab pos="3638550" algn="l"/>
                <a:tab pos="4095750" algn="l"/>
                <a:tab pos="4552950" algn="l"/>
                <a:tab pos="5010150" algn="l"/>
                <a:tab pos="5467350" algn="l"/>
                <a:tab pos="5924550" algn="l"/>
                <a:tab pos="6381750" algn="l"/>
                <a:tab pos="6838950" algn="l"/>
                <a:tab pos="7296150" algn="l"/>
                <a:tab pos="7753350" algn="l"/>
                <a:tab pos="8210550" algn="l"/>
                <a:tab pos="8667750" algn="l"/>
                <a:tab pos="9124950" algn="l"/>
              </a:tabLst>
              <a:defRPr/>
            </a:pPr>
            <a:r>
              <a:rPr lang="en-GB" sz="2400" dirty="0" smtClean="0"/>
              <a:t>Beware of simple sequences</a:t>
            </a:r>
          </a:p>
          <a:p>
            <a:pPr marL="596845" lvl="1" indent="-322263" eaLnBrk="1" hangingPunct="1">
              <a:buClr>
                <a:srgbClr val="72AD46"/>
              </a:buClr>
              <a:buFont typeface="Arial" charset="0"/>
              <a:buChar char="•"/>
              <a:tabLst>
                <a:tab pos="322263" algn="l"/>
                <a:tab pos="438150" algn="l"/>
                <a:tab pos="895350" algn="l"/>
                <a:tab pos="1352550" algn="l"/>
                <a:tab pos="1809750" algn="l"/>
                <a:tab pos="2266950" algn="l"/>
                <a:tab pos="2724150" algn="l"/>
                <a:tab pos="3181350" algn="l"/>
                <a:tab pos="3638550" algn="l"/>
                <a:tab pos="4095750" algn="l"/>
                <a:tab pos="4552950" algn="l"/>
                <a:tab pos="5010150" algn="l"/>
                <a:tab pos="5467350" algn="l"/>
                <a:tab pos="5924550" algn="l"/>
                <a:tab pos="6381750" algn="l"/>
                <a:tab pos="6838950" algn="l"/>
                <a:tab pos="7296150" algn="l"/>
                <a:tab pos="7753350" algn="l"/>
                <a:tab pos="8210550" algn="l"/>
                <a:tab pos="8667750" algn="l"/>
                <a:tab pos="9124950" algn="l"/>
              </a:tabLst>
              <a:defRPr/>
            </a:pPr>
            <a:r>
              <a:rPr lang="en-GB" sz="2100" dirty="0" smtClean="0"/>
              <a:t>many proteins contain </a:t>
            </a:r>
            <a:r>
              <a:rPr lang="en-GB" sz="2100" dirty="0"/>
              <a:t>low (compositional) complexity </a:t>
            </a:r>
            <a:r>
              <a:rPr lang="en-GB" sz="2100" dirty="0" smtClean="0"/>
              <a:t>regions where distribution </a:t>
            </a:r>
            <a:r>
              <a:rPr lang="en-GB" sz="2100" dirty="0"/>
              <a:t>of amino </a:t>
            </a:r>
            <a:r>
              <a:rPr lang="en-GB" sz="2100" dirty="0" smtClean="0"/>
              <a:t>acids is </a:t>
            </a:r>
            <a:r>
              <a:rPr lang="en-GB" sz="2100" dirty="0"/>
              <a:t>non-random, i.e. deviates from the standard statistical model </a:t>
            </a:r>
            <a:endParaRPr lang="en-GB" sz="2100" dirty="0" smtClean="0"/>
          </a:p>
          <a:p>
            <a:pPr marL="596845" lvl="1" indent="-322263" eaLnBrk="1" hangingPunct="1">
              <a:buClr>
                <a:srgbClr val="72AD46"/>
              </a:buClr>
              <a:buFont typeface="Arial" charset="0"/>
              <a:buChar char="•"/>
              <a:tabLst>
                <a:tab pos="322263" algn="l"/>
                <a:tab pos="438150" algn="l"/>
                <a:tab pos="895350" algn="l"/>
                <a:tab pos="1352550" algn="l"/>
                <a:tab pos="1809750" algn="l"/>
                <a:tab pos="2266950" algn="l"/>
                <a:tab pos="2724150" algn="l"/>
                <a:tab pos="3181350" algn="l"/>
                <a:tab pos="3638550" algn="l"/>
                <a:tab pos="4095750" algn="l"/>
                <a:tab pos="4552950" algn="l"/>
                <a:tab pos="5010150" algn="l"/>
                <a:tab pos="5467350" algn="l"/>
                <a:tab pos="5924550" algn="l"/>
                <a:tab pos="6381750" algn="l"/>
                <a:tab pos="6838950" algn="l"/>
                <a:tab pos="7296150" algn="l"/>
                <a:tab pos="7753350" algn="l"/>
                <a:tab pos="8210550" algn="l"/>
                <a:tab pos="8667750" algn="l"/>
                <a:tab pos="9124950" algn="l"/>
              </a:tabLst>
              <a:defRPr/>
            </a:pPr>
            <a:r>
              <a:rPr lang="en-GB" sz="2100" dirty="0" smtClean="0"/>
              <a:t>biased </a:t>
            </a:r>
            <a:r>
              <a:rPr lang="en-GB" sz="2100" dirty="0"/>
              <a:t>amino acid composition, e.g. </a:t>
            </a:r>
            <a:r>
              <a:rPr lang="en-GB" sz="2100" dirty="0" smtClean="0"/>
              <a:t>rich </a:t>
            </a:r>
            <a:r>
              <a:rPr lang="en-GB" sz="2100" dirty="0"/>
              <a:t>in glycine or </a:t>
            </a:r>
            <a:r>
              <a:rPr lang="en-GB" sz="2100" dirty="0" err="1"/>
              <a:t>proline</a:t>
            </a:r>
            <a:r>
              <a:rPr lang="en-GB" sz="2100" dirty="0"/>
              <a:t>, or in acidic or basic amino acid </a:t>
            </a:r>
            <a:r>
              <a:rPr lang="en-GB" sz="2100" dirty="0" smtClean="0"/>
              <a:t>residues; </a:t>
            </a:r>
            <a:r>
              <a:rPr lang="en-GB" sz="2100" dirty="0" err="1" smtClean="0"/>
              <a:t>homopolymers</a:t>
            </a:r>
            <a:endParaRPr lang="en-GB" sz="2100" dirty="0" smtClean="0"/>
          </a:p>
          <a:p>
            <a:pPr marL="596845" lvl="1" indent="-322263" eaLnBrk="1" hangingPunct="1">
              <a:buClr>
                <a:srgbClr val="72AD46"/>
              </a:buClr>
              <a:buFont typeface="Arial" charset="0"/>
              <a:buChar char="•"/>
              <a:tabLst>
                <a:tab pos="322263" algn="l"/>
                <a:tab pos="438150" algn="l"/>
                <a:tab pos="895350" algn="l"/>
                <a:tab pos="1352550" algn="l"/>
                <a:tab pos="1809750" algn="l"/>
                <a:tab pos="2266950" algn="l"/>
                <a:tab pos="2724150" algn="l"/>
                <a:tab pos="3181350" algn="l"/>
                <a:tab pos="3638550" algn="l"/>
                <a:tab pos="4095750" algn="l"/>
                <a:tab pos="4552950" algn="l"/>
                <a:tab pos="5010150" algn="l"/>
                <a:tab pos="5467350" algn="l"/>
                <a:tab pos="5924550" algn="l"/>
                <a:tab pos="6381750" algn="l"/>
                <a:tab pos="6838950" algn="l"/>
                <a:tab pos="7296150" algn="l"/>
                <a:tab pos="7753350" algn="l"/>
                <a:tab pos="8210550" algn="l"/>
                <a:tab pos="8667750" algn="l"/>
                <a:tab pos="9124950" algn="l"/>
              </a:tabLst>
              <a:defRPr/>
            </a:pPr>
            <a:r>
              <a:rPr lang="en-GB" sz="2100" dirty="0" smtClean="0"/>
              <a:t>low</a:t>
            </a:r>
            <a:r>
              <a:rPr lang="en-GB" sz="2100" dirty="0"/>
              <a:t>-complexity sequences </a:t>
            </a:r>
            <a:r>
              <a:rPr lang="en-GB" sz="2100" dirty="0" smtClean="0"/>
              <a:t>with amino </a:t>
            </a:r>
            <a:r>
              <a:rPr lang="en-GB" sz="2100" dirty="0"/>
              <a:t>acid periodicity, </a:t>
            </a:r>
            <a:r>
              <a:rPr lang="en-GB" sz="2100" dirty="0" smtClean="0"/>
              <a:t>e.g. in </a:t>
            </a:r>
            <a:r>
              <a:rPr lang="en-GB" sz="2100" dirty="0"/>
              <a:t>coiled-coil and other non-globular proteins (e.g. collagen or keratin</a:t>
            </a:r>
            <a:r>
              <a:rPr lang="en-GB" sz="2100" dirty="0" smtClean="0"/>
              <a:t>)</a:t>
            </a:r>
          </a:p>
          <a:p>
            <a:pPr marL="322263" indent="-322263" eaLnBrk="1" hangingPunct="1">
              <a:buClr>
                <a:srgbClr val="72AD46"/>
              </a:buClr>
              <a:buFont typeface="Arial" charset="0"/>
              <a:buChar char="•"/>
              <a:tabLst>
                <a:tab pos="322263" algn="l"/>
                <a:tab pos="438150" algn="l"/>
                <a:tab pos="895350" algn="l"/>
                <a:tab pos="1352550" algn="l"/>
                <a:tab pos="1809750" algn="l"/>
                <a:tab pos="2266950" algn="l"/>
                <a:tab pos="2724150" algn="l"/>
                <a:tab pos="3181350" algn="l"/>
                <a:tab pos="3638550" algn="l"/>
                <a:tab pos="4095750" algn="l"/>
                <a:tab pos="4552950" algn="l"/>
                <a:tab pos="5010150" algn="l"/>
                <a:tab pos="5467350" algn="l"/>
                <a:tab pos="5924550" algn="l"/>
                <a:tab pos="6381750" algn="l"/>
                <a:tab pos="6838950" algn="l"/>
                <a:tab pos="7296150" algn="l"/>
                <a:tab pos="7753350" algn="l"/>
                <a:tab pos="8210550" algn="l"/>
                <a:tab pos="8667750" algn="l"/>
                <a:tab pos="9124950" algn="l"/>
              </a:tabLst>
              <a:defRPr/>
            </a:pPr>
            <a:r>
              <a:rPr lang="en-GB" sz="2400" dirty="0" smtClean="0"/>
              <a:t>these sequences show similarity not indicative of homology</a:t>
            </a:r>
          </a:p>
          <a:p>
            <a:pPr marL="596845" lvl="1" indent="-322263" eaLnBrk="1" hangingPunct="1">
              <a:buClr>
                <a:srgbClr val="72AD46"/>
              </a:buClr>
              <a:buFont typeface="Arial" charset="0"/>
              <a:buChar char="•"/>
              <a:tabLst>
                <a:tab pos="322263" algn="l"/>
                <a:tab pos="438150" algn="l"/>
                <a:tab pos="895350" algn="l"/>
                <a:tab pos="1352550" algn="l"/>
                <a:tab pos="1809750" algn="l"/>
                <a:tab pos="2266950" algn="l"/>
                <a:tab pos="2724150" algn="l"/>
                <a:tab pos="3181350" algn="l"/>
                <a:tab pos="3638550" algn="l"/>
                <a:tab pos="4095750" algn="l"/>
                <a:tab pos="4552950" algn="l"/>
                <a:tab pos="5010150" algn="l"/>
                <a:tab pos="5467350" algn="l"/>
                <a:tab pos="5924550" algn="l"/>
                <a:tab pos="6381750" algn="l"/>
                <a:tab pos="6838950" algn="l"/>
                <a:tab pos="7296150" algn="l"/>
                <a:tab pos="7753350" algn="l"/>
                <a:tab pos="8210550" algn="l"/>
                <a:tab pos="8667750" algn="l"/>
                <a:tab pos="9124950" algn="l"/>
              </a:tabLst>
              <a:defRPr/>
            </a:pPr>
            <a:r>
              <a:rPr lang="en-GB" sz="2100" dirty="0" smtClean="0"/>
              <a:t>problem addressed </a:t>
            </a:r>
            <a:r>
              <a:rPr lang="en-GB" sz="2100" dirty="0"/>
              <a:t>by using composition-based </a:t>
            </a:r>
            <a:r>
              <a:rPr lang="en-GB" sz="2100" dirty="0" smtClean="0"/>
              <a:t>statistics</a:t>
            </a:r>
          </a:p>
          <a:p>
            <a:pPr marL="596845" lvl="1" indent="-322263" eaLnBrk="1" hangingPunct="1">
              <a:buClr>
                <a:srgbClr val="72AD46"/>
              </a:buClr>
              <a:buFont typeface="Arial" charset="0"/>
              <a:buChar char="•"/>
              <a:tabLst>
                <a:tab pos="322263" algn="l"/>
                <a:tab pos="438150" algn="l"/>
                <a:tab pos="895350" algn="l"/>
                <a:tab pos="1352550" algn="l"/>
                <a:tab pos="1809750" algn="l"/>
                <a:tab pos="2266950" algn="l"/>
                <a:tab pos="2724150" algn="l"/>
                <a:tab pos="3181350" algn="l"/>
                <a:tab pos="3638550" algn="l"/>
                <a:tab pos="4095750" algn="l"/>
                <a:tab pos="4552950" algn="l"/>
                <a:tab pos="5010150" algn="l"/>
                <a:tab pos="5467350" algn="l"/>
                <a:tab pos="5924550" algn="l"/>
                <a:tab pos="6381750" algn="l"/>
                <a:tab pos="6838950" algn="l"/>
                <a:tab pos="7296150" algn="l"/>
                <a:tab pos="7753350" algn="l"/>
                <a:tab pos="8210550" algn="l"/>
                <a:tab pos="8667750" algn="l"/>
                <a:tab pos="9124950" algn="l"/>
              </a:tabLst>
              <a:defRPr/>
            </a:pPr>
            <a:r>
              <a:rPr lang="en-GB" sz="2100" dirty="0" smtClean="0"/>
              <a:t>many not genuinely translated coding sequences, particularly if short</a:t>
            </a:r>
            <a:endParaRPr lang="en-GB" sz="2100" dirty="0"/>
          </a:p>
          <a:p>
            <a:pPr marL="322263" indent="-322263" eaLnBrk="1" hangingPunct="1">
              <a:buClr>
                <a:srgbClr val="72AD46"/>
              </a:buClr>
              <a:buFont typeface="Arial" charset="0"/>
              <a:buChar char="•"/>
              <a:tabLst>
                <a:tab pos="322263" algn="l"/>
                <a:tab pos="438150" algn="l"/>
                <a:tab pos="895350" algn="l"/>
                <a:tab pos="1352550" algn="l"/>
                <a:tab pos="1809750" algn="l"/>
                <a:tab pos="2266950" algn="l"/>
                <a:tab pos="2724150" algn="l"/>
                <a:tab pos="3181350" algn="l"/>
                <a:tab pos="3638550" algn="l"/>
                <a:tab pos="4095750" algn="l"/>
                <a:tab pos="4552950" algn="l"/>
                <a:tab pos="5010150" algn="l"/>
                <a:tab pos="5467350" algn="l"/>
                <a:tab pos="5924550" algn="l"/>
                <a:tab pos="6381750" algn="l"/>
                <a:tab pos="6838950" algn="l"/>
                <a:tab pos="7296150" algn="l"/>
                <a:tab pos="7753350" algn="l"/>
                <a:tab pos="8210550" algn="l"/>
                <a:tab pos="8667750" algn="l"/>
                <a:tab pos="9124950" algn="l"/>
              </a:tabLst>
              <a:defRPr/>
            </a:pPr>
            <a:endParaRPr lang="en-GB" sz="2400" dirty="0"/>
          </a:p>
          <a:p>
            <a:pPr marL="322263" indent="-322263" eaLnBrk="1" hangingPunct="1">
              <a:buClr>
                <a:srgbClr val="72AD46"/>
              </a:buClr>
              <a:buFont typeface="Arial" charset="0"/>
              <a:buChar char="•"/>
              <a:tabLst>
                <a:tab pos="322263" algn="l"/>
                <a:tab pos="438150" algn="l"/>
                <a:tab pos="895350" algn="l"/>
                <a:tab pos="1352550" algn="l"/>
                <a:tab pos="1809750" algn="l"/>
                <a:tab pos="2266950" algn="l"/>
                <a:tab pos="2724150" algn="l"/>
                <a:tab pos="3181350" algn="l"/>
                <a:tab pos="3638550" algn="l"/>
                <a:tab pos="4095750" algn="l"/>
                <a:tab pos="4552950" algn="l"/>
                <a:tab pos="5010150" algn="l"/>
                <a:tab pos="5467350" algn="l"/>
                <a:tab pos="5924550" algn="l"/>
                <a:tab pos="6381750" algn="l"/>
                <a:tab pos="6838950" algn="l"/>
                <a:tab pos="7296150" algn="l"/>
                <a:tab pos="7753350" algn="l"/>
                <a:tab pos="8210550" algn="l"/>
                <a:tab pos="8667750" algn="l"/>
                <a:tab pos="9124950" algn="l"/>
              </a:tabLst>
              <a:defRPr/>
            </a:pPr>
            <a:endParaRPr lang="en-GB" sz="2400" kern="0" dirty="0"/>
          </a:p>
          <a:p>
            <a:pPr marL="322263" indent="-322263" eaLnBrk="1" hangingPunct="1">
              <a:buClr>
                <a:srgbClr val="72AD46"/>
              </a:buClr>
              <a:buFont typeface="Arial" charset="0"/>
              <a:buChar char="•"/>
              <a:tabLst>
                <a:tab pos="322263" algn="l"/>
                <a:tab pos="438150" algn="l"/>
                <a:tab pos="895350" algn="l"/>
                <a:tab pos="1352550" algn="l"/>
                <a:tab pos="1809750" algn="l"/>
                <a:tab pos="2266950" algn="l"/>
                <a:tab pos="2724150" algn="l"/>
                <a:tab pos="3181350" algn="l"/>
                <a:tab pos="3638550" algn="l"/>
                <a:tab pos="4095750" algn="l"/>
                <a:tab pos="4552950" algn="l"/>
                <a:tab pos="5010150" algn="l"/>
                <a:tab pos="5467350" algn="l"/>
                <a:tab pos="5924550" algn="l"/>
                <a:tab pos="6381750" algn="l"/>
                <a:tab pos="6838950" algn="l"/>
                <a:tab pos="7296150" algn="l"/>
                <a:tab pos="7753350" algn="l"/>
                <a:tab pos="8210550" algn="l"/>
                <a:tab pos="8667750" algn="l"/>
                <a:tab pos="9124950" algn="l"/>
              </a:tabLst>
              <a:defRPr/>
            </a:pPr>
            <a:endParaRPr lang="en-GB" sz="2400" dirty="0"/>
          </a:p>
          <a:p>
            <a:endParaRPr lang="en-GB" sz="2400" dirty="0"/>
          </a:p>
        </p:txBody>
      </p:sp>
    </p:spTree>
    <p:extLst>
      <p:ext uri="{BB962C8B-B14F-4D97-AF65-F5344CB8AC3E}">
        <p14:creationId xmlns:p14="http://schemas.microsoft.com/office/powerpoint/2010/main" val="331786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6661" y="228895"/>
            <a:ext cx="8948117" cy="4154983"/>
          </a:xfrm>
          <a:prstGeom prst="rect">
            <a:avLst/>
          </a:prstGeom>
        </p:spPr>
        <p:txBody>
          <a:bodyPr wrap="square">
            <a:spAutoFit/>
          </a:bodyPr>
          <a:lstStyle/>
          <a:p>
            <a:r>
              <a:rPr lang="en-GB" sz="1200" dirty="0">
                <a:latin typeface="Courier"/>
                <a:cs typeface="Courier"/>
              </a:rPr>
              <a:t>&gt;EHZ2931719.1 cell division protein </a:t>
            </a:r>
            <a:r>
              <a:rPr lang="en-GB" sz="1200" dirty="0" err="1">
                <a:latin typeface="Courier"/>
                <a:cs typeface="Courier"/>
              </a:rPr>
              <a:t>FtsN</a:t>
            </a:r>
            <a:r>
              <a:rPr lang="en-GB" sz="1200" dirty="0">
                <a:latin typeface="Courier"/>
                <a:cs typeface="Courier"/>
              </a:rPr>
              <a:t> [Salmonella enterica]</a:t>
            </a:r>
          </a:p>
          <a:p>
            <a:r>
              <a:rPr lang="en-GB" sz="1200" dirty="0">
                <a:latin typeface="Courier"/>
                <a:cs typeface="Courier"/>
              </a:rPr>
              <a:t>MAQRDYVRRGQPAPSRRKKSTSRNSRKKQSNMPAVSPAMVAIAAAVLVTFIGGLYFITHHKKEESETLQN</a:t>
            </a:r>
          </a:p>
          <a:p>
            <a:r>
              <a:rPr lang="en-GB" sz="1200" dirty="0">
                <a:latin typeface="Courier"/>
                <a:cs typeface="Courier"/>
              </a:rPr>
              <a:t>QKVTGNGLPPKPEERWRYIKELESRQPGVRTPTEPSAGGEVMNPNQLTSEQRQLLEQMQADMRQQPTQLN</a:t>
            </a:r>
          </a:p>
          <a:p>
            <a:r>
              <a:rPr lang="en-GB" sz="1200" dirty="0">
                <a:latin typeface="Courier"/>
                <a:cs typeface="Courier"/>
              </a:rPr>
              <a:t>EVPWNEQTPEQRQQTLQRQRQAQQQQQQQQQQQQQQQQQQQQWAQTQPVQQPRTQPRVNEQPQTRTVQSA</a:t>
            </a:r>
          </a:p>
          <a:p>
            <a:r>
              <a:rPr lang="en-GB" sz="1200" dirty="0">
                <a:latin typeface="Courier"/>
                <a:cs typeface="Courier"/>
              </a:rPr>
              <a:t>PAQPARQSQPPKQTASQQPYQDLLQTPAHTSAAAPKAAPITRAPEAPKPTAEKKDERRWMVQCGSFKGAE</a:t>
            </a:r>
          </a:p>
          <a:p>
            <a:r>
              <a:rPr lang="en-GB" sz="1200" dirty="0" smtClean="0">
                <a:latin typeface="Courier"/>
                <a:cs typeface="Courier"/>
              </a:rPr>
              <a:t>QAESVRAQLAFEGFDSKITTNNGWNRVVIGPVKGKENADSTINRLKMAGHTNCIRLATGG</a:t>
            </a:r>
          </a:p>
          <a:p>
            <a:endParaRPr lang="en-GB" sz="1200" dirty="0">
              <a:latin typeface="Courier"/>
              <a:cs typeface="Courier"/>
            </a:endParaRPr>
          </a:p>
          <a:p>
            <a:r>
              <a:rPr lang="en-GB" sz="1200" dirty="0">
                <a:latin typeface="Courier"/>
                <a:cs typeface="Courier"/>
              </a:rPr>
              <a:t>&gt;WP_062859611.1 VWA domain-containing protein [Vibrio </a:t>
            </a:r>
            <a:r>
              <a:rPr lang="en-GB" sz="1200" dirty="0" err="1">
                <a:latin typeface="Courier"/>
                <a:cs typeface="Courier"/>
              </a:rPr>
              <a:t>parahaemolyticus</a:t>
            </a:r>
            <a:r>
              <a:rPr lang="en-GB" sz="1200" dirty="0">
                <a:latin typeface="Courier"/>
                <a:cs typeface="Courier"/>
              </a:rPr>
              <a:t>]</a:t>
            </a:r>
          </a:p>
          <a:p>
            <a:r>
              <a:rPr lang="en-GB" sz="1200" dirty="0">
                <a:latin typeface="Courier"/>
                <a:cs typeface="Courier"/>
              </a:rPr>
              <a:t>MAEFTFLNPYWLLGLITIPFVLLINQKFRAKKSALIAPHLAKMLGKTIQSKPYFTIWGLAWAIACVALAG</a:t>
            </a:r>
          </a:p>
          <a:p>
            <a:r>
              <a:rPr lang="en-GB" sz="1200" dirty="0">
                <a:latin typeface="Courier"/>
                <a:cs typeface="Courier"/>
              </a:rPr>
              <a:t>PSWQSNTRPSFELSQNRMLVLDMSRSMYASDIKPNRLTQTRYKALDLLPKWKEGATGLIAYAGDAYSLSP</a:t>
            </a:r>
          </a:p>
          <a:p>
            <a:r>
              <a:rPr lang="en-GB" sz="1200" dirty="0">
                <a:latin typeface="Courier"/>
                <a:cs typeface="Courier"/>
              </a:rPr>
              <a:t>LTTDASTLAGIIENLSPELMPFQGSNLPAAIELALSQFSQAGANQGDIVVLADDLDDSELARSLNLVKGK</a:t>
            </a:r>
          </a:p>
          <a:p>
            <a:r>
              <a:rPr lang="en-GB" sz="1200" dirty="0">
                <a:latin typeface="Courier"/>
                <a:cs typeface="Courier"/>
              </a:rPr>
              <a:t>NIRVSVLAIGTANGAPIALPDGSLLKTTQGSTVVAKTHLKNLQTLANKTGGMFVPIQHNNRDVDSIAAYT</a:t>
            </a:r>
          </a:p>
          <a:p>
            <a:r>
              <a:rPr lang="en-GB" sz="1200" dirty="0">
                <a:latin typeface="Courier"/>
                <a:cs typeface="Courier"/>
              </a:rPr>
              <a:t>NNTGNNLAAKQNQEVKTDSRLNGGFWLLPLLLLPTVFLFRRGVIWVFFAALLPMTWTPGAQANPFLNADQ</a:t>
            </a:r>
          </a:p>
          <a:p>
            <a:r>
              <a:rPr lang="en-GB" sz="1200" dirty="0">
                <a:latin typeface="Courier"/>
                <a:cs typeface="Courier"/>
              </a:rPr>
              <a:t>QAANLYKQGEYEQAKNLFTDPSWQGAASYQTGDYEAAIKAFSNDPSQTGRYNLANALAQNGQLEEADKQY</a:t>
            </a:r>
          </a:p>
          <a:p>
            <a:r>
              <a:rPr lang="en-GB" sz="1200" dirty="0">
                <a:latin typeface="Courier"/>
                <a:cs typeface="Courier"/>
              </a:rPr>
              <a:t>KKLLKENPDFEAAKKNLSVVEEKLKQQQQQQQQQQQQQQQQQQQQQQQQQQQQQQQQQQQQQQQKSQNST</a:t>
            </a:r>
          </a:p>
          <a:p>
            <a:r>
              <a:rPr lang="en-GB" sz="1200" dirty="0">
                <a:latin typeface="Courier"/>
                <a:cs typeface="Courier"/>
              </a:rPr>
              <a:t>KQEQGQQSQNQQDAENKKEKQESEHKAKQQKAETEVEKQGEQKKGEPMQAQVQPEKSHQDDPEFRRLEAV</a:t>
            </a:r>
          </a:p>
          <a:p>
            <a:r>
              <a:rPr lang="en-GB" sz="1200" dirty="0" smtClean="0">
                <a:latin typeface="Courier"/>
                <a:cs typeface="Courier"/>
              </a:rPr>
              <a:t>ERARDPSFLIRAQMQLQAQQKQRPQQSQKEW</a:t>
            </a:r>
          </a:p>
          <a:p>
            <a:endParaRPr lang="en-GB" sz="1200" dirty="0">
              <a:latin typeface="Courier"/>
              <a:cs typeface="Courier"/>
            </a:endParaRPr>
          </a:p>
          <a:p>
            <a:r>
              <a:rPr lang="en-GB" sz="1200" dirty="0">
                <a:latin typeface="Courier"/>
                <a:cs typeface="Courier"/>
              </a:rPr>
              <a:t>&gt;MBB5201672.1 hypothetical protein HNR39_003530, partial [</a:t>
            </a:r>
            <a:r>
              <a:rPr lang="en-GB" sz="1200" dirty="0" err="1">
                <a:latin typeface="Courier"/>
                <a:cs typeface="Courier"/>
              </a:rPr>
              <a:t>Glaciimonas</a:t>
            </a:r>
            <a:r>
              <a:rPr lang="en-GB" sz="1200" dirty="0">
                <a:latin typeface="Courier"/>
                <a:cs typeface="Courier"/>
              </a:rPr>
              <a:t> </a:t>
            </a:r>
            <a:r>
              <a:rPr lang="en-GB" sz="1200" dirty="0" err="1">
                <a:latin typeface="Courier"/>
                <a:cs typeface="Courier"/>
              </a:rPr>
              <a:t>immobilis</a:t>
            </a:r>
            <a:r>
              <a:rPr lang="en-GB" sz="1200" dirty="0">
                <a:latin typeface="Courier"/>
                <a:cs typeface="Courier"/>
              </a:rPr>
              <a:t>]</a:t>
            </a:r>
          </a:p>
          <a:p>
            <a:r>
              <a:rPr lang="en-GB" sz="1200" dirty="0">
                <a:latin typeface="Courier"/>
                <a:cs typeface="Courier"/>
              </a:rPr>
              <a:t>QQQQQQQQQQQQQQQQQQQQQQQQQQQQQQQRPQPR</a:t>
            </a:r>
          </a:p>
          <a:p>
            <a:endParaRPr lang="en-GB" sz="1200" dirty="0">
              <a:latin typeface="Courier"/>
              <a:cs typeface="Courier"/>
            </a:endParaRPr>
          </a:p>
          <a:p>
            <a:endParaRPr lang="en-GB" sz="1200" dirty="0">
              <a:latin typeface="Courier"/>
              <a:cs typeface="Courier"/>
            </a:endParaRPr>
          </a:p>
        </p:txBody>
      </p:sp>
    </p:spTree>
    <p:extLst>
      <p:ext uri="{BB962C8B-B14F-4D97-AF65-F5344CB8AC3E}">
        <p14:creationId xmlns:p14="http://schemas.microsoft.com/office/powerpoint/2010/main" val="272423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Orthology</a:t>
            </a:r>
            <a:r>
              <a:rPr lang="en-GB" dirty="0" smtClean="0"/>
              <a:t> versus </a:t>
            </a:r>
            <a:r>
              <a:rPr lang="en-GB" dirty="0" err="1" smtClean="0"/>
              <a:t>Paralogy</a:t>
            </a:r>
            <a:endParaRPr lang="en-GB" dirty="0"/>
          </a:p>
        </p:txBody>
      </p:sp>
      <p:sp>
        <p:nvSpPr>
          <p:cNvPr id="3" name="Content Placeholder 2"/>
          <p:cNvSpPr>
            <a:spLocks noGrp="1"/>
          </p:cNvSpPr>
          <p:nvPr>
            <p:ph sz="quarter" idx="1"/>
          </p:nvPr>
        </p:nvSpPr>
        <p:spPr>
          <a:xfrm>
            <a:off x="457200" y="1016000"/>
            <a:ext cx="3784086" cy="4114800"/>
          </a:xfrm>
        </p:spPr>
        <p:txBody>
          <a:bodyPr/>
          <a:lstStyle/>
          <a:p>
            <a:pPr marL="322263" indent="-322263" eaLnBrk="1" hangingPunct="1">
              <a:buClr>
                <a:srgbClr val="72AD46"/>
              </a:buClr>
              <a:buFont typeface="Arial" charset="0"/>
              <a:buChar char="•"/>
              <a:tabLst>
                <a:tab pos="322263" algn="l"/>
                <a:tab pos="438150" algn="l"/>
                <a:tab pos="895350" algn="l"/>
                <a:tab pos="1352550" algn="l"/>
                <a:tab pos="1809750" algn="l"/>
                <a:tab pos="2266950" algn="l"/>
                <a:tab pos="2724150" algn="l"/>
                <a:tab pos="3181350" algn="l"/>
                <a:tab pos="3638550" algn="l"/>
                <a:tab pos="4095750" algn="l"/>
                <a:tab pos="4552950" algn="l"/>
                <a:tab pos="5010150" algn="l"/>
                <a:tab pos="5467350" algn="l"/>
                <a:tab pos="5924550" algn="l"/>
                <a:tab pos="6381750" algn="l"/>
                <a:tab pos="6838950" algn="l"/>
                <a:tab pos="7296150" algn="l"/>
                <a:tab pos="7753350" algn="l"/>
                <a:tab pos="8210550" algn="l"/>
                <a:tab pos="8667750" algn="l"/>
                <a:tab pos="9124950" algn="l"/>
              </a:tabLst>
              <a:defRPr/>
            </a:pPr>
            <a:r>
              <a:rPr lang="en-GB" sz="2000" dirty="0"/>
              <a:t>Homology can be reliably inferred from statistically significant </a:t>
            </a:r>
            <a:r>
              <a:rPr lang="en-GB" sz="2000" dirty="0" smtClean="0"/>
              <a:t>similarity</a:t>
            </a:r>
            <a:endParaRPr lang="en-GB" sz="2000" dirty="0"/>
          </a:p>
          <a:p>
            <a:pPr marL="322263" indent="-322263" eaLnBrk="1" hangingPunct="1">
              <a:buClr>
                <a:srgbClr val="72AD46"/>
              </a:buClr>
              <a:buFont typeface="Arial" charset="0"/>
              <a:buChar char="•"/>
              <a:tabLst>
                <a:tab pos="322263" algn="l"/>
                <a:tab pos="438150" algn="l"/>
                <a:tab pos="895350" algn="l"/>
                <a:tab pos="1352550" algn="l"/>
                <a:tab pos="1809750" algn="l"/>
                <a:tab pos="2266950" algn="l"/>
                <a:tab pos="2724150" algn="l"/>
                <a:tab pos="3181350" algn="l"/>
                <a:tab pos="3638550" algn="l"/>
                <a:tab pos="4095750" algn="l"/>
                <a:tab pos="4552950" algn="l"/>
                <a:tab pos="5010150" algn="l"/>
                <a:tab pos="5467350" algn="l"/>
                <a:tab pos="5924550" algn="l"/>
                <a:tab pos="6381750" algn="l"/>
                <a:tab pos="6838950" algn="l"/>
                <a:tab pos="7296150" algn="l"/>
                <a:tab pos="7753350" algn="l"/>
                <a:tab pos="8210550" algn="l"/>
                <a:tab pos="8667750" algn="l"/>
                <a:tab pos="9124950" algn="l"/>
              </a:tabLst>
              <a:defRPr/>
            </a:pPr>
            <a:r>
              <a:rPr lang="en-GB" sz="2000" dirty="0"/>
              <a:t>But remember:</a:t>
            </a:r>
          </a:p>
          <a:p>
            <a:pPr marL="722313" lvl="1" indent="-322263" eaLnBrk="1" hangingPunct="1">
              <a:buClr>
                <a:srgbClr val="72AD46"/>
              </a:buClr>
              <a:buFont typeface="Arial" charset="0"/>
              <a:buChar char="•"/>
              <a:tabLst>
                <a:tab pos="322263" algn="l"/>
                <a:tab pos="438150" algn="l"/>
                <a:tab pos="895350" algn="l"/>
                <a:tab pos="1352550" algn="l"/>
                <a:tab pos="1809750" algn="l"/>
                <a:tab pos="2266950" algn="l"/>
                <a:tab pos="2724150" algn="l"/>
                <a:tab pos="3181350" algn="l"/>
                <a:tab pos="3638550" algn="l"/>
                <a:tab pos="4095750" algn="l"/>
                <a:tab pos="4552950" algn="l"/>
                <a:tab pos="5010150" algn="l"/>
                <a:tab pos="5467350" algn="l"/>
                <a:tab pos="5924550" algn="l"/>
                <a:tab pos="6381750" algn="l"/>
                <a:tab pos="6838950" algn="l"/>
                <a:tab pos="7296150" algn="l"/>
                <a:tab pos="7753350" algn="l"/>
                <a:tab pos="8210550" algn="l"/>
                <a:tab pos="8667750" algn="l"/>
                <a:tab pos="9124950" algn="l"/>
              </a:tabLst>
              <a:defRPr/>
            </a:pPr>
            <a:r>
              <a:rPr lang="en-GB" sz="1800" dirty="0">
                <a:solidFill>
                  <a:schemeClr val="accent1"/>
                </a:solidFill>
              </a:rPr>
              <a:t>Orthologous</a:t>
            </a:r>
            <a:r>
              <a:rPr lang="en-GB" sz="1800" dirty="0"/>
              <a:t> sequences </a:t>
            </a:r>
            <a:r>
              <a:rPr lang="en-GB" sz="1800" dirty="0" smtClean="0"/>
              <a:t>generally have </a:t>
            </a:r>
            <a:r>
              <a:rPr lang="en-GB" sz="1800" dirty="0"/>
              <a:t>similar functions</a:t>
            </a:r>
          </a:p>
          <a:p>
            <a:pPr marL="722313" lvl="1" indent="-322263" eaLnBrk="1" hangingPunct="1">
              <a:buClr>
                <a:srgbClr val="72AD46"/>
              </a:buClr>
              <a:buFont typeface="Arial" charset="0"/>
              <a:buChar char="•"/>
              <a:tabLst>
                <a:tab pos="322263" algn="l"/>
                <a:tab pos="438150" algn="l"/>
                <a:tab pos="895350" algn="l"/>
                <a:tab pos="1352550" algn="l"/>
                <a:tab pos="1809750" algn="l"/>
                <a:tab pos="2266950" algn="l"/>
                <a:tab pos="2724150" algn="l"/>
                <a:tab pos="3181350" algn="l"/>
                <a:tab pos="3638550" algn="l"/>
                <a:tab pos="4095750" algn="l"/>
                <a:tab pos="4552950" algn="l"/>
                <a:tab pos="5010150" algn="l"/>
                <a:tab pos="5467350" algn="l"/>
                <a:tab pos="5924550" algn="l"/>
                <a:tab pos="6381750" algn="l"/>
                <a:tab pos="6838950" algn="l"/>
                <a:tab pos="7296150" algn="l"/>
                <a:tab pos="7753350" algn="l"/>
                <a:tab pos="8210550" algn="l"/>
                <a:tab pos="8667750" algn="l"/>
                <a:tab pos="9124950" algn="l"/>
              </a:tabLst>
              <a:defRPr/>
            </a:pPr>
            <a:r>
              <a:rPr lang="en-GB" sz="1800" dirty="0">
                <a:solidFill>
                  <a:schemeClr val="accent1"/>
                </a:solidFill>
              </a:rPr>
              <a:t>Paralogous</a:t>
            </a:r>
            <a:r>
              <a:rPr lang="en-GB" sz="1800" dirty="0"/>
              <a:t> sequences can acquire very different functional </a:t>
            </a:r>
            <a:r>
              <a:rPr lang="en-GB" sz="1800" dirty="0" smtClean="0"/>
              <a:t>roles</a:t>
            </a:r>
            <a:endParaRPr lang="en-GB" sz="1800" dirty="0"/>
          </a:p>
          <a:p>
            <a:pPr marL="322263" indent="-322263" eaLnBrk="1" hangingPunct="1">
              <a:buClr>
                <a:srgbClr val="72AD46"/>
              </a:buClr>
              <a:buFont typeface="Arial" charset="0"/>
              <a:buChar char="•"/>
              <a:tabLst>
                <a:tab pos="322263" algn="l"/>
                <a:tab pos="438150" algn="l"/>
                <a:tab pos="895350" algn="l"/>
                <a:tab pos="1352550" algn="l"/>
                <a:tab pos="1809750" algn="l"/>
                <a:tab pos="2266950" algn="l"/>
                <a:tab pos="2724150" algn="l"/>
                <a:tab pos="3181350" algn="l"/>
                <a:tab pos="3638550" algn="l"/>
                <a:tab pos="4095750" algn="l"/>
                <a:tab pos="4552950" algn="l"/>
                <a:tab pos="5010150" algn="l"/>
                <a:tab pos="5467350" algn="l"/>
                <a:tab pos="5924550" algn="l"/>
                <a:tab pos="6381750" algn="l"/>
                <a:tab pos="6838950" algn="l"/>
                <a:tab pos="7296150" algn="l"/>
                <a:tab pos="7753350" algn="l"/>
                <a:tab pos="8210550" algn="l"/>
                <a:tab pos="8667750" algn="l"/>
                <a:tab pos="9124950" algn="l"/>
              </a:tabLst>
              <a:defRPr/>
            </a:pPr>
            <a:r>
              <a:rPr lang="en-GB" sz="2000" dirty="0"/>
              <a:t>So further work might be needed to tease out details</a:t>
            </a:r>
          </a:p>
          <a:p>
            <a:pPr>
              <a:defRPr/>
            </a:pPr>
            <a:endParaRPr lang="en-GB" dirty="0"/>
          </a:p>
          <a:p>
            <a:endParaRPr lang="en-GB" dirty="0"/>
          </a:p>
        </p:txBody>
      </p:sp>
      <p:pic>
        <p:nvPicPr>
          <p:cNvPr id="4" name="Picture 7"/>
          <p:cNvPicPr>
            <a:picLocks noChangeAspect="1" noChangeArrowheads="1"/>
          </p:cNvPicPr>
          <p:nvPr/>
        </p:nvPicPr>
        <p:blipFill>
          <a:blip r:embed="rId2" cstate="print"/>
          <a:srcRect/>
          <a:stretch>
            <a:fillRect/>
          </a:stretch>
        </p:blipFill>
        <p:spPr bwMode="auto">
          <a:xfrm>
            <a:off x="4768939" y="1449021"/>
            <a:ext cx="4037184" cy="3291010"/>
          </a:xfrm>
          <a:prstGeom prst="rect">
            <a:avLst/>
          </a:prstGeom>
          <a:ln>
            <a:noFill/>
          </a:ln>
          <a:effectLst/>
        </p:spPr>
      </p:pic>
    </p:spTree>
    <p:extLst>
      <p:ext uri="{BB962C8B-B14F-4D97-AF65-F5344CB8AC3E}">
        <p14:creationId xmlns:p14="http://schemas.microsoft.com/office/powerpoint/2010/main" val="1676273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0660" name="Rectangle 4"/>
          <p:cNvSpPr>
            <a:spLocks noGrp="1" noChangeArrowheads="1"/>
          </p:cNvSpPr>
          <p:nvPr>
            <p:ph type="title"/>
          </p:nvPr>
        </p:nvSpPr>
        <p:spPr/>
        <p:txBody>
          <a:bodyPr/>
          <a:lstStyle/>
          <a:p>
            <a:r>
              <a:rPr lang="en-GB" dirty="0" smtClean="0"/>
              <a:t/>
            </a:r>
            <a:br>
              <a:rPr lang="en-GB" dirty="0" smtClean="0"/>
            </a:br>
            <a:r>
              <a:rPr lang="en-GB" dirty="0" smtClean="0"/>
              <a:t>Annotation and its problems</a:t>
            </a:r>
            <a:endParaRPr lang="en-GB" i="1" dirty="0"/>
          </a:p>
        </p:txBody>
      </p:sp>
      <p:sp>
        <p:nvSpPr>
          <p:cNvPr id="1350661" name="AutoShape 5"/>
          <p:cNvSpPr>
            <a:spLocks noChangeArrowheads="1"/>
          </p:cNvSpPr>
          <p:nvPr/>
        </p:nvSpPr>
        <p:spPr bwMode="auto">
          <a:xfrm>
            <a:off x="552943" y="1166903"/>
            <a:ext cx="1058858" cy="225153"/>
          </a:xfrm>
          <a:prstGeom prst="roundRect">
            <a:avLst>
              <a:gd name="adj" fmla="val 16653"/>
            </a:avLst>
          </a:prstGeom>
          <a:solidFill>
            <a:srgbClr val="000066"/>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pPr algn="ctr"/>
            <a:r>
              <a:rPr lang="en-GB" sz="1200" dirty="0">
                <a:solidFill>
                  <a:srgbClr val="FF0000"/>
                </a:solidFill>
              </a:rPr>
              <a:t>Signal Peptide</a:t>
            </a:r>
          </a:p>
        </p:txBody>
      </p:sp>
      <p:sp>
        <p:nvSpPr>
          <p:cNvPr id="1350662" name="AutoShape 6"/>
          <p:cNvSpPr>
            <a:spLocks noChangeArrowheads="1"/>
          </p:cNvSpPr>
          <p:nvPr/>
        </p:nvSpPr>
        <p:spPr bwMode="auto">
          <a:xfrm>
            <a:off x="1715610" y="1166903"/>
            <a:ext cx="560572" cy="225153"/>
          </a:xfrm>
          <a:prstGeom prst="roundRect">
            <a:avLst>
              <a:gd name="adj" fmla="val 16653"/>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50663" name="AutoShape 7"/>
          <p:cNvSpPr>
            <a:spLocks noChangeArrowheads="1"/>
          </p:cNvSpPr>
          <p:nvPr/>
        </p:nvSpPr>
        <p:spPr bwMode="auto">
          <a:xfrm>
            <a:off x="2379992" y="1166903"/>
            <a:ext cx="560572" cy="225153"/>
          </a:xfrm>
          <a:prstGeom prst="roundRect">
            <a:avLst>
              <a:gd name="adj" fmla="val 16653"/>
            </a:avLst>
          </a:prstGeom>
          <a:solidFill>
            <a:schemeClr val="accent5"/>
          </a:solidFill>
          <a:ln w="12700">
            <a:solidFill>
              <a:schemeClr val="tx1"/>
            </a:solidFill>
            <a:round/>
            <a:headEnd/>
            <a:tailEnd/>
          </a:ln>
          <a:effectLst/>
          <a:extLst/>
        </p:spPr>
        <p:txBody>
          <a:bodyPr wrap="none" lIns="90488" tIns="44450" rIns="90488" bIns="44450" anchor="ctr"/>
          <a:lstStyle/>
          <a:p>
            <a:pPr algn="ctr"/>
            <a:r>
              <a:rPr lang="en-GB" sz="1600">
                <a:solidFill>
                  <a:srgbClr val="FF0000"/>
                </a:solidFill>
              </a:rPr>
              <a:t>A</a:t>
            </a:r>
          </a:p>
        </p:txBody>
      </p:sp>
      <p:sp>
        <p:nvSpPr>
          <p:cNvPr id="1350664" name="AutoShape 8"/>
          <p:cNvSpPr>
            <a:spLocks noChangeArrowheads="1"/>
          </p:cNvSpPr>
          <p:nvPr/>
        </p:nvSpPr>
        <p:spPr bwMode="auto">
          <a:xfrm>
            <a:off x="3044374" y="1166903"/>
            <a:ext cx="1003493" cy="225153"/>
          </a:xfrm>
          <a:prstGeom prst="roundRect">
            <a:avLst>
              <a:gd name="adj" fmla="val 16653"/>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50665" name="AutoShape 9"/>
          <p:cNvSpPr>
            <a:spLocks noChangeArrowheads="1"/>
          </p:cNvSpPr>
          <p:nvPr/>
        </p:nvSpPr>
        <p:spPr bwMode="auto">
          <a:xfrm>
            <a:off x="1715610" y="1694090"/>
            <a:ext cx="560572" cy="225153"/>
          </a:xfrm>
          <a:prstGeom prst="roundRect">
            <a:avLst>
              <a:gd name="adj" fmla="val 16653"/>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50666" name="AutoShape 10"/>
          <p:cNvSpPr>
            <a:spLocks noChangeArrowheads="1"/>
          </p:cNvSpPr>
          <p:nvPr/>
        </p:nvSpPr>
        <p:spPr bwMode="auto">
          <a:xfrm>
            <a:off x="2379992" y="1694090"/>
            <a:ext cx="560572" cy="225153"/>
          </a:xfrm>
          <a:prstGeom prst="roundRect">
            <a:avLst>
              <a:gd name="adj" fmla="val 16653"/>
            </a:avLst>
          </a:prstGeom>
          <a:solidFill>
            <a:schemeClr val="accent5"/>
          </a:solidFill>
          <a:ln w="12700">
            <a:solidFill>
              <a:schemeClr val="tx1"/>
            </a:solidFill>
            <a:round/>
            <a:headEnd/>
            <a:tailEnd/>
          </a:ln>
          <a:effectLst/>
          <a:extLst/>
        </p:spPr>
        <p:txBody>
          <a:bodyPr wrap="none" lIns="90488" tIns="44450" rIns="90488" bIns="44450" anchor="ctr"/>
          <a:lstStyle/>
          <a:p>
            <a:pPr algn="ctr"/>
            <a:r>
              <a:rPr lang="en-GB" sz="1600">
                <a:solidFill>
                  <a:srgbClr val="FF0000"/>
                </a:solidFill>
              </a:rPr>
              <a:t>B</a:t>
            </a:r>
          </a:p>
        </p:txBody>
      </p:sp>
      <p:sp>
        <p:nvSpPr>
          <p:cNvPr id="1350667" name="AutoShape 11"/>
          <p:cNvSpPr>
            <a:spLocks noChangeArrowheads="1"/>
          </p:cNvSpPr>
          <p:nvPr/>
        </p:nvSpPr>
        <p:spPr bwMode="auto">
          <a:xfrm>
            <a:off x="3044373" y="1694090"/>
            <a:ext cx="560572" cy="225153"/>
          </a:xfrm>
          <a:prstGeom prst="roundRect">
            <a:avLst>
              <a:gd name="adj" fmla="val 16653"/>
            </a:avLst>
          </a:prstGeom>
          <a:solidFill>
            <a:srgbClr val="33CC33"/>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50668" name="AutoShape 12"/>
          <p:cNvSpPr>
            <a:spLocks noChangeArrowheads="1"/>
          </p:cNvSpPr>
          <p:nvPr/>
        </p:nvSpPr>
        <p:spPr bwMode="auto">
          <a:xfrm>
            <a:off x="3708759" y="1694090"/>
            <a:ext cx="228381" cy="225153"/>
          </a:xfrm>
          <a:prstGeom prst="roundRect">
            <a:avLst>
              <a:gd name="adj" fmla="val 16653"/>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50669" name="AutoShape 13"/>
          <p:cNvSpPr>
            <a:spLocks noChangeArrowheads="1"/>
          </p:cNvSpPr>
          <p:nvPr/>
        </p:nvSpPr>
        <p:spPr bwMode="auto">
          <a:xfrm>
            <a:off x="552952" y="2265209"/>
            <a:ext cx="1723239" cy="225153"/>
          </a:xfrm>
          <a:prstGeom prst="roundRect">
            <a:avLst>
              <a:gd name="adj" fmla="val 16653"/>
            </a:avLst>
          </a:prstGeom>
          <a:solidFill>
            <a:schemeClr va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pPr algn="ctr"/>
            <a:r>
              <a:rPr lang="en-GB" sz="1400" dirty="0">
                <a:solidFill>
                  <a:srgbClr val="FF0000"/>
                </a:solidFill>
              </a:rPr>
              <a:t>Coiled coil domain</a:t>
            </a:r>
          </a:p>
        </p:txBody>
      </p:sp>
      <p:sp>
        <p:nvSpPr>
          <p:cNvPr id="1350670" name="AutoShape 14"/>
          <p:cNvSpPr>
            <a:spLocks noChangeArrowheads="1"/>
          </p:cNvSpPr>
          <p:nvPr/>
        </p:nvSpPr>
        <p:spPr bwMode="auto">
          <a:xfrm>
            <a:off x="2379992" y="2265209"/>
            <a:ext cx="560572" cy="225153"/>
          </a:xfrm>
          <a:prstGeom prst="roundRect">
            <a:avLst>
              <a:gd name="adj" fmla="val 16653"/>
            </a:avLst>
          </a:prstGeom>
          <a:solidFill>
            <a:schemeClr val="accent5"/>
          </a:solidFill>
          <a:ln w="12700">
            <a:solidFill>
              <a:schemeClr val="tx1"/>
            </a:solidFill>
            <a:round/>
            <a:headEnd/>
            <a:tailEnd/>
          </a:ln>
          <a:effectLst/>
          <a:extLst/>
        </p:spPr>
        <p:txBody>
          <a:bodyPr wrap="none" lIns="90488" tIns="44450" rIns="90488" bIns="44450" anchor="ctr"/>
          <a:lstStyle/>
          <a:p>
            <a:pPr algn="ctr"/>
            <a:r>
              <a:rPr lang="en-GB" sz="1600" dirty="0">
                <a:solidFill>
                  <a:srgbClr val="FF0000"/>
                </a:solidFill>
              </a:rPr>
              <a:t>C</a:t>
            </a:r>
          </a:p>
        </p:txBody>
      </p:sp>
      <p:sp>
        <p:nvSpPr>
          <p:cNvPr id="1350671" name="AutoShape 15"/>
          <p:cNvSpPr>
            <a:spLocks noChangeArrowheads="1"/>
          </p:cNvSpPr>
          <p:nvPr/>
        </p:nvSpPr>
        <p:spPr bwMode="auto">
          <a:xfrm>
            <a:off x="3044371" y="2265209"/>
            <a:ext cx="943515" cy="225153"/>
          </a:xfrm>
          <a:prstGeom prst="roundRect">
            <a:avLst>
              <a:gd name="adj" fmla="val 16653"/>
            </a:avLst>
          </a:prstGeom>
          <a:solidFill>
            <a:srgbClr val="FF0066"/>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sz="900" dirty="0" smtClean="0">
                <a:solidFill>
                  <a:srgbClr val="FFFF00"/>
                </a:solidFill>
              </a:rPr>
              <a:t>Toxin Domain</a:t>
            </a:r>
            <a:endParaRPr lang="en-US" sz="900" dirty="0">
              <a:solidFill>
                <a:srgbClr val="FFFF00"/>
              </a:solidFill>
            </a:endParaRPr>
          </a:p>
        </p:txBody>
      </p:sp>
      <p:sp>
        <p:nvSpPr>
          <p:cNvPr id="1350672" name="AutoShape 16"/>
          <p:cNvSpPr>
            <a:spLocks noChangeArrowheads="1"/>
          </p:cNvSpPr>
          <p:nvPr/>
        </p:nvSpPr>
        <p:spPr bwMode="auto">
          <a:xfrm>
            <a:off x="1660254" y="3231719"/>
            <a:ext cx="615937" cy="225153"/>
          </a:xfrm>
          <a:prstGeom prst="roundRect">
            <a:avLst>
              <a:gd name="adj" fmla="val 16653"/>
            </a:avLst>
          </a:prstGeom>
          <a:solidFill>
            <a:srgbClr val="663300"/>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50673" name="AutoShape 17"/>
          <p:cNvSpPr>
            <a:spLocks noChangeArrowheads="1"/>
          </p:cNvSpPr>
          <p:nvPr/>
        </p:nvSpPr>
        <p:spPr bwMode="auto">
          <a:xfrm>
            <a:off x="2379992" y="3231719"/>
            <a:ext cx="560572" cy="225153"/>
          </a:xfrm>
          <a:prstGeom prst="roundRect">
            <a:avLst>
              <a:gd name="adj" fmla="val 16653"/>
            </a:avLst>
          </a:prstGeom>
          <a:solidFill>
            <a:schemeClr val="accent5">
              <a:alpha val="49000"/>
            </a:schemeClr>
          </a:solidFill>
          <a:ln w="12700">
            <a:solidFill>
              <a:schemeClr val="tx1"/>
            </a:solidFill>
            <a:round/>
            <a:headEnd/>
            <a:tailEnd/>
          </a:ln>
          <a:effectLst/>
          <a:extLst/>
        </p:spPr>
        <p:txBody>
          <a:bodyPr wrap="none" lIns="90488" tIns="44450" rIns="90488" bIns="44450" anchor="ctr"/>
          <a:lstStyle/>
          <a:p>
            <a:pPr algn="ctr"/>
            <a:r>
              <a:rPr lang="en-GB" sz="1600">
                <a:solidFill>
                  <a:srgbClr val="FF0000"/>
                </a:solidFill>
              </a:rPr>
              <a:t>D</a:t>
            </a:r>
          </a:p>
        </p:txBody>
      </p:sp>
      <p:sp>
        <p:nvSpPr>
          <p:cNvPr id="1350674" name="AutoShape 18"/>
          <p:cNvSpPr>
            <a:spLocks noChangeArrowheads="1"/>
          </p:cNvSpPr>
          <p:nvPr/>
        </p:nvSpPr>
        <p:spPr bwMode="auto">
          <a:xfrm>
            <a:off x="3044382" y="3231719"/>
            <a:ext cx="837397" cy="225153"/>
          </a:xfrm>
          <a:prstGeom prst="roundRect">
            <a:avLst>
              <a:gd name="adj" fmla="val 16653"/>
            </a:avLst>
          </a:prstGeom>
          <a:solidFill>
            <a:srgbClr val="333333"/>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50675" name="Line 19"/>
          <p:cNvSpPr>
            <a:spLocks noChangeShapeType="1"/>
          </p:cNvSpPr>
          <p:nvPr/>
        </p:nvSpPr>
        <p:spPr bwMode="auto">
          <a:xfrm>
            <a:off x="2549547" y="1434160"/>
            <a:ext cx="0" cy="218746"/>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50676" name="Line 20"/>
          <p:cNvSpPr>
            <a:spLocks noChangeShapeType="1"/>
          </p:cNvSpPr>
          <p:nvPr/>
        </p:nvSpPr>
        <p:spPr bwMode="auto">
          <a:xfrm>
            <a:off x="2549547" y="2005280"/>
            <a:ext cx="0" cy="218746"/>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50677" name="Line 21"/>
          <p:cNvSpPr>
            <a:spLocks noChangeShapeType="1"/>
          </p:cNvSpPr>
          <p:nvPr/>
        </p:nvSpPr>
        <p:spPr bwMode="auto">
          <a:xfrm>
            <a:off x="2826373" y="1478090"/>
            <a:ext cx="0" cy="745933"/>
          </a:xfrm>
          <a:prstGeom prst="line">
            <a:avLst/>
          </a:prstGeom>
          <a:noFill/>
          <a:ln w="25400">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50678" name="Freeform 22"/>
          <p:cNvSpPr>
            <a:spLocks/>
          </p:cNvSpPr>
          <p:nvPr/>
        </p:nvSpPr>
        <p:spPr bwMode="auto">
          <a:xfrm>
            <a:off x="2716797" y="2575481"/>
            <a:ext cx="277979" cy="572950"/>
          </a:xfrm>
          <a:custGeom>
            <a:avLst/>
            <a:gdLst>
              <a:gd name="T0" fmla="*/ 0 w 241"/>
              <a:gd name="T1" fmla="*/ 0 h 626"/>
              <a:gd name="T2" fmla="*/ 88 w 241"/>
              <a:gd name="T3" fmla="*/ 33 h 626"/>
              <a:gd name="T4" fmla="*/ 128 w 241"/>
              <a:gd name="T5" fmla="*/ 55 h 626"/>
              <a:gd name="T6" fmla="*/ 164 w 241"/>
              <a:gd name="T7" fmla="*/ 72 h 626"/>
              <a:gd name="T8" fmla="*/ 196 w 241"/>
              <a:gd name="T9" fmla="*/ 100 h 626"/>
              <a:gd name="T10" fmla="*/ 220 w 241"/>
              <a:gd name="T11" fmla="*/ 127 h 626"/>
              <a:gd name="T12" fmla="*/ 236 w 241"/>
              <a:gd name="T13" fmla="*/ 155 h 626"/>
              <a:gd name="T14" fmla="*/ 240 w 241"/>
              <a:gd name="T15" fmla="*/ 194 h 626"/>
              <a:gd name="T16" fmla="*/ 236 w 241"/>
              <a:gd name="T17" fmla="*/ 216 h 626"/>
              <a:gd name="T18" fmla="*/ 232 w 241"/>
              <a:gd name="T19" fmla="*/ 238 h 626"/>
              <a:gd name="T20" fmla="*/ 208 w 241"/>
              <a:gd name="T21" fmla="*/ 293 h 626"/>
              <a:gd name="T22" fmla="*/ 176 w 241"/>
              <a:gd name="T23" fmla="*/ 360 h 626"/>
              <a:gd name="T24" fmla="*/ 136 w 241"/>
              <a:gd name="T25" fmla="*/ 420 h 626"/>
              <a:gd name="T26" fmla="*/ 92 w 241"/>
              <a:gd name="T27" fmla="*/ 487 h 626"/>
              <a:gd name="T28" fmla="*/ 56 w 241"/>
              <a:gd name="T29" fmla="*/ 542 h 626"/>
              <a:gd name="T30" fmla="*/ 20 w 241"/>
              <a:gd name="T31" fmla="*/ 592 h 626"/>
              <a:gd name="T32" fmla="*/ 0 w 241"/>
              <a:gd name="T33" fmla="*/ 625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 h="626">
                <a:moveTo>
                  <a:pt x="0" y="0"/>
                </a:moveTo>
                <a:lnTo>
                  <a:pt x="88" y="33"/>
                </a:lnTo>
                <a:lnTo>
                  <a:pt x="128" y="55"/>
                </a:lnTo>
                <a:lnTo>
                  <a:pt x="164" y="72"/>
                </a:lnTo>
                <a:lnTo>
                  <a:pt x="196" y="100"/>
                </a:lnTo>
                <a:lnTo>
                  <a:pt x="220" y="127"/>
                </a:lnTo>
                <a:lnTo>
                  <a:pt x="236" y="155"/>
                </a:lnTo>
                <a:lnTo>
                  <a:pt x="240" y="194"/>
                </a:lnTo>
                <a:lnTo>
                  <a:pt x="236" y="216"/>
                </a:lnTo>
                <a:lnTo>
                  <a:pt x="232" y="238"/>
                </a:lnTo>
                <a:lnTo>
                  <a:pt x="208" y="293"/>
                </a:lnTo>
                <a:lnTo>
                  <a:pt x="176" y="360"/>
                </a:lnTo>
                <a:lnTo>
                  <a:pt x="136" y="420"/>
                </a:lnTo>
                <a:lnTo>
                  <a:pt x="92" y="487"/>
                </a:lnTo>
                <a:lnTo>
                  <a:pt x="56" y="542"/>
                </a:lnTo>
                <a:lnTo>
                  <a:pt x="20" y="592"/>
                </a:lnTo>
                <a:lnTo>
                  <a:pt x="0" y="625"/>
                </a:lnTo>
              </a:path>
            </a:pathLst>
          </a:custGeom>
          <a:noFill/>
          <a:ln w="25400" cap="rnd" cmpd="sng">
            <a:solidFill>
              <a:schemeClr val="tx1"/>
            </a:solidFill>
            <a:prstDash val="sysDot"/>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50679" name="Rectangle 23"/>
          <p:cNvSpPr>
            <a:spLocks noChangeArrowheads="1"/>
          </p:cNvSpPr>
          <p:nvPr/>
        </p:nvSpPr>
        <p:spPr bwMode="auto">
          <a:xfrm>
            <a:off x="3987896" y="2056031"/>
            <a:ext cx="2437218" cy="335989"/>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r>
              <a:rPr lang="en-GB" sz="1600" dirty="0"/>
              <a:t>Transitivity of Homology</a:t>
            </a:r>
          </a:p>
        </p:txBody>
      </p:sp>
      <p:sp>
        <p:nvSpPr>
          <p:cNvPr id="1350680" name="Rectangle 24"/>
          <p:cNvSpPr>
            <a:spLocks noChangeArrowheads="1"/>
          </p:cNvSpPr>
          <p:nvPr/>
        </p:nvSpPr>
        <p:spPr bwMode="auto">
          <a:xfrm>
            <a:off x="4321240" y="1213586"/>
            <a:ext cx="1727853" cy="582211"/>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r>
              <a:rPr lang="en-GB" sz="1600" dirty="0"/>
              <a:t>Proteins consist of domains</a:t>
            </a:r>
          </a:p>
        </p:txBody>
      </p:sp>
      <p:sp>
        <p:nvSpPr>
          <p:cNvPr id="1350681" name="Rectangle 25"/>
          <p:cNvSpPr>
            <a:spLocks noChangeArrowheads="1"/>
          </p:cNvSpPr>
          <p:nvPr/>
        </p:nvSpPr>
        <p:spPr bwMode="auto">
          <a:xfrm>
            <a:off x="3712223" y="2752129"/>
            <a:ext cx="1802077" cy="335989"/>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GB" sz="1600"/>
              <a:t>Distant Homology</a:t>
            </a:r>
          </a:p>
        </p:txBody>
      </p:sp>
      <p:sp>
        <p:nvSpPr>
          <p:cNvPr id="1350682" name="Line 26"/>
          <p:cNvSpPr>
            <a:spLocks noChangeShapeType="1"/>
          </p:cNvSpPr>
          <p:nvPr/>
        </p:nvSpPr>
        <p:spPr bwMode="auto">
          <a:xfrm flipH="1" flipV="1">
            <a:off x="3768733" y="1258429"/>
            <a:ext cx="552498" cy="1748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50683" name="Oval 27"/>
          <p:cNvSpPr>
            <a:spLocks noChangeArrowheads="1"/>
          </p:cNvSpPr>
          <p:nvPr/>
        </p:nvSpPr>
        <p:spPr bwMode="auto">
          <a:xfrm>
            <a:off x="3708754" y="1210836"/>
            <a:ext cx="173016" cy="13728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50684" name="Line 28"/>
          <p:cNvSpPr>
            <a:spLocks noChangeShapeType="1"/>
          </p:cNvSpPr>
          <p:nvPr/>
        </p:nvSpPr>
        <p:spPr bwMode="auto">
          <a:xfrm flipH="1" flipV="1">
            <a:off x="2827534" y="2005278"/>
            <a:ext cx="1220332" cy="1748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50685" name="Oval 29"/>
          <p:cNvSpPr>
            <a:spLocks noChangeArrowheads="1"/>
          </p:cNvSpPr>
          <p:nvPr/>
        </p:nvSpPr>
        <p:spPr bwMode="auto">
          <a:xfrm>
            <a:off x="2767547" y="1957684"/>
            <a:ext cx="173016" cy="13728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50686" name="Oval 30"/>
          <p:cNvSpPr>
            <a:spLocks noChangeArrowheads="1"/>
          </p:cNvSpPr>
          <p:nvPr/>
        </p:nvSpPr>
        <p:spPr bwMode="auto">
          <a:xfrm>
            <a:off x="2878278" y="2704532"/>
            <a:ext cx="173016" cy="13728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50687" name="Line 31"/>
          <p:cNvSpPr>
            <a:spLocks noChangeShapeType="1"/>
          </p:cNvSpPr>
          <p:nvPr/>
        </p:nvSpPr>
        <p:spPr bwMode="auto">
          <a:xfrm flipH="1" flipV="1">
            <a:off x="3048987" y="2796062"/>
            <a:ext cx="663228" cy="869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350688" name="AutoShape 32"/>
          <p:cNvSpPr>
            <a:spLocks noChangeArrowheads="1"/>
          </p:cNvSpPr>
          <p:nvPr/>
        </p:nvSpPr>
        <p:spPr bwMode="auto">
          <a:xfrm>
            <a:off x="552943" y="1694090"/>
            <a:ext cx="1058858" cy="225153"/>
          </a:xfrm>
          <a:prstGeom prst="roundRect">
            <a:avLst>
              <a:gd name="adj" fmla="val 16653"/>
            </a:avLst>
          </a:prstGeom>
          <a:solidFill>
            <a:srgbClr val="000066"/>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pPr algn="ctr"/>
            <a:r>
              <a:rPr lang="en-GB" sz="1200">
                <a:solidFill>
                  <a:srgbClr val="FF0000"/>
                </a:solidFill>
              </a:rPr>
              <a:t>Signal Peptide</a:t>
            </a:r>
          </a:p>
        </p:txBody>
      </p:sp>
      <p:sp>
        <p:nvSpPr>
          <p:cNvPr id="2" name="TextBox 1"/>
          <p:cNvSpPr txBox="1"/>
          <p:nvPr/>
        </p:nvSpPr>
        <p:spPr>
          <a:xfrm>
            <a:off x="364326" y="3529321"/>
            <a:ext cx="3823712" cy="1754327"/>
          </a:xfrm>
          <a:prstGeom prst="rect">
            <a:avLst/>
          </a:prstGeom>
          <a:noFill/>
        </p:spPr>
        <p:txBody>
          <a:bodyPr wrap="square" rtlCol="0">
            <a:spAutoFit/>
          </a:bodyPr>
          <a:lstStyle/>
          <a:p>
            <a:r>
              <a:rPr lang="en-GB" b="1" dirty="0" smtClean="0"/>
              <a:t>The annotation catastrophe</a:t>
            </a:r>
            <a:r>
              <a:rPr lang="en-GB" dirty="0" smtClean="0"/>
              <a:t>: all these proteins get labelled “toxin”, because they show homology to a protein containing a toxin domain, but the homology is actually in an entirely different domain!</a:t>
            </a:r>
            <a:endParaRPr lang="en-GB" dirty="0"/>
          </a:p>
        </p:txBody>
      </p:sp>
      <p:sp>
        <p:nvSpPr>
          <p:cNvPr id="34" name="TextBox 33"/>
          <p:cNvSpPr txBox="1"/>
          <p:nvPr/>
        </p:nvSpPr>
        <p:spPr>
          <a:xfrm>
            <a:off x="4753054" y="3505855"/>
            <a:ext cx="4390946" cy="1569660"/>
          </a:xfrm>
          <a:prstGeom prst="rect">
            <a:avLst/>
          </a:prstGeom>
          <a:noFill/>
        </p:spPr>
        <p:txBody>
          <a:bodyPr wrap="square" rtlCol="0">
            <a:spAutoFit/>
          </a:bodyPr>
          <a:lstStyle/>
          <a:p>
            <a:r>
              <a:rPr lang="en-GB" sz="1600" dirty="0" smtClean="0"/>
              <a:t>Number of proteins </a:t>
            </a:r>
            <a:r>
              <a:rPr lang="en-GB" sz="1600" dirty="0"/>
              <a:t>annotated by </a:t>
            </a:r>
            <a:r>
              <a:rPr lang="en-GB" sz="1600" dirty="0" smtClean="0"/>
              <a:t>homology &gt;&gt;&gt; those with with experimentally verified functions</a:t>
            </a:r>
          </a:p>
          <a:p>
            <a:endParaRPr lang="en-GB" sz="1600" dirty="0" smtClean="0"/>
          </a:p>
          <a:p>
            <a:r>
              <a:rPr lang="en-GB" sz="1600" dirty="0" smtClean="0"/>
              <a:t>Need to chase evidence trail back to experimental or structural evidence</a:t>
            </a:r>
            <a:endParaRPr lang="en-GB" sz="1600" dirty="0"/>
          </a:p>
        </p:txBody>
      </p:sp>
    </p:spTree>
    <p:extLst>
      <p:ext uri="{BB962C8B-B14F-4D97-AF65-F5344CB8AC3E}">
        <p14:creationId xmlns:p14="http://schemas.microsoft.com/office/powerpoint/2010/main" val="1564283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awesome power of NCBI!</a:t>
            </a:r>
            <a:endParaRPr lang="en-GB" dirty="0"/>
          </a:p>
        </p:txBody>
      </p:sp>
      <p:pic>
        <p:nvPicPr>
          <p:cNvPr id="3" name="Picture 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29724" y="1009488"/>
            <a:ext cx="5458220" cy="3923974"/>
          </a:xfrm>
          <a:prstGeom prst="rect">
            <a:avLst/>
          </a:prstGeom>
        </p:spPr>
      </p:pic>
      <p:sp>
        <p:nvSpPr>
          <p:cNvPr id="4" name="Rectangle 3"/>
          <p:cNvSpPr/>
          <p:nvPr/>
        </p:nvSpPr>
        <p:spPr>
          <a:xfrm>
            <a:off x="5199426" y="5331964"/>
            <a:ext cx="3108543" cy="369332"/>
          </a:xfrm>
          <a:prstGeom prst="rect">
            <a:avLst/>
          </a:prstGeom>
        </p:spPr>
        <p:txBody>
          <a:bodyPr wrap="none">
            <a:spAutoFit/>
          </a:bodyPr>
          <a:lstStyle/>
          <a:p>
            <a:r>
              <a:rPr lang="en-GB" dirty="0"/>
              <a:t>https://</a:t>
            </a:r>
            <a:r>
              <a:rPr lang="en-GB" dirty="0" err="1"/>
              <a:t>www.ncbi.nlm.nih.gov</a:t>
            </a:r>
            <a:endParaRPr lang="en-GB" dirty="0"/>
          </a:p>
        </p:txBody>
      </p:sp>
    </p:spTree>
    <p:extLst>
      <p:ext uri="{BB962C8B-B14F-4D97-AF65-F5344CB8AC3E}">
        <p14:creationId xmlns:p14="http://schemas.microsoft.com/office/powerpoint/2010/main" val="4049428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86451" y="97693"/>
            <a:ext cx="5412412" cy="4884615"/>
          </a:xfrm>
          <a:prstGeom prst="rect">
            <a:avLst/>
          </a:prstGeom>
        </p:spPr>
      </p:pic>
      <p:pic>
        <p:nvPicPr>
          <p:cNvPr id="4" name="Picture 3"/>
          <p:cNvPicPr>
            <a:picLocks noChangeAspect="1"/>
          </p:cNvPicPr>
          <p:nvPr/>
        </p:nvPicPr>
        <p:blipFill>
          <a:blip r:embed="rId3"/>
          <a:stretch>
            <a:fillRect/>
          </a:stretch>
        </p:blipFill>
        <p:spPr>
          <a:xfrm>
            <a:off x="4824596" y="598043"/>
            <a:ext cx="4319404" cy="3432789"/>
          </a:xfrm>
          <a:prstGeom prst="rect">
            <a:avLst/>
          </a:prstGeom>
        </p:spPr>
      </p:pic>
    </p:spTree>
    <p:extLst>
      <p:ext uri="{BB962C8B-B14F-4D97-AF65-F5344CB8AC3E}">
        <p14:creationId xmlns:p14="http://schemas.microsoft.com/office/powerpoint/2010/main" val="3760145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3267" y="521026"/>
            <a:ext cx="5411972" cy="4713653"/>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729689" y="1538891"/>
            <a:ext cx="4251498" cy="2352520"/>
          </a:xfrm>
          <a:prstGeom prst="rect">
            <a:avLst/>
          </a:prstGeom>
        </p:spPr>
      </p:pic>
    </p:spTree>
    <p:extLst>
      <p:ext uri="{BB962C8B-B14F-4D97-AF65-F5344CB8AC3E}">
        <p14:creationId xmlns:p14="http://schemas.microsoft.com/office/powerpoint/2010/main" val="3303171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6330" y="200922"/>
            <a:ext cx="4745665" cy="2593078"/>
          </a:xfrm>
          <a:prstGeom prst="rect">
            <a:avLst/>
          </a:prstGeom>
        </p:spPr>
      </p:pic>
      <p:pic>
        <p:nvPicPr>
          <p:cNvPr id="3" name="Picture 2"/>
          <p:cNvPicPr>
            <a:picLocks noChangeAspect="1"/>
          </p:cNvPicPr>
          <p:nvPr/>
        </p:nvPicPr>
        <p:blipFill>
          <a:blip r:embed="rId3"/>
          <a:stretch>
            <a:fillRect/>
          </a:stretch>
        </p:blipFill>
        <p:spPr>
          <a:xfrm>
            <a:off x="2233898" y="2160080"/>
            <a:ext cx="6016222" cy="2977670"/>
          </a:xfrm>
          <a:prstGeom prst="rect">
            <a:avLst/>
          </a:prstGeom>
        </p:spPr>
      </p:pic>
    </p:spTree>
    <p:extLst>
      <p:ext uri="{BB962C8B-B14F-4D97-AF65-F5344CB8AC3E}">
        <p14:creationId xmlns:p14="http://schemas.microsoft.com/office/powerpoint/2010/main" val="279710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E6586B-B70C-2507-AEE1-277EF72BC077}"/>
              </a:ext>
            </a:extLst>
          </p:cNvPr>
          <p:cNvSpPr>
            <a:spLocks noGrp="1"/>
          </p:cNvSpPr>
          <p:nvPr>
            <p:ph type="title"/>
          </p:nvPr>
        </p:nvSpPr>
        <p:spPr/>
        <p:txBody>
          <a:bodyPr/>
          <a:lstStyle/>
          <a:p>
            <a:r>
              <a:rPr lang="en-GB" dirty="0"/>
              <a:t>Defining homology</a:t>
            </a:r>
          </a:p>
        </p:txBody>
      </p:sp>
      <p:sp>
        <p:nvSpPr>
          <p:cNvPr id="3" name="Content Placeholder 2">
            <a:extLst>
              <a:ext uri="{FF2B5EF4-FFF2-40B4-BE49-F238E27FC236}">
                <a16:creationId xmlns:a16="http://schemas.microsoft.com/office/drawing/2014/main" xmlns="" id="{7321DF91-457E-81FC-37BE-1A84AD2848A1}"/>
              </a:ext>
            </a:extLst>
          </p:cNvPr>
          <p:cNvSpPr>
            <a:spLocks noGrp="1"/>
          </p:cNvSpPr>
          <p:nvPr>
            <p:ph sz="quarter" idx="1"/>
          </p:nvPr>
        </p:nvSpPr>
        <p:spPr>
          <a:xfrm>
            <a:off x="457225" y="1016000"/>
            <a:ext cx="5208677" cy="4114800"/>
          </a:xfrm>
        </p:spPr>
        <p:txBody>
          <a:bodyPr/>
          <a:lstStyle/>
          <a:p>
            <a:r>
              <a:rPr lang="en-GB" sz="2000" dirty="0"/>
              <a:t>Term "homology" first used in biology by anatomist Richard Owen in 1843 </a:t>
            </a:r>
            <a:r>
              <a:rPr lang="en-GB" sz="2000" dirty="0" smtClean="0"/>
              <a:t>studying vertebrate </a:t>
            </a:r>
            <a:r>
              <a:rPr lang="en-GB" sz="2000" dirty="0"/>
              <a:t>fins and limbs, defining it as "same organ in different animals under every variety of form and function”</a:t>
            </a:r>
          </a:p>
          <a:p>
            <a:pPr lvl="1"/>
            <a:r>
              <a:rPr lang="en-GB" sz="1800" dirty="0" smtClean="0"/>
              <a:t>contrasting </a:t>
            </a:r>
            <a:r>
              <a:rPr lang="en-GB" sz="1800" dirty="0"/>
              <a:t>with </a:t>
            </a:r>
            <a:r>
              <a:rPr lang="en-GB" sz="1800" dirty="0" smtClean="0"/>
              <a:t>"analogy” to </a:t>
            </a:r>
            <a:r>
              <a:rPr lang="en-GB" sz="1800" dirty="0"/>
              <a:t>describe different structures </a:t>
            </a:r>
            <a:r>
              <a:rPr lang="en-GB" sz="1800" dirty="0" smtClean="0"/>
              <a:t>with </a:t>
            </a:r>
            <a:r>
              <a:rPr lang="en-GB" sz="1800" dirty="0"/>
              <a:t>same function. </a:t>
            </a:r>
          </a:p>
          <a:p>
            <a:r>
              <a:rPr lang="en-GB" sz="2000" dirty="0" smtClean="0"/>
              <a:t>Owen’s criteria </a:t>
            </a:r>
            <a:r>
              <a:rPr lang="en-GB" sz="2000" dirty="0"/>
              <a:t>for determining homology: </a:t>
            </a:r>
          </a:p>
          <a:p>
            <a:pPr lvl="1"/>
            <a:r>
              <a:rPr lang="en-GB" sz="1800" dirty="0"/>
              <a:t>position, development, composition</a:t>
            </a:r>
            <a:r>
              <a:rPr lang="en-GB" sz="1800" dirty="0" smtClean="0"/>
              <a:t>.</a:t>
            </a:r>
          </a:p>
          <a:p>
            <a:r>
              <a:rPr lang="en-GB" sz="2000" dirty="0" smtClean="0"/>
              <a:t>homologous organs </a:t>
            </a:r>
            <a:r>
              <a:rPr lang="en-GB" sz="2000" dirty="0"/>
              <a:t>not necessarily similar (at least </a:t>
            </a:r>
            <a:r>
              <a:rPr lang="en-GB" sz="2000" dirty="0" smtClean="0"/>
              <a:t>similarity </a:t>
            </a:r>
            <a:r>
              <a:rPr lang="en-GB" sz="2000" dirty="0"/>
              <a:t>may not be obvious</a:t>
            </a:r>
            <a:r>
              <a:rPr lang="en-GB" sz="2000" dirty="0" smtClean="0"/>
              <a:t>)</a:t>
            </a:r>
          </a:p>
          <a:p>
            <a:pPr lvl="1"/>
            <a:r>
              <a:rPr lang="en-GB" sz="1700" dirty="0" smtClean="0"/>
              <a:t>similar </a:t>
            </a:r>
            <a:r>
              <a:rPr lang="en-GB" sz="1700" dirty="0"/>
              <a:t>organs are not necessarily </a:t>
            </a:r>
            <a:r>
              <a:rPr lang="en-GB" sz="1700" dirty="0" smtClean="0"/>
              <a:t>homologous</a:t>
            </a:r>
            <a:endParaRPr lang="en-GB" sz="1700" dirty="0"/>
          </a:p>
          <a:p>
            <a:endParaRPr lang="en-GB" sz="2100" dirty="0"/>
          </a:p>
        </p:txBody>
      </p:sp>
      <p:pic>
        <p:nvPicPr>
          <p:cNvPr id="4" name="Picture 3">
            <a:extLst>
              <a:ext uri="{FF2B5EF4-FFF2-40B4-BE49-F238E27FC236}">
                <a16:creationId xmlns:a16="http://schemas.microsoft.com/office/drawing/2014/main" xmlns="" id="{64BA7248-0ECE-58E1-7229-B5A4A05F935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548588" y="512035"/>
            <a:ext cx="1190943" cy="1401108"/>
          </a:xfrm>
          <a:prstGeom prst="rect">
            <a:avLst/>
          </a:prstGeom>
        </p:spPr>
      </p:pic>
      <p:pic>
        <p:nvPicPr>
          <p:cNvPr id="6" name="Picture 5">
            <a:extLst>
              <a:ext uri="{FF2B5EF4-FFF2-40B4-BE49-F238E27FC236}">
                <a16:creationId xmlns:a16="http://schemas.microsoft.com/office/drawing/2014/main" xmlns="" id="{3CFB3A01-59AA-6395-021C-29FD783FE645}"/>
              </a:ext>
            </a:extLst>
          </p:cNvPr>
          <p:cNvPicPr>
            <a:picLocks noChangeAspect="1"/>
          </p:cNvPicPr>
          <p:nvPr/>
        </p:nvPicPr>
        <p:blipFill>
          <a:blip r:embed="rId3"/>
          <a:stretch>
            <a:fillRect/>
          </a:stretch>
        </p:blipFill>
        <p:spPr>
          <a:xfrm>
            <a:off x="5914541" y="2231722"/>
            <a:ext cx="2147729" cy="1545714"/>
          </a:xfrm>
          <a:prstGeom prst="rect">
            <a:avLst/>
          </a:prstGeom>
        </p:spPr>
      </p:pic>
      <p:pic>
        <p:nvPicPr>
          <p:cNvPr id="5" name="Picture 4"/>
          <p:cNvPicPr>
            <a:picLocks noChangeAspect="1"/>
          </p:cNvPicPr>
          <p:nvPr/>
        </p:nvPicPr>
        <p:blipFill>
          <a:blip r:embed="rId4"/>
          <a:stretch>
            <a:fillRect/>
          </a:stretch>
        </p:blipFill>
        <p:spPr>
          <a:xfrm>
            <a:off x="5816852" y="3958938"/>
            <a:ext cx="2869947" cy="1025324"/>
          </a:xfrm>
          <a:prstGeom prst="rect">
            <a:avLst/>
          </a:prstGeom>
        </p:spPr>
      </p:pic>
    </p:spTree>
    <p:extLst>
      <p:ext uri="{BB962C8B-B14F-4D97-AF65-F5344CB8AC3E}">
        <p14:creationId xmlns:p14="http://schemas.microsoft.com/office/powerpoint/2010/main" val="353301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Further reading and acknowledgments</a:t>
            </a:r>
            <a:endParaRPr lang="en-GB" dirty="0"/>
          </a:p>
        </p:txBody>
      </p:sp>
      <p:sp>
        <p:nvSpPr>
          <p:cNvPr id="3" name="Content Placeholder 2"/>
          <p:cNvSpPr>
            <a:spLocks noGrp="1"/>
          </p:cNvSpPr>
          <p:nvPr>
            <p:ph sz="quarter" idx="1"/>
          </p:nvPr>
        </p:nvSpPr>
        <p:spPr/>
        <p:txBody>
          <a:bodyPr/>
          <a:lstStyle/>
          <a:p>
            <a:r>
              <a:rPr lang="en-GB" dirty="0">
                <a:hlinkClick r:id="rId2"/>
              </a:rPr>
              <a:t>https://www.ncbi.nlm.nih.gov/books/NBK20260</a:t>
            </a:r>
            <a:r>
              <a:rPr lang="en-GB" dirty="0" smtClean="0">
                <a:hlinkClick r:id="rId2"/>
              </a:rPr>
              <a:t>/</a:t>
            </a:r>
            <a:endParaRPr lang="en-GB" dirty="0" smtClean="0"/>
          </a:p>
          <a:p>
            <a:r>
              <a:rPr lang="en-GB" dirty="0">
                <a:hlinkClick r:id="rId3"/>
              </a:rPr>
              <a:t>https://www.ncbi.nlm.nih.gov/books/NBK1734</a:t>
            </a:r>
            <a:r>
              <a:rPr lang="en-GB" dirty="0" smtClean="0">
                <a:hlinkClick r:id="rId3"/>
              </a:rPr>
              <a:t>/</a:t>
            </a:r>
            <a:r>
              <a:rPr lang="en-GB" dirty="0" smtClean="0"/>
              <a:t> </a:t>
            </a:r>
          </a:p>
          <a:p>
            <a:r>
              <a:rPr lang="en-GB" dirty="0">
                <a:hlinkClick r:id="rId4"/>
              </a:rPr>
              <a:t>https://www.ncbi.nlm.nih.gov/home/tutorials</a:t>
            </a:r>
            <a:r>
              <a:rPr lang="en-GB" dirty="0" smtClean="0">
                <a:hlinkClick r:id="rId4"/>
              </a:rPr>
              <a:t>/</a:t>
            </a:r>
            <a:endParaRPr lang="en-GB" dirty="0" smtClean="0"/>
          </a:p>
          <a:p>
            <a:r>
              <a:rPr lang="en-GB" dirty="0">
                <a:hlinkClick r:id="rId5"/>
              </a:rPr>
              <a:t>https://www.ncbi.nlm.nih.gov/Class/BLAST/</a:t>
            </a:r>
            <a:r>
              <a:rPr lang="en-GB" dirty="0" smtClean="0">
                <a:hlinkClick r:id="rId5"/>
              </a:rPr>
              <a:t>blast_course.short.html</a:t>
            </a:r>
            <a:r>
              <a:rPr lang="en-GB" dirty="0" smtClean="0"/>
              <a:t> </a:t>
            </a:r>
          </a:p>
          <a:p>
            <a:r>
              <a:rPr lang="en-GB" dirty="0"/>
              <a:t>Sequence searching and alignments - Andrew </a:t>
            </a:r>
            <a:r>
              <a:rPr lang="en-GB" dirty="0" err="1" smtClean="0"/>
              <a:t>Cowley</a:t>
            </a:r>
            <a:r>
              <a:rPr lang="en-GB" dirty="0"/>
              <a:t> </a:t>
            </a:r>
            <a:r>
              <a:rPr lang="en-GB" dirty="0" smtClean="0"/>
              <a:t>EBI</a:t>
            </a:r>
          </a:p>
          <a:p>
            <a:pPr lvl="1"/>
            <a:r>
              <a:rPr lang="en-US" dirty="0">
                <a:hlinkClick r:id="rId6"/>
              </a:rPr>
              <a:t>www.ebi.ac.uk/sites/ebi.ac.uk/files/content.ebi.ac.uk/materials/2012/120508_Rotterdam/sequence_searching_alignments_cowley.2012.</a:t>
            </a:r>
            <a:r>
              <a:rPr lang="en-US" dirty="0" smtClean="0">
                <a:hlinkClick r:id="rId6"/>
              </a:rPr>
              <a:t>pptx</a:t>
            </a:r>
            <a:r>
              <a:rPr lang="en-US" dirty="0" smtClean="0"/>
              <a:t> </a:t>
            </a:r>
            <a:endParaRPr lang="en-GB" dirty="0"/>
          </a:p>
          <a:p>
            <a:pPr lvl="1"/>
            <a:endParaRPr lang="en-GB" dirty="0"/>
          </a:p>
        </p:txBody>
      </p:sp>
    </p:spTree>
    <p:extLst>
      <p:ext uri="{BB962C8B-B14F-4D97-AF65-F5344CB8AC3E}">
        <p14:creationId xmlns:p14="http://schemas.microsoft.com/office/powerpoint/2010/main" val="397796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1554" name="Rectangle 2"/>
          <p:cNvSpPr>
            <a:spLocks noChangeArrowheads="1"/>
          </p:cNvSpPr>
          <p:nvPr/>
        </p:nvSpPr>
        <p:spPr bwMode="auto">
          <a:xfrm>
            <a:off x="457200" y="3873500"/>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30" tIns="45716" rIns="91430" bIns="45716"/>
          <a:lstStyle/>
          <a:p>
            <a:endParaRPr lang="en-US"/>
          </a:p>
        </p:txBody>
      </p:sp>
      <p:sp>
        <p:nvSpPr>
          <p:cNvPr id="791555" name="Rectangle 3"/>
          <p:cNvSpPr>
            <a:spLocks noChangeArrowheads="1"/>
          </p:cNvSpPr>
          <p:nvPr/>
        </p:nvSpPr>
        <p:spPr bwMode="auto">
          <a:xfrm>
            <a:off x="2959101" y="3181622"/>
            <a:ext cx="209550" cy="330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30" tIns="45716" rIns="91430" bIns="45716"/>
          <a:lstStyle/>
          <a:p>
            <a:endParaRPr lang="en-US"/>
          </a:p>
        </p:txBody>
      </p:sp>
      <p:sp>
        <p:nvSpPr>
          <p:cNvPr id="791560" name="Rectangle 8"/>
          <p:cNvSpPr>
            <a:spLocks noChangeArrowheads="1"/>
          </p:cNvSpPr>
          <p:nvPr/>
        </p:nvSpPr>
        <p:spPr bwMode="auto">
          <a:xfrm>
            <a:off x="2959101" y="3181622"/>
            <a:ext cx="209550" cy="330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1430" tIns="45716" rIns="91430" bIns="45716"/>
          <a:lstStyle/>
          <a:p>
            <a:endParaRPr lang="en-US"/>
          </a:p>
        </p:txBody>
      </p:sp>
      <p:sp>
        <p:nvSpPr>
          <p:cNvPr id="791562" name="Rectangle 10"/>
          <p:cNvSpPr>
            <a:spLocks noGrp="1" noChangeArrowheads="1"/>
          </p:cNvSpPr>
          <p:nvPr>
            <p:ph type="title"/>
          </p:nvPr>
        </p:nvSpPr>
        <p:spPr/>
        <p:txBody>
          <a:bodyPr/>
          <a:lstStyle/>
          <a:p>
            <a:r>
              <a:rPr lang="en-GB" dirty="0" smtClean="0"/>
              <a:t>Sequence homology</a:t>
            </a:r>
            <a:endParaRPr lang="en-GB" dirty="0"/>
          </a:p>
        </p:txBody>
      </p:sp>
      <p:sp>
        <p:nvSpPr>
          <p:cNvPr id="791563" name="Rectangle 11"/>
          <p:cNvSpPr>
            <a:spLocks noGrp="1" noChangeArrowheads="1"/>
          </p:cNvSpPr>
          <p:nvPr>
            <p:ph sz="quarter" idx="1"/>
          </p:nvPr>
        </p:nvSpPr>
        <p:spPr/>
        <p:txBody>
          <a:bodyPr/>
          <a:lstStyle/>
          <a:p>
            <a:r>
              <a:rPr lang="en-GB" sz="2000" dirty="0" smtClean="0"/>
              <a:t>Languages and informational macromolecules consist </a:t>
            </a:r>
            <a:r>
              <a:rPr lang="en-GB" sz="2000" dirty="0"/>
              <a:t>of sequences of characters that </a:t>
            </a:r>
            <a:r>
              <a:rPr lang="en-GB" sz="2000" dirty="0" smtClean="0"/>
              <a:t>show “</a:t>
            </a:r>
            <a:r>
              <a:rPr lang="en-GB" sz="2000" dirty="0"/>
              <a:t>descent with modification”</a:t>
            </a:r>
          </a:p>
          <a:p>
            <a:r>
              <a:rPr lang="en-GB" sz="2000" dirty="0" smtClean="0"/>
              <a:t>Similarity due to descent </a:t>
            </a:r>
            <a:r>
              <a:rPr lang="en-GB" sz="2000" dirty="0"/>
              <a:t>from </a:t>
            </a:r>
            <a:r>
              <a:rPr lang="en-GB" sz="2000" dirty="0" smtClean="0"/>
              <a:t>common </a:t>
            </a:r>
            <a:r>
              <a:rPr lang="en-GB" sz="2000" dirty="0"/>
              <a:t>ancestor (homology) can be used to infer function or </a:t>
            </a:r>
            <a:r>
              <a:rPr lang="en-GB" sz="2000" dirty="0" smtClean="0"/>
              <a:t>meaning</a:t>
            </a:r>
            <a:endParaRPr lang="en-GB" sz="2000" dirty="0"/>
          </a:p>
          <a:p>
            <a:pPr lvl="1"/>
            <a:r>
              <a:rPr lang="en-US" sz="1800" dirty="0" smtClean="0"/>
              <a:t>one</a:t>
            </a:r>
            <a:r>
              <a:rPr lang="en-US" sz="1800" dirty="0"/>
              <a:t>, two, three</a:t>
            </a:r>
          </a:p>
          <a:p>
            <a:pPr lvl="1"/>
            <a:r>
              <a:rPr lang="en-US" sz="1800" dirty="0" err="1"/>
              <a:t>eins</a:t>
            </a:r>
            <a:r>
              <a:rPr lang="en-US" sz="1800" dirty="0"/>
              <a:t>, </a:t>
            </a:r>
            <a:r>
              <a:rPr lang="en-US" sz="1800" dirty="0" err="1"/>
              <a:t>zwei</a:t>
            </a:r>
            <a:r>
              <a:rPr lang="en-US" sz="1800" dirty="0"/>
              <a:t>, </a:t>
            </a:r>
            <a:r>
              <a:rPr lang="en-US" sz="1800" dirty="0" err="1" smtClean="0"/>
              <a:t>drei</a:t>
            </a:r>
            <a:endParaRPr lang="en-US" sz="1800" dirty="0"/>
          </a:p>
          <a:p>
            <a:pPr lvl="1"/>
            <a:r>
              <a:rPr lang="en-US" sz="1800" dirty="0"/>
              <a:t>un, </a:t>
            </a:r>
            <a:r>
              <a:rPr lang="en-US" sz="1800" dirty="0" err="1"/>
              <a:t>deux</a:t>
            </a:r>
            <a:r>
              <a:rPr lang="en-US" sz="1800" dirty="0"/>
              <a:t>, </a:t>
            </a:r>
            <a:r>
              <a:rPr lang="en-US" sz="1800" dirty="0" err="1"/>
              <a:t>troi</a:t>
            </a:r>
            <a:endParaRPr lang="en-US" sz="1800" dirty="0"/>
          </a:p>
          <a:p>
            <a:pPr lvl="1"/>
            <a:r>
              <a:rPr lang="en-US" sz="1800" dirty="0" err="1"/>
              <a:t>uno</a:t>
            </a:r>
            <a:r>
              <a:rPr lang="en-US" sz="1800" dirty="0"/>
              <a:t>, dos, </a:t>
            </a:r>
            <a:r>
              <a:rPr lang="en-US" sz="1800" dirty="0" err="1"/>
              <a:t>tres</a:t>
            </a:r>
            <a:endParaRPr lang="en-US" sz="1800" dirty="0"/>
          </a:p>
        </p:txBody>
      </p:sp>
      <p:sp>
        <p:nvSpPr>
          <p:cNvPr id="5" name="Content Placeholder 4"/>
          <p:cNvSpPr>
            <a:spLocks noGrp="1"/>
          </p:cNvSpPr>
          <p:nvPr>
            <p:ph sz="quarter" idx="2"/>
          </p:nvPr>
        </p:nvSpPr>
        <p:spPr>
          <a:xfrm>
            <a:off x="4632198" y="1060283"/>
            <a:ext cx="4041648" cy="1387593"/>
          </a:xfrm>
        </p:spPr>
        <p:txBody>
          <a:bodyPr/>
          <a:lstStyle/>
          <a:p>
            <a:pPr marL="0" indent="0">
              <a:buNone/>
            </a:pPr>
            <a:r>
              <a:rPr lang="en-US" sz="2800" dirty="0"/>
              <a:t>Hittite (20-13</a:t>
            </a:r>
            <a:r>
              <a:rPr lang="en-US" sz="2800" baseline="30000" dirty="0"/>
              <a:t>th</a:t>
            </a:r>
            <a:r>
              <a:rPr lang="en-US" sz="2800" dirty="0"/>
              <a:t> C BCE)</a:t>
            </a:r>
          </a:p>
          <a:p>
            <a:pPr marL="0" indent="0">
              <a:buNone/>
            </a:pPr>
            <a:r>
              <a:rPr lang="en-US" sz="2800" i="1" dirty="0"/>
              <a:t>nu NINDA-n </a:t>
            </a:r>
            <a:r>
              <a:rPr lang="en-US" sz="2800" i="1" dirty="0" err="1"/>
              <a:t>ezzateni</a:t>
            </a:r>
            <a:r>
              <a:rPr lang="en-US" sz="2800" i="1" dirty="0"/>
              <a:t> </a:t>
            </a:r>
            <a:r>
              <a:rPr lang="en-US" sz="2800" i="1" dirty="0" err="1"/>
              <a:t>watar</a:t>
            </a:r>
            <a:r>
              <a:rPr lang="en-US" sz="2800" i="1" dirty="0"/>
              <a:t>-ma </a:t>
            </a:r>
            <a:r>
              <a:rPr lang="en-US" sz="2800" i="1" dirty="0" err="1" smtClean="0"/>
              <a:t>ekutteni</a:t>
            </a:r>
            <a:endParaRPr lang="en-US" sz="2800" i="1" dirty="0"/>
          </a:p>
          <a:p>
            <a:endParaRPr lang="en-US" dirty="0"/>
          </a:p>
        </p:txBody>
      </p:sp>
      <p:sp>
        <p:nvSpPr>
          <p:cNvPr id="11" name="Content Placeholder 4"/>
          <p:cNvSpPr txBox="1">
            <a:spLocks/>
          </p:cNvSpPr>
          <p:nvPr/>
        </p:nvSpPr>
        <p:spPr bwMode="auto">
          <a:xfrm>
            <a:off x="4631731" y="3668485"/>
            <a:ext cx="4041648" cy="1387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45713" rIns="91425" bIns="45713" numCol="1" anchor="t" anchorCtr="0" compatLnSpc="1">
            <a:prstTxWarp prst="textNoShape">
              <a:avLst/>
            </a:prstTxWarp>
          </a:bodyPr>
          <a:lstStyle>
            <a:lvl1pPr marL="273434" indent="-273434" algn="l" rtl="0" eaLnBrk="1" fontAlgn="base" hangingPunct="1">
              <a:spcBef>
                <a:spcPts val="598"/>
              </a:spcBef>
              <a:spcAft>
                <a:spcPct val="0"/>
              </a:spcAft>
              <a:buClr>
                <a:schemeClr val="accent1"/>
              </a:buClr>
              <a:buSzPct val="76000"/>
              <a:buFont typeface="Wingdings 3" charset="0"/>
              <a:buChar char=""/>
              <a:defRPr sz="2600" kern="1200">
                <a:solidFill>
                  <a:schemeClr val="tx1"/>
                </a:solidFill>
                <a:latin typeface="+mn-lt"/>
                <a:ea typeface="ＭＳ Ｐゴシック" charset="-128"/>
                <a:cs typeface="ＭＳ Ｐゴシック" charset="-128"/>
              </a:defRPr>
            </a:lvl1pPr>
            <a:lvl2pPr marL="547984" indent="-273434" algn="l" rtl="0" eaLnBrk="1" fontAlgn="base" hangingPunct="1">
              <a:spcBef>
                <a:spcPts val="501"/>
              </a:spcBef>
              <a:spcAft>
                <a:spcPct val="0"/>
              </a:spcAft>
              <a:buClr>
                <a:schemeClr val="accent2"/>
              </a:buClr>
              <a:buSzPct val="76000"/>
              <a:buFont typeface="Wingdings 3" charset="0"/>
              <a:buChar char=""/>
              <a:defRPr sz="2300" kern="1200">
                <a:solidFill>
                  <a:schemeClr val="tx2"/>
                </a:solidFill>
                <a:latin typeface="+mn-lt"/>
                <a:ea typeface="ＭＳ Ｐゴシック" charset="-128"/>
                <a:cs typeface="+mn-cs"/>
              </a:defRPr>
            </a:lvl2pPr>
            <a:lvl3pPr marL="822535" indent="-227676" algn="l" rtl="0" eaLnBrk="1" fontAlgn="base" hangingPunct="1">
              <a:spcBef>
                <a:spcPts val="501"/>
              </a:spcBef>
              <a:spcAft>
                <a:spcPct val="0"/>
              </a:spcAft>
              <a:buClr>
                <a:srgbClr val="BCBCBC"/>
              </a:buClr>
              <a:buSzPct val="76000"/>
              <a:buFont typeface="Wingdings 3" charset="0"/>
              <a:buChar char=""/>
              <a:defRPr sz="2000" kern="1200">
                <a:solidFill>
                  <a:schemeClr val="tx1"/>
                </a:solidFill>
                <a:latin typeface="+mn-lt"/>
                <a:ea typeface="ＭＳ Ｐゴシック" charset="-128"/>
                <a:cs typeface="+mn-cs"/>
              </a:defRPr>
            </a:lvl3pPr>
            <a:lvl4pPr marL="1097085" indent="-227676" algn="l" rtl="0" eaLnBrk="1" fontAlgn="base" hangingPunct="1">
              <a:spcBef>
                <a:spcPts val="404"/>
              </a:spcBef>
              <a:spcAft>
                <a:spcPct val="0"/>
              </a:spcAft>
              <a:buClr>
                <a:srgbClr val="8BA2B4"/>
              </a:buClr>
              <a:buSzPct val="70000"/>
              <a:buFont typeface="Wingdings" charset="0"/>
              <a:buChar char=""/>
              <a:defRPr sz="1800" kern="1200">
                <a:solidFill>
                  <a:schemeClr val="tx1"/>
                </a:solidFill>
                <a:latin typeface="+mn-lt"/>
                <a:ea typeface="ＭＳ Ｐゴシック" charset="-128"/>
                <a:cs typeface="+mn-cs"/>
              </a:defRPr>
            </a:lvl4pPr>
            <a:lvl5pPr marL="1370518" indent="-227676" algn="l" rtl="0" eaLnBrk="1" fontAlgn="base" hangingPunct="1">
              <a:spcBef>
                <a:spcPts val="299"/>
              </a:spcBef>
              <a:spcAft>
                <a:spcPct val="0"/>
              </a:spcAft>
              <a:buClr>
                <a:schemeClr val="accent2"/>
              </a:buClr>
              <a:buSzPct val="70000"/>
              <a:buFont typeface="Wingdings" charset="0"/>
              <a:buChar char=""/>
              <a:defRPr sz="1600" kern="1200">
                <a:solidFill>
                  <a:schemeClr val="tx1"/>
                </a:solidFill>
                <a:latin typeface="+mn-lt"/>
                <a:ea typeface="ＭＳ Ｐゴシック" charset="-128"/>
                <a:cs typeface="+mn-cs"/>
              </a:defRPr>
            </a:lvl5pPr>
            <a:lvl6pPr marL="1645667" indent="-182852"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519" indent="-182852"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371" indent="-182852"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224" indent="-182852"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charset="0"/>
              <a:buNone/>
            </a:pPr>
            <a:r>
              <a:rPr lang="en-US" sz="2800" i="1" dirty="0" smtClean="0"/>
              <a:t>Now you will eat BREAD, </a:t>
            </a:r>
          </a:p>
          <a:p>
            <a:pPr marL="0" indent="0">
              <a:buFont typeface="Wingdings 3" charset="0"/>
              <a:buNone/>
            </a:pPr>
            <a:r>
              <a:rPr lang="en-US" sz="2800" i="1" dirty="0" smtClean="0"/>
              <a:t>And you will drink water</a:t>
            </a:r>
          </a:p>
          <a:p>
            <a:pPr marL="0" indent="0">
              <a:buNone/>
            </a:pPr>
            <a:r>
              <a:rPr lang="en-US" sz="2400" dirty="0" err="1"/>
              <a:t>Hrozný</a:t>
            </a:r>
            <a:r>
              <a:rPr lang="en-US" sz="2400" dirty="0"/>
              <a:t>, </a:t>
            </a:r>
            <a:r>
              <a:rPr lang="en-US" sz="2400" dirty="0" err="1"/>
              <a:t>Bedřich</a:t>
            </a:r>
            <a:r>
              <a:rPr lang="en-US" sz="2400" dirty="0"/>
              <a:t> (1917</a:t>
            </a:r>
            <a:r>
              <a:rPr lang="en-US" sz="2400" dirty="0" smtClean="0"/>
              <a:t>)</a:t>
            </a:r>
            <a:endParaRPr lang="en-US" sz="2400" dirty="0"/>
          </a:p>
        </p:txBody>
      </p:sp>
      <p:sp>
        <p:nvSpPr>
          <p:cNvPr id="9" name="Content Placeholder 4"/>
          <p:cNvSpPr txBox="1">
            <a:spLocks/>
          </p:cNvSpPr>
          <p:nvPr/>
        </p:nvSpPr>
        <p:spPr bwMode="auto">
          <a:xfrm>
            <a:off x="4631731" y="2582362"/>
            <a:ext cx="4041648" cy="1037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5" tIns="45713" rIns="91425" bIns="45713" numCol="1" anchor="t" anchorCtr="0" compatLnSpc="1">
            <a:prstTxWarp prst="textNoShape">
              <a:avLst/>
            </a:prstTxWarp>
          </a:bodyPr>
          <a:lstStyle>
            <a:lvl1pPr marL="273434" indent="-273434" algn="l" rtl="0" eaLnBrk="1" fontAlgn="base" hangingPunct="1">
              <a:spcBef>
                <a:spcPts val="598"/>
              </a:spcBef>
              <a:spcAft>
                <a:spcPct val="0"/>
              </a:spcAft>
              <a:buClr>
                <a:schemeClr val="accent1"/>
              </a:buClr>
              <a:buSzPct val="76000"/>
              <a:buFont typeface="Wingdings 3" charset="0"/>
              <a:buChar char=""/>
              <a:defRPr sz="2600" kern="1200">
                <a:solidFill>
                  <a:schemeClr val="tx1"/>
                </a:solidFill>
                <a:latin typeface="+mn-lt"/>
                <a:ea typeface="ＭＳ Ｐゴシック" charset="-128"/>
                <a:cs typeface="ＭＳ Ｐゴシック" charset="-128"/>
              </a:defRPr>
            </a:lvl1pPr>
            <a:lvl2pPr marL="547984" indent="-273434" algn="l" rtl="0" eaLnBrk="1" fontAlgn="base" hangingPunct="1">
              <a:spcBef>
                <a:spcPts val="501"/>
              </a:spcBef>
              <a:spcAft>
                <a:spcPct val="0"/>
              </a:spcAft>
              <a:buClr>
                <a:schemeClr val="accent2"/>
              </a:buClr>
              <a:buSzPct val="76000"/>
              <a:buFont typeface="Wingdings 3" charset="0"/>
              <a:buChar char=""/>
              <a:defRPr sz="2300" kern="1200">
                <a:solidFill>
                  <a:schemeClr val="tx2"/>
                </a:solidFill>
                <a:latin typeface="+mn-lt"/>
                <a:ea typeface="ＭＳ Ｐゴシック" charset="-128"/>
                <a:cs typeface="+mn-cs"/>
              </a:defRPr>
            </a:lvl2pPr>
            <a:lvl3pPr marL="822535" indent="-227676" algn="l" rtl="0" eaLnBrk="1" fontAlgn="base" hangingPunct="1">
              <a:spcBef>
                <a:spcPts val="501"/>
              </a:spcBef>
              <a:spcAft>
                <a:spcPct val="0"/>
              </a:spcAft>
              <a:buClr>
                <a:srgbClr val="BCBCBC"/>
              </a:buClr>
              <a:buSzPct val="76000"/>
              <a:buFont typeface="Wingdings 3" charset="0"/>
              <a:buChar char=""/>
              <a:defRPr sz="2000" kern="1200">
                <a:solidFill>
                  <a:schemeClr val="tx1"/>
                </a:solidFill>
                <a:latin typeface="+mn-lt"/>
                <a:ea typeface="ＭＳ Ｐゴシック" charset="-128"/>
                <a:cs typeface="+mn-cs"/>
              </a:defRPr>
            </a:lvl3pPr>
            <a:lvl4pPr marL="1097085" indent="-227676" algn="l" rtl="0" eaLnBrk="1" fontAlgn="base" hangingPunct="1">
              <a:spcBef>
                <a:spcPts val="404"/>
              </a:spcBef>
              <a:spcAft>
                <a:spcPct val="0"/>
              </a:spcAft>
              <a:buClr>
                <a:srgbClr val="8BA2B4"/>
              </a:buClr>
              <a:buSzPct val="70000"/>
              <a:buFont typeface="Wingdings" charset="0"/>
              <a:buChar char=""/>
              <a:defRPr sz="1800" kern="1200">
                <a:solidFill>
                  <a:schemeClr val="tx1"/>
                </a:solidFill>
                <a:latin typeface="+mn-lt"/>
                <a:ea typeface="ＭＳ Ｐゴシック" charset="-128"/>
                <a:cs typeface="+mn-cs"/>
              </a:defRPr>
            </a:lvl4pPr>
            <a:lvl5pPr marL="1370518" indent="-227676" algn="l" rtl="0" eaLnBrk="1" fontAlgn="base" hangingPunct="1">
              <a:spcBef>
                <a:spcPts val="299"/>
              </a:spcBef>
              <a:spcAft>
                <a:spcPct val="0"/>
              </a:spcAft>
              <a:buClr>
                <a:schemeClr val="accent2"/>
              </a:buClr>
              <a:buSzPct val="70000"/>
              <a:buFont typeface="Wingdings" charset="0"/>
              <a:buChar char=""/>
              <a:defRPr sz="1600" kern="1200">
                <a:solidFill>
                  <a:schemeClr val="tx1"/>
                </a:solidFill>
                <a:latin typeface="+mn-lt"/>
                <a:ea typeface="ＭＳ Ｐゴシック" charset="-128"/>
                <a:cs typeface="+mn-cs"/>
              </a:defRPr>
            </a:lvl5pPr>
            <a:lvl6pPr marL="1645667" indent="-182852"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519" indent="-182852"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371" indent="-182852"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224" indent="-182852"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charset="0"/>
              <a:buNone/>
            </a:pPr>
            <a:r>
              <a:rPr lang="en-US" sz="2800" i="1" dirty="0" smtClean="0"/>
              <a:t>nu BREAD-n </a:t>
            </a:r>
            <a:r>
              <a:rPr lang="en-US" sz="2800" i="1" dirty="0" err="1" smtClean="0"/>
              <a:t>ezzateni</a:t>
            </a:r>
            <a:r>
              <a:rPr lang="en-US" sz="2800" i="1" dirty="0" smtClean="0"/>
              <a:t> </a:t>
            </a:r>
            <a:r>
              <a:rPr lang="en-US" sz="2800" i="1" dirty="0" err="1" smtClean="0"/>
              <a:t>watar</a:t>
            </a:r>
            <a:r>
              <a:rPr lang="en-US" sz="2800" i="1" dirty="0" smtClean="0"/>
              <a:t>-ma </a:t>
            </a:r>
            <a:r>
              <a:rPr lang="en-US" sz="2800" i="1" dirty="0" err="1" smtClean="0"/>
              <a:t>ekutteni</a:t>
            </a:r>
            <a:endParaRPr lang="en-US" sz="2800" i="1" dirty="0" smtClean="0"/>
          </a:p>
          <a:p>
            <a:endParaRPr lang="en-US" dirty="0"/>
          </a:p>
        </p:txBody>
      </p:sp>
    </p:spTree>
    <p:extLst>
      <p:ext uri="{BB962C8B-B14F-4D97-AF65-F5344CB8AC3E}">
        <p14:creationId xmlns:p14="http://schemas.microsoft.com/office/powerpoint/2010/main" val="1973933208"/>
      </p:ext>
    </p:extLst>
  </p:cSld>
  <p:clrMapOvr>
    <a:masterClrMapping/>
  </p:clrMapOvr>
  <mc:AlternateContent xmlns:mc="http://schemas.openxmlformats.org/markup-compatibility/2006" xmlns:p14="http://schemas.microsoft.com/office/powerpoint/2010/main">
    <mc:Choice Requires="p14">
      <p:transition spd="med" p14:dur="700" advTm="118142">
        <p:fade/>
      </p:transition>
    </mc:Choice>
    <mc:Fallback xmlns="">
      <p:transition xmlns:p14="http://schemas.microsoft.com/office/powerpoint/2010/main" spd="med" advTm="118142">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GB" dirty="0" smtClean="0"/>
              <a:t>Sequence alignment and homology</a:t>
            </a:r>
          </a:p>
        </p:txBody>
      </p:sp>
      <p:sp>
        <p:nvSpPr>
          <p:cNvPr id="34819" name="Content Placeholder 12"/>
          <p:cNvSpPr>
            <a:spLocks noGrp="1"/>
          </p:cNvSpPr>
          <p:nvPr>
            <p:ph idx="1"/>
          </p:nvPr>
        </p:nvSpPr>
        <p:spPr>
          <a:xfrm>
            <a:off x="457200" y="1016000"/>
            <a:ext cx="3409615" cy="4114800"/>
          </a:xfrm>
        </p:spPr>
        <p:txBody>
          <a:bodyPr/>
          <a:lstStyle/>
          <a:p>
            <a:r>
              <a:rPr lang="en-GB" sz="2400" dirty="0"/>
              <a:t>E</a:t>
            </a:r>
            <a:r>
              <a:rPr lang="en-GB" sz="2400" dirty="0" smtClean="0"/>
              <a:t>asy if have exact match</a:t>
            </a:r>
          </a:p>
          <a:p>
            <a:pPr lvl="1"/>
            <a:r>
              <a:rPr lang="en-GB" sz="2000" dirty="0" smtClean="0"/>
              <a:t>...but sequences diverge over time</a:t>
            </a:r>
          </a:p>
          <a:p>
            <a:r>
              <a:rPr lang="en-GB" sz="2400" dirty="0" smtClean="0"/>
              <a:t>Need alignment and search methods that allow for variability</a:t>
            </a:r>
          </a:p>
          <a:p>
            <a:pPr lvl="1"/>
            <a:r>
              <a:rPr lang="en-GB" sz="2000" dirty="0" smtClean="0"/>
              <a:t>Gap penalties</a:t>
            </a:r>
          </a:p>
          <a:p>
            <a:pPr lvl="1"/>
            <a:r>
              <a:rPr lang="en-GB" sz="2000" dirty="0" smtClean="0"/>
              <a:t>Substitution scores</a:t>
            </a:r>
          </a:p>
        </p:txBody>
      </p:sp>
      <p:sp>
        <p:nvSpPr>
          <p:cNvPr id="3" name="TextBox 2"/>
          <p:cNvSpPr txBox="1"/>
          <p:nvPr/>
        </p:nvSpPr>
        <p:spPr>
          <a:xfrm>
            <a:off x="4132834" y="1030654"/>
            <a:ext cx="1846930" cy="923330"/>
          </a:xfrm>
          <a:prstGeom prst="rect">
            <a:avLst/>
          </a:prstGeom>
          <a:noFill/>
        </p:spPr>
        <p:txBody>
          <a:bodyPr wrap="none" rtlCol="0">
            <a:spAutoFit/>
          </a:bodyPr>
          <a:lstStyle/>
          <a:p>
            <a:r>
              <a:rPr lang="en-GB" dirty="0" smtClean="0">
                <a:latin typeface="Courier"/>
                <a:cs typeface="Courier"/>
              </a:rPr>
              <a:t>ATCGATCGGGCT</a:t>
            </a:r>
          </a:p>
          <a:p>
            <a:r>
              <a:rPr lang="en-GB" dirty="0" smtClean="0">
                <a:latin typeface="Courier"/>
                <a:cs typeface="Courier"/>
              </a:rPr>
              <a:t>||||||||||||</a:t>
            </a:r>
          </a:p>
          <a:p>
            <a:r>
              <a:rPr lang="en-GB" dirty="0" smtClean="0">
                <a:latin typeface="Courier"/>
                <a:cs typeface="Courier"/>
              </a:rPr>
              <a:t>ATCGATCGGGCT</a:t>
            </a:r>
            <a:endParaRPr lang="en-GB" dirty="0">
              <a:latin typeface="Courier"/>
              <a:cs typeface="Courier"/>
            </a:endParaRPr>
          </a:p>
        </p:txBody>
      </p:sp>
      <p:sp>
        <p:nvSpPr>
          <p:cNvPr id="9" name="TextBox 8"/>
          <p:cNvSpPr txBox="1"/>
          <p:nvPr/>
        </p:nvSpPr>
        <p:spPr>
          <a:xfrm>
            <a:off x="4132834" y="2216329"/>
            <a:ext cx="1846930" cy="923330"/>
          </a:xfrm>
          <a:prstGeom prst="rect">
            <a:avLst/>
          </a:prstGeom>
          <a:noFill/>
        </p:spPr>
        <p:txBody>
          <a:bodyPr wrap="none" rtlCol="0">
            <a:spAutoFit/>
          </a:bodyPr>
          <a:lstStyle/>
          <a:p>
            <a:r>
              <a:rPr lang="en-GB" dirty="0" smtClean="0">
                <a:latin typeface="Courier"/>
                <a:cs typeface="Courier"/>
              </a:rPr>
              <a:t>ATCGATCGGGCT</a:t>
            </a:r>
          </a:p>
          <a:p>
            <a:r>
              <a:rPr lang="en-GB" dirty="0" smtClean="0">
                <a:latin typeface="Courier"/>
                <a:cs typeface="Courier"/>
              </a:rPr>
              <a:t>||| ||||||||</a:t>
            </a:r>
          </a:p>
          <a:p>
            <a:r>
              <a:rPr lang="en-GB" dirty="0" smtClean="0">
                <a:latin typeface="Courier"/>
                <a:cs typeface="Courier"/>
              </a:rPr>
              <a:t>ATCCATCGGGCT</a:t>
            </a:r>
            <a:endParaRPr lang="en-GB" dirty="0">
              <a:latin typeface="Courier"/>
              <a:cs typeface="Courier"/>
            </a:endParaRPr>
          </a:p>
        </p:txBody>
      </p:sp>
      <p:sp>
        <p:nvSpPr>
          <p:cNvPr id="10" name="TextBox 9"/>
          <p:cNvSpPr txBox="1"/>
          <p:nvPr/>
        </p:nvSpPr>
        <p:spPr>
          <a:xfrm>
            <a:off x="4206101" y="3275979"/>
            <a:ext cx="1985452" cy="923330"/>
          </a:xfrm>
          <a:prstGeom prst="rect">
            <a:avLst/>
          </a:prstGeom>
          <a:noFill/>
        </p:spPr>
        <p:txBody>
          <a:bodyPr wrap="none" rtlCol="0">
            <a:spAutoFit/>
          </a:bodyPr>
          <a:lstStyle/>
          <a:p>
            <a:r>
              <a:rPr lang="en-GB" dirty="0" smtClean="0">
                <a:latin typeface="Courier"/>
                <a:cs typeface="Courier"/>
              </a:rPr>
              <a:t>ATCG-ATCGGGCT</a:t>
            </a:r>
          </a:p>
          <a:p>
            <a:r>
              <a:rPr lang="en-GB" dirty="0" smtClean="0">
                <a:latin typeface="Courier"/>
                <a:cs typeface="Courier"/>
              </a:rPr>
              <a:t>|||  |||||||</a:t>
            </a:r>
          </a:p>
          <a:p>
            <a:r>
              <a:rPr lang="en-GB" dirty="0" smtClean="0">
                <a:latin typeface="Courier"/>
                <a:cs typeface="Courier"/>
              </a:rPr>
              <a:t>ATCCAATCGGGCT</a:t>
            </a:r>
            <a:endParaRPr lang="en-GB" dirty="0">
              <a:latin typeface="Courier"/>
              <a:cs typeface="Courier"/>
            </a:endParaRPr>
          </a:p>
        </p:txBody>
      </p:sp>
      <p:sp>
        <p:nvSpPr>
          <p:cNvPr id="11" name="TextBox 10"/>
          <p:cNvSpPr txBox="1"/>
          <p:nvPr/>
        </p:nvSpPr>
        <p:spPr>
          <a:xfrm>
            <a:off x="4206101" y="4305143"/>
            <a:ext cx="1985452" cy="646331"/>
          </a:xfrm>
          <a:prstGeom prst="rect">
            <a:avLst/>
          </a:prstGeom>
          <a:noFill/>
        </p:spPr>
        <p:txBody>
          <a:bodyPr wrap="none" rtlCol="0">
            <a:spAutoFit/>
          </a:bodyPr>
          <a:lstStyle/>
          <a:p>
            <a:r>
              <a:rPr lang="en-GB" dirty="0" smtClean="0">
                <a:latin typeface="Courier"/>
                <a:cs typeface="Courier"/>
              </a:rPr>
              <a:t>TTTTTTT------</a:t>
            </a:r>
          </a:p>
          <a:p>
            <a:r>
              <a:rPr lang="en-GB" dirty="0">
                <a:latin typeface="Courier"/>
                <a:cs typeface="Courier"/>
              </a:rPr>
              <a:t>-----</a:t>
            </a:r>
            <a:r>
              <a:rPr lang="en-GB" dirty="0" smtClean="0">
                <a:latin typeface="Courier"/>
                <a:cs typeface="Courier"/>
              </a:rPr>
              <a:t>--GGGGGG</a:t>
            </a:r>
            <a:endParaRPr lang="en-GB" dirty="0">
              <a:latin typeface="Courier"/>
              <a:cs typeface="Courier"/>
            </a:endParaRPr>
          </a:p>
        </p:txBody>
      </p:sp>
      <p:sp>
        <p:nvSpPr>
          <p:cNvPr id="8" name="TextBox 7"/>
          <p:cNvSpPr txBox="1"/>
          <p:nvPr/>
        </p:nvSpPr>
        <p:spPr>
          <a:xfrm>
            <a:off x="6399534" y="1033259"/>
            <a:ext cx="1708408" cy="1200329"/>
          </a:xfrm>
          <a:prstGeom prst="rect">
            <a:avLst/>
          </a:prstGeom>
          <a:noFill/>
        </p:spPr>
        <p:txBody>
          <a:bodyPr wrap="none" rtlCol="0">
            <a:spAutoFit/>
          </a:bodyPr>
          <a:lstStyle/>
          <a:p>
            <a:r>
              <a:rPr lang="en-GB" dirty="0" smtClean="0">
                <a:latin typeface="Courier"/>
                <a:cs typeface="Courier"/>
              </a:rPr>
              <a:t>TDAAINPGNSG</a:t>
            </a:r>
          </a:p>
          <a:p>
            <a:r>
              <a:rPr lang="en-GB" dirty="0" smtClean="0">
                <a:latin typeface="Courier"/>
                <a:cs typeface="Courier"/>
              </a:rPr>
              <a:t>|||||||||||</a:t>
            </a:r>
          </a:p>
          <a:p>
            <a:r>
              <a:rPr lang="en-GB" dirty="0" smtClean="0">
                <a:latin typeface="Courier"/>
                <a:cs typeface="Courier"/>
              </a:rPr>
              <a:t>TDAAINPGNSG</a:t>
            </a:r>
            <a:endParaRPr lang="en-GB" dirty="0">
              <a:latin typeface="Courier"/>
              <a:cs typeface="Courier"/>
            </a:endParaRPr>
          </a:p>
          <a:p>
            <a:endParaRPr lang="en-GB" dirty="0">
              <a:latin typeface="Courier"/>
              <a:cs typeface="Courier"/>
            </a:endParaRPr>
          </a:p>
        </p:txBody>
      </p:sp>
      <p:sp>
        <p:nvSpPr>
          <p:cNvPr id="13" name="TextBox 12"/>
          <p:cNvSpPr txBox="1"/>
          <p:nvPr/>
        </p:nvSpPr>
        <p:spPr>
          <a:xfrm>
            <a:off x="6399534" y="3275979"/>
            <a:ext cx="2678062" cy="923330"/>
          </a:xfrm>
          <a:prstGeom prst="rect">
            <a:avLst/>
          </a:prstGeom>
          <a:noFill/>
        </p:spPr>
        <p:txBody>
          <a:bodyPr wrap="none" rtlCol="0">
            <a:spAutoFit/>
          </a:bodyPr>
          <a:lstStyle/>
          <a:p>
            <a:r>
              <a:rPr lang="en-GB" dirty="0" smtClean="0">
                <a:latin typeface="Courier"/>
                <a:cs typeface="Courier"/>
              </a:rPr>
              <a:t>TDA-------AINPGNSG</a:t>
            </a:r>
            <a:endParaRPr lang="en-GB" dirty="0">
              <a:latin typeface="Courier"/>
              <a:cs typeface="Courier"/>
            </a:endParaRPr>
          </a:p>
          <a:p>
            <a:r>
              <a:rPr lang="en-GB" dirty="0" smtClean="0">
                <a:latin typeface="Courier"/>
                <a:cs typeface="Courier"/>
              </a:rPr>
              <a:t>|||           |</a:t>
            </a:r>
            <a:r>
              <a:rPr lang="en-GB" dirty="0" smtClean="0">
                <a:latin typeface="Courier"/>
                <a:cs typeface="Courier"/>
                <a:sym typeface="Wingdings"/>
              </a:rPr>
              <a:t>:||</a:t>
            </a:r>
            <a:endParaRPr lang="en-GB" dirty="0" smtClean="0">
              <a:latin typeface="Courier"/>
              <a:cs typeface="Courier"/>
            </a:endParaRPr>
          </a:p>
          <a:p>
            <a:r>
              <a:rPr lang="en-GB" dirty="0" err="1" smtClean="0">
                <a:latin typeface="Courier"/>
                <a:cs typeface="Courier"/>
              </a:rPr>
              <a:t>TGGvspyadpNTCRGDSG</a:t>
            </a:r>
            <a:endParaRPr lang="en-GB" dirty="0" smtClean="0">
              <a:latin typeface="Courier"/>
              <a:cs typeface="Courier"/>
            </a:endParaRPr>
          </a:p>
        </p:txBody>
      </p:sp>
      <p:sp>
        <p:nvSpPr>
          <p:cNvPr id="14" name="TextBox 13"/>
          <p:cNvSpPr txBox="1"/>
          <p:nvPr/>
        </p:nvSpPr>
        <p:spPr>
          <a:xfrm>
            <a:off x="6399534" y="2216329"/>
            <a:ext cx="1708408" cy="1200329"/>
          </a:xfrm>
          <a:prstGeom prst="rect">
            <a:avLst/>
          </a:prstGeom>
          <a:noFill/>
        </p:spPr>
        <p:txBody>
          <a:bodyPr wrap="none" rtlCol="0">
            <a:spAutoFit/>
          </a:bodyPr>
          <a:lstStyle/>
          <a:p>
            <a:r>
              <a:rPr lang="en-GB" dirty="0" smtClean="0">
                <a:latin typeface="Courier"/>
                <a:cs typeface="Courier"/>
              </a:rPr>
              <a:t>TDAAINPGNSG</a:t>
            </a:r>
          </a:p>
          <a:p>
            <a:r>
              <a:rPr lang="en-GB" dirty="0" smtClean="0">
                <a:latin typeface="Courier"/>
                <a:cs typeface="Courier"/>
              </a:rPr>
              <a:t>|||:|||||||</a:t>
            </a:r>
          </a:p>
          <a:p>
            <a:r>
              <a:rPr lang="en-GB" dirty="0" smtClean="0">
                <a:latin typeface="Courier"/>
                <a:cs typeface="Courier"/>
              </a:rPr>
              <a:t>TDASINPGNSG</a:t>
            </a:r>
            <a:endParaRPr lang="en-GB" dirty="0">
              <a:latin typeface="Courier"/>
              <a:cs typeface="Courier"/>
            </a:endParaRPr>
          </a:p>
          <a:p>
            <a:endParaRPr lang="en-GB" dirty="0">
              <a:latin typeface="Courier"/>
              <a:cs typeface="Courier"/>
            </a:endParaRPr>
          </a:p>
        </p:txBody>
      </p:sp>
    </p:spTree>
    <p:extLst>
      <p:ext uri="{BB962C8B-B14F-4D97-AF65-F5344CB8AC3E}">
        <p14:creationId xmlns:p14="http://schemas.microsoft.com/office/powerpoint/2010/main" val="110762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GB" dirty="0" smtClean="0"/>
              <a:t>Sequence alignment and homology</a:t>
            </a:r>
          </a:p>
        </p:txBody>
      </p:sp>
      <p:sp>
        <p:nvSpPr>
          <p:cNvPr id="34819" name="Content Placeholder 12"/>
          <p:cNvSpPr>
            <a:spLocks noGrp="1"/>
          </p:cNvSpPr>
          <p:nvPr>
            <p:ph idx="1"/>
          </p:nvPr>
        </p:nvSpPr>
        <p:spPr>
          <a:xfrm>
            <a:off x="457200" y="1016000"/>
            <a:ext cx="5037748" cy="4114800"/>
          </a:xfrm>
        </p:spPr>
        <p:txBody>
          <a:bodyPr/>
          <a:lstStyle/>
          <a:p>
            <a:r>
              <a:rPr lang="en-GB" dirty="0"/>
              <a:t>Amino acid sequences more highly conserved than nucleotide</a:t>
            </a:r>
          </a:p>
        </p:txBody>
      </p:sp>
      <p:sp>
        <p:nvSpPr>
          <p:cNvPr id="3" name="TextBox 2"/>
          <p:cNvSpPr txBox="1"/>
          <p:nvPr/>
        </p:nvSpPr>
        <p:spPr>
          <a:xfrm>
            <a:off x="5494948" y="1117136"/>
            <a:ext cx="3647716" cy="1754327"/>
          </a:xfrm>
          <a:prstGeom prst="rect">
            <a:avLst/>
          </a:prstGeom>
          <a:noFill/>
        </p:spPr>
        <p:txBody>
          <a:bodyPr wrap="none" rtlCol="0">
            <a:spAutoFit/>
          </a:bodyPr>
          <a:lstStyle/>
          <a:p>
            <a:r>
              <a:rPr lang="en-GB" dirty="0">
                <a:latin typeface="Courier"/>
                <a:cs typeface="Courier"/>
              </a:rPr>
              <a:t>SER LEU GLY PRO</a:t>
            </a:r>
          </a:p>
          <a:p>
            <a:r>
              <a:rPr lang="en-GB" dirty="0" smtClean="0">
                <a:latin typeface="Courier"/>
                <a:cs typeface="Courier"/>
              </a:rPr>
              <a:t>TCT CTA GGG CCC</a:t>
            </a:r>
          </a:p>
          <a:p>
            <a:r>
              <a:rPr lang="en-GB" dirty="0">
                <a:latin typeface="Courier"/>
                <a:cs typeface="Courier"/>
              </a:rPr>
              <a:t>|</a:t>
            </a:r>
            <a:r>
              <a:rPr lang="en-GB" dirty="0" smtClean="0">
                <a:latin typeface="Courier"/>
                <a:cs typeface="Courier"/>
              </a:rPr>
              <a:t>|  ||  ||  ||</a:t>
            </a:r>
            <a:endParaRPr lang="en-GB" dirty="0">
              <a:latin typeface="Courier"/>
              <a:cs typeface="Courier"/>
            </a:endParaRPr>
          </a:p>
          <a:p>
            <a:r>
              <a:rPr lang="en-GB" dirty="0">
                <a:latin typeface="Courier"/>
                <a:cs typeface="Courier"/>
              </a:rPr>
              <a:t>TCG CTT GGC </a:t>
            </a:r>
            <a:r>
              <a:rPr lang="en-GB" dirty="0" smtClean="0">
                <a:latin typeface="Courier"/>
                <a:cs typeface="Courier"/>
              </a:rPr>
              <a:t>CCG</a:t>
            </a:r>
          </a:p>
          <a:p>
            <a:r>
              <a:rPr lang="en-GB" dirty="0" smtClean="0">
                <a:latin typeface="Courier"/>
                <a:cs typeface="Courier"/>
              </a:rPr>
              <a:t>4/4 Identical amino acids</a:t>
            </a:r>
          </a:p>
          <a:p>
            <a:r>
              <a:rPr lang="en-GB" dirty="0" smtClean="0">
                <a:latin typeface="Courier"/>
                <a:cs typeface="Courier"/>
              </a:rPr>
              <a:t>8/12 </a:t>
            </a:r>
            <a:r>
              <a:rPr lang="en-GB" dirty="0" err="1" smtClean="0">
                <a:latin typeface="Courier"/>
                <a:cs typeface="Courier"/>
              </a:rPr>
              <a:t>nt</a:t>
            </a:r>
            <a:r>
              <a:rPr lang="en-GB" dirty="0" smtClean="0">
                <a:latin typeface="Courier"/>
                <a:cs typeface="Courier"/>
              </a:rPr>
              <a:t> matches</a:t>
            </a:r>
            <a:endParaRPr lang="en-GB" dirty="0">
              <a:latin typeface="Courier"/>
              <a:cs typeface="Courier"/>
            </a:endParaRPr>
          </a:p>
        </p:txBody>
      </p:sp>
      <p:pic>
        <p:nvPicPr>
          <p:cNvPr id="2" name="Picture 1"/>
          <p:cNvPicPr>
            <a:picLocks noChangeAspect="1"/>
          </p:cNvPicPr>
          <p:nvPr/>
        </p:nvPicPr>
        <p:blipFill>
          <a:blip r:embed="rId2"/>
          <a:stretch>
            <a:fillRect/>
          </a:stretch>
        </p:blipFill>
        <p:spPr>
          <a:xfrm>
            <a:off x="930695" y="2064021"/>
            <a:ext cx="3025667" cy="2592646"/>
          </a:xfrm>
          <a:prstGeom prst="rect">
            <a:avLst/>
          </a:prstGeom>
        </p:spPr>
      </p:pic>
      <p:sp>
        <p:nvSpPr>
          <p:cNvPr id="8" name="TextBox 7"/>
          <p:cNvSpPr txBox="1"/>
          <p:nvPr/>
        </p:nvSpPr>
        <p:spPr>
          <a:xfrm>
            <a:off x="5494948" y="3042137"/>
            <a:ext cx="3647716" cy="2308324"/>
          </a:xfrm>
          <a:prstGeom prst="rect">
            <a:avLst/>
          </a:prstGeom>
          <a:noFill/>
        </p:spPr>
        <p:txBody>
          <a:bodyPr wrap="none" rtlCol="0">
            <a:spAutoFit/>
          </a:bodyPr>
          <a:lstStyle/>
          <a:p>
            <a:r>
              <a:rPr lang="en-GB" dirty="0">
                <a:latin typeface="Courier"/>
                <a:cs typeface="Courier"/>
              </a:rPr>
              <a:t>SER LEU GLY PRO</a:t>
            </a:r>
          </a:p>
          <a:p>
            <a:r>
              <a:rPr lang="en-GB" dirty="0">
                <a:latin typeface="Courier"/>
                <a:cs typeface="Courier"/>
              </a:rPr>
              <a:t>TCT CTA GGG CCC</a:t>
            </a:r>
          </a:p>
          <a:p>
            <a:r>
              <a:rPr lang="en-GB" dirty="0">
                <a:latin typeface="Courier"/>
                <a:cs typeface="Courier"/>
              </a:rPr>
              <a:t> </a:t>
            </a:r>
            <a:r>
              <a:rPr lang="en-GB" dirty="0" smtClean="0">
                <a:latin typeface="Courier"/>
                <a:cs typeface="Courier"/>
              </a:rPr>
              <a:t>    |  </a:t>
            </a:r>
            <a:r>
              <a:rPr lang="en-GB" dirty="0">
                <a:latin typeface="Courier"/>
                <a:cs typeface="Courier"/>
              </a:rPr>
              <a:t>||  ||</a:t>
            </a:r>
          </a:p>
          <a:p>
            <a:r>
              <a:rPr lang="en-GB" dirty="0" smtClean="0">
                <a:latin typeface="Courier"/>
                <a:cs typeface="Courier"/>
              </a:rPr>
              <a:t>AGT TTG GGC CCG</a:t>
            </a:r>
          </a:p>
          <a:p>
            <a:r>
              <a:rPr lang="en-GB" dirty="0">
                <a:latin typeface="Courier"/>
                <a:cs typeface="Courier"/>
              </a:rPr>
              <a:t>4/4 Identical amino acids</a:t>
            </a:r>
          </a:p>
          <a:p>
            <a:r>
              <a:rPr lang="en-GB" dirty="0" smtClean="0">
                <a:latin typeface="Courier"/>
                <a:cs typeface="Courier"/>
              </a:rPr>
              <a:t>5/</a:t>
            </a:r>
            <a:r>
              <a:rPr lang="en-GB" dirty="0">
                <a:latin typeface="Courier"/>
                <a:cs typeface="Courier"/>
              </a:rPr>
              <a:t>12 </a:t>
            </a:r>
            <a:r>
              <a:rPr lang="en-GB" dirty="0" err="1">
                <a:latin typeface="Courier"/>
                <a:cs typeface="Courier"/>
              </a:rPr>
              <a:t>nt</a:t>
            </a:r>
            <a:r>
              <a:rPr lang="en-GB" dirty="0">
                <a:latin typeface="Courier"/>
                <a:cs typeface="Courier"/>
              </a:rPr>
              <a:t> matches</a:t>
            </a:r>
          </a:p>
          <a:p>
            <a:endParaRPr lang="en-GB" dirty="0" smtClean="0">
              <a:latin typeface="Courier"/>
              <a:cs typeface="Courier"/>
            </a:endParaRPr>
          </a:p>
          <a:p>
            <a:endParaRPr lang="en-GB" dirty="0">
              <a:latin typeface="Courier"/>
              <a:cs typeface="Courier"/>
            </a:endParaRPr>
          </a:p>
        </p:txBody>
      </p:sp>
    </p:spTree>
    <p:extLst>
      <p:ext uri="{BB962C8B-B14F-4D97-AF65-F5344CB8AC3E}">
        <p14:creationId xmlns:p14="http://schemas.microsoft.com/office/powerpoint/2010/main" val="3649371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p:txBody>
          <a:bodyPr/>
          <a:lstStyle/>
          <a:p>
            <a:r>
              <a:rPr lang="en-GB" smtClean="0"/>
              <a:t>Homology           vs.           Similarity</a:t>
            </a:r>
          </a:p>
        </p:txBody>
      </p:sp>
      <p:sp>
        <p:nvSpPr>
          <p:cNvPr id="3" name="Content Placeholder 2"/>
          <p:cNvSpPr>
            <a:spLocks noGrp="1"/>
          </p:cNvSpPr>
          <p:nvPr>
            <p:ph sz="half" idx="1"/>
          </p:nvPr>
        </p:nvSpPr>
        <p:spPr/>
        <p:txBody>
          <a:bodyPr/>
          <a:lstStyle/>
          <a:p>
            <a:pPr marL="322263" indent="-322263" eaLnBrk="1" hangingPunct="1">
              <a:spcBef>
                <a:spcPts val="500"/>
              </a:spcBef>
              <a:buClr>
                <a:srgbClr val="72AD46"/>
              </a:buClr>
              <a:buFont typeface="Arial" charset="0"/>
              <a:buChar char="•"/>
              <a:tabLst>
                <a:tab pos="322263" algn="l"/>
                <a:tab pos="438150" algn="l"/>
                <a:tab pos="895350" algn="l"/>
                <a:tab pos="1352550" algn="l"/>
                <a:tab pos="1809750" algn="l"/>
                <a:tab pos="2266950" algn="l"/>
                <a:tab pos="2724150" algn="l"/>
                <a:tab pos="3181350" algn="l"/>
                <a:tab pos="3638550" algn="l"/>
                <a:tab pos="4095750" algn="l"/>
                <a:tab pos="4552950" algn="l"/>
                <a:tab pos="5010150" algn="l"/>
                <a:tab pos="5467350" algn="l"/>
                <a:tab pos="5924550" algn="l"/>
                <a:tab pos="6381750" algn="l"/>
                <a:tab pos="6838950" algn="l"/>
                <a:tab pos="7296150" algn="l"/>
                <a:tab pos="7753350" algn="l"/>
                <a:tab pos="8210550" algn="l"/>
                <a:tab pos="8667750" algn="l"/>
                <a:tab pos="9124950" algn="l"/>
              </a:tabLst>
              <a:defRPr/>
            </a:pPr>
            <a:r>
              <a:rPr lang="en-GB" sz="2000" dirty="0" smtClean="0">
                <a:cs typeface="+mn-cs"/>
              </a:rPr>
              <a:t>Presence of similar features because of common decent</a:t>
            </a:r>
          </a:p>
          <a:p>
            <a:pPr marL="322263" indent="-322263" eaLnBrk="1" hangingPunct="1">
              <a:spcBef>
                <a:spcPts val="500"/>
              </a:spcBef>
              <a:buClr>
                <a:srgbClr val="72AD46"/>
              </a:buClr>
              <a:buFont typeface="Arial" charset="0"/>
              <a:buChar char="•"/>
              <a:tabLst>
                <a:tab pos="322263" algn="l"/>
                <a:tab pos="438150" algn="l"/>
                <a:tab pos="895350" algn="l"/>
                <a:tab pos="1352550" algn="l"/>
                <a:tab pos="1809750" algn="l"/>
                <a:tab pos="2266950" algn="l"/>
                <a:tab pos="2724150" algn="l"/>
                <a:tab pos="3181350" algn="l"/>
                <a:tab pos="3638550" algn="l"/>
                <a:tab pos="4095750" algn="l"/>
                <a:tab pos="4552950" algn="l"/>
                <a:tab pos="5010150" algn="l"/>
                <a:tab pos="5467350" algn="l"/>
                <a:tab pos="5924550" algn="l"/>
                <a:tab pos="6381750" algn="l"/>
                <a:tab pos="6838950" algn="l"/>
                <a:tab pos="7296150" algn="l"/>
                <a:tab pos="7753350" algn="l"/>
                <a:tab pos="8210550" algn="l"/>
                <a:tab pos="8667750" algn="l"/>
                <a:tab pos="9124950" algn="l"/>
              </a:tabLst>
              <a:defRPr/>
            </a:pPr>
            <a:r>
              <a:rPr lang="en-GB" sz="2000" dirty="0" smtClean="0">
                <a:cs typeface="+mn-cs"/>
              </a:rPr>
              <a:t>Cannot be observed since the ancestors are not anymore</a:t>
            </a:r>
          </a:p>
          <a:p>
            <a:pPr marL="322263" indent="-322263" eaLnBrk="1" hangingPunct="1">
              <a:spcBef>
                <a:spcPts val="500"/>
              </a:spcBef>
              <a:buClr>
                <a:srgbClr val="72AD46"/>
              </a:buClr>
              <a:buFont typeface="Arial" charset="0"/>
              <a:buChar char="•"/>
              <a:tabLst>
                <a:tab pos="322263" algn="l"/>
                <a:tab pos="438150" algn="l"/>
                <a:tab pos="895350" algn="l"/>
                <a:tab pos="1352550" algn="l"/>
                <a:tab pos="1809750" algn="l"/>
                <a:tab pos="2266950" algn="l"/>
                <a:tab pos="2724150" algn="l"/>
                <a:tab pos="3181350" algn="l"/>
                <a:tab pos="3638550" algn="l"/>
                <a:tab pos="4095750" algn="l"/>
                <a:tab pos="4552950" algn="l"/>
                <a:tab pos="5010150" algn="l"/>
                <a:tab pos="5467350" algn="l"/>
                <a:tab pos="5924550" algn="l"/>
                <a:tab pos="6381750" algn="l"/>
                <a:tab pos="6838950" algn="l"/>
                <a:tab pos="7296150" algn="l"/>
                <a:tab pos="7753350" algn="l"/>
                <a:tab pos="8210550" algn="l"/>
                <a:tab pos="8667750" algn="l"/>
                <a:tab pos="9124950" algn="l"/>
              </a:tabLst>
              <a:defRPr/>
            </a:pPr>
            <a:r>
              <a:rPr lang="en-GB" sz="2000" dirty="0" smtClean="0">
                <a:solidFill>
                  <a:schemeClr val="accent1"/>
                </a:solidFill>
                <a:cs typeface="+mn-cs"/>
              </a:rPr>
              <a:t>Is inferred as a conclusion based on ‘similarity’</a:t>
            </a:r>
          </a:p>
          <a:p>
            <a:pPr marL="322263" indent="-322263" eaLnBrk="1" hangingPunct="1">
              <a:spcBef>
                <a:spcPts val="500"/>
              </a:spcBef>
              <a:buClr>
                <a:srgbClr val="72AD46"/>
              </a:buClr>
              <a:buFont typeface="Arial" charset="0"/>
              <a:buChar char="•"/>
              <a:tabLst>
                <a:tab pos="322263" algn="l"/>
                <a:tab pos="438150" algn="l"/>
                <a:tab pos="895350" algn="l"/>
                <a:tab pos="1352550" algn="l"/>
                <a:tab pos="1809750" algn="l"/>
                <a:tab pos="2266950" algn="l"/>
                <a:tab pos="2724150" algn="l"/>
                <a:tab pos="3181350" algn="l"/>
                <a:tab pos="3638550" algn="l"/>
                <a:tab pos="4095750" algn="l"/>
                <a:tab pos="4552950" algn="l"/>
                <a:tab pos="5010150" algn="l"/>
                <a:tab pos="5467350" algn="l"/>
                <a:tab pos="5924550" algn="l"/>
                <a:tab pos="6381750" algn="l"/>
                <a:tab pos="6838950" algn="l"/>
                <a:tab pos="7296150" algn="l"/>
                <a:tab pos="7753350" algn="l"/>
                <a:tab pos="8210550" algn="l"/>
                <a:tab pos="8667750" algn="l"/>
                <a:tab pos="9124950" algn="l"/>
              </a:tabLst>
              <a:defRPr/>
            </a:pPr>
            <a:r>
              <a:rPr lang="en-GB" sz="2000" dirty="0" smtClean="0">
                <a:cs typeface="+mn-cs"/>
              </a:rPr>
              <a:t>Some authorities claim homology is like pregnancy: either one is or one isn’t! (</a:t>
            </a:r>
            <a:r>
              <a:rPr lang="en-GB" sz="2000" dirty="0" err="1" smtClean="0">
                <a:cs typeface="+mn-cs"/>
              </a:rPr>
              <a:t>Gribskov</a:t>
            </a:r>
            <a:r>
              <a:rPr lang="en-GB" sz="2000" dirty="0" smtClean="0">
                <a:cs typeface="+mn-cs"/>
              </a:rPr>
              <a:t> – 1999)</a:t>
            </a:r>
          </a:p>
          <a:p>
            <a:pPr>
              <a:defRPr/>
            </a:pPr>
            <a:endParaRPr lang="en-GB" dirty="0">
              <a:cs typeface="+mn-cs"/>
            </a:endParaRPr>
          </a:p>
        </p:txBody>
      </p:sp>
      <p:sp>
        <p:nvSpPr>
          <p:cNvPr id="4" name="Content Placeholder 3"/>
          <p:cNvSpPr>
            <a:spLocks noGrp="1"/>
          </p:cNvSpPr>
          <p:nvPr>
            <p:ph sz="half" idx="2"/>
          </p:nvPr>
        </p:nvSpPr>
        <p:spPr/>
        <p:txBody>
          <a:bodyPr/>
          <a:lstStyle/>
          <a:p>
            <a:pPr marL="322263" indent="-322263" eaLnBrk="1" hangingPunct="1">
              <a:spcBef>
                <a:spcPts val="500"/>
              </a:spcBef>
              <a:buClr>
                <a:srgbClr val="72AD46"/>
              </a:buClr>
              <a:buFont typeface="Arial" charset="0"/>
              <a:buChar char="•"/>
              <a:tabLst>
                <a:tab pos="322263" algn="l"/>
                <a:tab pos="438150" algn="l"/>
                <a:tab pos="895350" algn="l"/>
                <a:tab pos="1352550" algn="l"/>
                <a:tab pos="1809750" algn="l"/>
                <a:tab pos="2266950" algn="l"/>
                <a:tab pos="2724150" algn="l"/>
                <a:tab pos="3181350" algn="l"/>
                <a:tab pos="3638550" algn="l"/>
                <a:tab pos="4095750" algn="l"/>
                <a:tab pos="4552950" algn="l"/>
                <a:tab pos="5010150" algn="l"/>
                <a:tab pos="5467350" algn="l"/>
                <a:tab pos="5924550" algn="l"/>
                <a:tab pos="6381750" algn="l"/>
                <a:tab pos="6838950" algn="l"/>
                <a:tab pos="7296150" algn="l"/>
                <a:tab pos="7753350" algn="l"/>
                <a:tab pos="8210550" algn="l"/>
                <a:tab pos="8667750" algn="l"/>
                <a:tab pos="9124950" algn="l"/>
              </a:tabLst>
              <a:defRPr/>
            </a:pPr>
            <a:r>
              <a:rPr lang="en-GB" sz="2000" dirty="0" smtClean="0">
                <a:cs typeface="+mn-cs"/>
              </a:rPr>
              <a:t>Quantifies a ‘likeness’</a:t>
            </a:r>
          </a:p>
          <a:p>
            <a:pPr marL="322263" indent="-322263" eaLnBrk="1" hangingPunct="1">
              <a:spcBef>
                <a:spcPts val="500"/>
              </a:spcBef>
              <a:buClr>
                <a:srgbClr val="72AD46"/>
              </a:buClr>
              <a:buFont typeface="Arial" charset="0"/>
              <a:buChar char="•"/>
              <a:tabLst>
                <a:tab pos="322263" algn="l"/>
                <a:tab pos="438150" algn="l"/>
                <a:tab pos="895350" algn="l"/>
                <a:tab pos="1352550" algn="l"/>
                <a:tab pos="1809750" algn="l"/>
                <a:tab pos="2266950" algn="l"/>
                <a:tab pos="2724150" algn="l"/>
                <a:tab pos="3181350" algn="l"/>
                <a:tab pos="3638550" algn="l"/>
                <a:tab pos="4095750" algn="l"/>
                <a:tab pos="4552950" algn="l"/>
                <a:tab pos="5010150" algn="l"/>
                <a:tab pos="5467350" algn="l"/>
                <a:tab pos="5924550" algn="l"/>
                <a:tab pos="6381750" algn="l"/>
                <a:tab pos="6838950" algn="l"/>
                <a:tab pos="7296150" algn="l"/>
                <a:tab pos="7753350" algn="l"/>
                <a:tab pos="8210550" algn="l"/>
                <a:tab pos="8667750" algn="l"/>
                <a:tab pos="9124950" algn="l"/>
              </a:tabLst>
              <a:defRPr/>
            </a:pPr>
            <a:r>
              <a:rPr lang="en-GB" sz="2000" dirty="0" smtClean="0">
                <a:cs typeface="+mn-cs"/>
              </a:rPr>
              <a:t>Uses statistics to determine ‘significance’ of a similarity</a:t>
            </a:r>
          </a:p>
          <a:p>
            <a:pPr marL="322263" indent="-322263" eaLnBrk="1" hangingPunct="1">
              <a:spcBef>
                <a:spcPts val="500"/>
              </a:spcBef>
              <a:buClr>
                <a:srgbClr val="72AD46"/>
              </a:buClr>
              <a:buFont typeface="Arial" charset="0"/>
              <a:buChar char="•"/>
              <a:tabLst>
                <a:tab pos="322263" algn="l"/>
                <a:tab pos="438150" algn="l"/>
                <a:tab pos="895350" algn="l"/>
                <a:tab pos="1352550" algn="l"/>
                <a:tab pos="1809750" algn="l"/>
                <a:tab pos="2266950" algn="l"/>
                <a:tab pos="2724150" algn="l"/>
                <a:tab pos="3181350" algn="l"/>
                <a:tab pos="3638550" algn="l"/>
                <a:tab pos="4095750" algn="l"/>
                <a:tab pos="4552950" algn="l"/>
                <a:tab pos="5010150" algn="l"/>
                <a:tab pos="5467350" algn="l"/>
                <a:tab pos="5924550" algn="l"/>
                <a:tab pos="6381750" algn="l"/>
                <a:tab pos="6838950" algn="l"/>
                <a:tab pos="7296150" algn="l"/>
                <a:tab pos="7753350" algn="l"/>
                <a:tab pos="8210550" algn="l"/>
                <a:tab pos="8667750" algn="l"/>
                <a:tab pos="9124950" algn="l"/>
              </a:tabLst>
              <a:defRPr/>
            </a:pPr>
            <a:r>
              <a:rPr lang="en-GB" sz="2000" dirty="0" smtClean="0">
                <a:solidFill>
                  <a:schemeClr val="accent1"/>
                </a:solidFill>
                <a:cs typeface="+mn-cs"/>
              </a:rPr>
              <a:t>Statistically significant similar sequences are considered ‘homologous’</a:t>
            </a:r>
          </a:p>
          <a:p>
            <a:pPr>
              <a:defRPr/>
            </a:pPr>
            <a:endParaRPr lang="en-GB" sz="2000" dirty="0">
              <a:cs typeface="+mn-cs"/>
            </a:endParaRPr>
          </a:p>
        </p:txBody>
      </p:sp>
    </p:spTree>
    <p:extLst>
      <p:ext uri="{BB962C8B-B14F-4D97-AF65-F5344CB8AC3E}">
        <p14:creationId xmlns:p14="http://schemas.microsoft.com/office/powerpoint/2010/main" val="126592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title"/>
          </p:nvPr>
        </p:nvSpPr>
        <p:spPr/>
        <p:txBody>
          <a:bodyPr/>
          <a:lstStyle/>
          <a:p>
            <a:r>
              <a:rPr lang="en-GB">
                <a:latin typeface="Bookman Old Style" charset="0"/>
              </a:rPr>
              <a:t>Homology Searches</a:t>
            </a:r>
          </a:p>
        </p:txBody>
      </p:sp>
      <p:sp>
        <p:nvSpPr>
          <p:cNvPr id="61443" name="Rectangle 5"/>
          <p:cNvSpPr>
            <a:spLocks noGrp="1" noChangeArrowheads="1"/>
          </p:cNvSpPr>
          <p:nvPr>
            <p:ph sz="quarter" idx="1"/>
          </p:nvPr>
        </p:nvSpPr>
        <p:spPr>
          <a:xfrm>
            <a:off x="457205" y="1016002"/>
            <a:ext cx="4041775" cy="4114271"/>
          </a:xfrm>
        </p:spPr>
        <p:txBody>
          <a:bodyPr/>
          <a:lstStyle/>
          <a:p>
            <a:r>
              <a:rPr lang="en-GB" sz="2000" dirty="0">
                <a:latin typeface="Gill Sans MT" charset="0"/>
              </a:rPr>
              <a:t>The aim of homology searches is to identify sequences within these databases that are homologous to your sequence.</a:t>
            </a:r>
          </a:p>
          <a:p>
            <a:r>
              <a:rPr lang="en-GB" sz="2000" dirty="0">
                <a:latin typeface="Gill Sans MT" charset="0"/>
              </a:rPr>
              <a:t>This involves comparing your sequence with all the database sequences, looking for stretches of sequence that appear to be similar, then scoring  the matches and </a:t>
            </a:r>
            <a:r>
              <a:rPr lang="en-GB" sz="2000" dirty="0" smtClean="0">
                <a:latin typeface="Gill Sans MT" charset="0"/>
              </a:rPr>
              <a:t>ranking </a:t>
            </a:r>
            <a:r>
              <a:rPr lang="en-GB" sz="2000" dirty="0">
                <a:latin typeface="Gill Sans MT" charset="0"/>
              </a:rPr>
              <a:t>them. Usually a measure of the significance of the match will be </a:t>
            </a:r>
            <a:r>
              <a:rPr lang="en-GB" sz="2000" dirty="0" smtClean="0">
                <a:latin typeface="Gill Sans MT" charset="0"/>
              </a:rPr>
              <a:t>given</a:t>
            </a:r>
            <a:endParaRPr lang="en-GB" sz="2000" dirty="0">
              <a:latin typeface="Gill Sans MT" charset="0"/>
            </a:endParaRPr>
          </a:p>
        </p:txBody>
      </p:sp>
      <p:sp>
        <p:nvSpPr>
          <p:cNvPr id="61444" name="Content Placeholder 1"/>
          <p:cNvSpPr>
            <a:spLocks noGrp="1"/>
          </p:cNvSpPr>
          <p:nvPr>
            <p:ph sz="quarter" idx="2"/>
          </p:nvPr>
        </p:nvSpPr>
        <p:spPr>
          <a:xfrm>
            <a:off x="4632330" y="1013357"/>
            <a:ext cx="4041775" cy="4114271"/>
          </a:xfrm>
        </p:spPr>
        <p:txBody>
          <a:bodyPr/>
          <a:lstStyle/>
          <a:p>
            <a:r>
              <a:rPr lang="en-GB" sz="1600" dirty="0">
                <a:latin typeface="Gill Sans MT" charset="0"/>
              </a:rPr>
              <a:t>BLASTN</a:t>
            </a:r>
          </a:p>
          <a:p>
            <a:pPr lvl="1"/>
            <a:r>
              <a:rPr lang="en-GB" sz="1400" dirty="0">
                <a:latin typeface="Gill Sans MT" charset="0"/>
              </a:rPr>
              <a:t>Nucleotide query </a:t>
            </a:r>
            <a:r>
              <a:rPr lang="en-GB" sz="1400" dirty="0" smtClean="0">
                <a:latin typeface="Gill Sans MT" charset="0"/>
              </a:rPr>
              <a:t>versus </a:t>
            </a:r>
            <a:r>
              <a:rPr lang="en-GB" sz="1400" dirty="0">
                <a:latin typeface="Gill Sans MT" charset="0"/>
              </a:rPr>
              <a:t>nucleotide database</a:t>
            </a:r>
          </a:p>
          <a:p>
            <a:r>
              <a:rPr lang="en-GB" sz="1600" dirty="0">
                <a:latin typeface="Gill Sans MT" charset="0"/>
              </a:rPr>
              <a:t>BLASTP</a:t>
            </a:r>
          </a:p>
          <a:p>
            <a:pPr lvl="1"/>
            <a:r>
              <a:rPr lang="en-GB" sz="1400" dirty="0">
                <a:latin typeface="Gill Sans MT" charset="0"/>
              </a:rPr>
              <a:t>protein query versus protein database</a:t>
            </a:r>
          </a:p>
          <a:p>
            <a:r>
              <a:rPr lang="en-GB" sz="1600" dirty="0">
                <a:latin typeface="Gill Sans MT" charset="0"/>
              </a:rPr>
              <a:t>BLASTX</a:t>
            </a:r>
          </a:p>
          <a:p>
            <a:pPr lvl="1"/>
            <a:r>
              <a:rPr lang="en-GB" sz="1400" dirty="0">
                <a:latin typeface="Gill Sans MT" charset="0"/>
              </a:rPr>
              <a:t>automatic 6-frame translation of nucleotide query versus protein database</a:t>
            </a:r>
          </a:p>
          <a:p>
            <a:r>
              <a:rPr lang="en-GB" sz="1600" dirty="0">
                <a:latin typeface="Gill Sans MT" charset="0"/>
              </a:rPr>
              <a:t>TBLASTN</a:t>
            </a:r>
          </a:p>
          <a:p>
            <a:pPr lvl="1"/>
            <a:r>
              <a:rPr lang="en-GB" sz="1400" dirty="0">
                <a:latin typeface="Gill Sans MT" charset="0"/>
              </a:rPr>
              <a:t>protein query versus automatic 6-frame translation of nucleotide database</a:t>
            </a:r>
          </a:p>
          <a:p>
            <a:r>
              <a:rPr lang="en-GB" sz="1600" dirty="0">
                <a:latin typeface="Gill Sans MT" charset="0"/>
              </a:rPr>
              <a:t>TBLASTX</a:t>
            </a:r>
          </a:p>
          <a:p>
            <a:pPr lvl="1"/>
            <a:r>
              <a:rPr lang="en-GB" sz="1400" dirty="0">
                <a:latin typeface="Gill Sans MT" charset="0"/>
              </a:rPr>
              <a:t>automatic 6-frame translation of nucleotide query versus automatic 6-frame translation of nucleotide database</a:t>
            </a:r>
          </a:p>
          <a:p>
            <a:endParaRPr lang="en-US" sz="1800" dirty="0">
              <a:latin typeface="Gill Sans MT" charset="0"/>
            </a:endParaRPr>
          </a:p>
        </p:txBody>
      </p:sp>
    </p:spTree>
    <p:extLst>
      <p:ext uri="{BB962C8B-B14F-4D97-AF65-F5344CB8AC3E}">
        <p14:creationId xmlns:p14="http://schemas.microsoft.com/office/powerpoint/2010/main" val="1904050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Evidence for homology</a:t>
            </a:r>
            <a:endParaRPr lang="en-GB" dirty="0"/>
          </a:p>
        </p:txBody>
      </p:sp>
      <p:sp>
        <p:nvSpPr>
          <p:cNvPr id="3" name="Content Placeholder 2"/>
          <p:cNvSpPr>
            <a:spLocks noGrp="1"/>
          </p:cNvSpPr>
          <p:nvPr>
            <p:ph sz="quarter" idx="1"/>
          </p:nvPr>
        </p:nvSpPr>
        <p:spPr/>
        <p:txBody>
          <a:bodyPr/>
          <a:lstStyle/>
          <a:p>
            <a:r>
              <a:rPr lang="en-GB" dirty="0" smtClean="0"/>
              <a:t>similarity </a:t>
            </a:r>
            <a:r>
              <a:rPr lang="en-GB" dirty="0"/>
              <a:t>extends over a long stretch of sequence and is statistically significant by criteria known to be reliable </a:t>
            </a:r>
            <a:r>
              <a:rPr lang="en-GB" dirty="0" smtClean="0"/>
              <a:t>(e.g. BLAST e values)</a:t>
            </a:r>
          </a:p>
          <a:p>
            <a:pPr lvl="1"/>
            <a:r>
              <a:rPr lang="en-GB" dirty="0" smtClean="0"/>
              <a:t>if sequence </a:t>
            </a:r>
            <a:r>
              <a:rPr lang="en-GB" dirty="0"/>
              <a:t>similarity is low, </a:t>
            </a:r>
            <a:r>
              <a:rPr lang="en-GB" dirty="0" smtClean="0"/>
              <a:t>same </a:t>
            </a:r>
            <a:r>
              <a:rPr lang="en-GB" dirty="0"/>
              <a:t>pattern of </a:t>
            </a:r>
            <a:r>
              <a:rPr lang="en-GB" dirty="0" smtClean="0"/>
              <a:t>identical or similar </a:t>
            </a:r>
            <a:r>
              <a:rPr lang="en-GB" dirty="0"/>
              <a:t>amino acid </a:t>
            </a:r>
            <a:r>
              <a:rPr lang="en-GB" dirty="0" smtClean="0"/>
              <a:t>residues </a:t>
            </a:r>
            <a:r>
              <a:rPr lang="en-GB" dirty="0"/>
              <a:t>seen in multiple </a:t>
            </a:r>
            <a:r>
              <a:rPr lang="en-GB" dirty="0" smtClean="0"/>
              <a:t>sequences</a:t>
            </a:r>
          </a:p>
          <a:p>
            <a:r>
              <a:rPr lang="en-GB" dirty="0" smtClean="0"/>
              <a:t>pattern </a:t>
            </a:r>
            <a:r>
              <a:rPr lang="en-GB" dirty="0"/>
              <a:t>of sequence similarity reflects the similarity between experimentally determined structures of the respective proteins or at least corresponds to the known key elements of one such </a:t>
            </a:r>
            <a:r>
              <a:rPr lang="en-GB" dirty="0" smtClean="0"/>
              <a:t>structure</a:t>
            </a:r>
          </a:p>
          <a:p>
            <a:pPr lvl="1"/>
            <a:r>
              <a:rPr lang="en-GB" dirty="0" smtClean="0"/>
              <a:t>conserved stretches suggest important functions</a:t>
            </a:r>
            <a:endParaRPr lang="en-GB" dirty="0"/>
          </a:p>
        </p:txBody>
      </p:sp>
    </p:spTree>
    <p:extLst>
      <p:ext uri="{BB962C8B-B14F-4D97-AF65-F5344CB8AC3E}">
        <p14:creationId xmlns:p14="http://schemas.microsoft.com/office/powerpoint/2010/main" val="122032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p:txBody>
          <a:bodyPr/>
          <a:lstStyle/>
          <a:p>
            <a:r>
              <a:rPr lang="en-GB" smtClean="0"/>
              <a:t>Evidence for homology</a:t>
            </a:r>
            <a:endParaRPr lang="en-GB" dirty="0" smtClean="0"/>
          </a:p>
        </p:txBody>
      </p:sp>
      <p:sp>
        <p:nvSpPr>
          <p:cNvPr id="3" name="Content Placeholder 2"/>
          <p:cNvSpPr>
            <a:spLocks noGrp="1"/>
          </p:cNvSpPr>
          <p:nvPr>
            <p:ph idx="1"/>
          </p:nvPr>
        </p:nvSpPr>
        <p:spPr/>
        <p:txBody>
          <a:bodyPr/>
          <a:lstStyle/>
          <a:p>
            <a:r>
              <a:rPr lang="en-GB" sz="2000" dirty="0" smtClean="0"/>
              <a:t>not just interested in score for an alignment...</a:t>
            </a:r>
          </a:p>
          <a:p>
            <a:pPr lvl="1"/>
            <a:r>
              <a:rPr lang="en-GB" sz="1800" dirty="0" smtClean="0"/>
              <a:t>...but how likely we are to get that alignment by chance alone</a:t>
            </a:r>
          </a:p>
          <a:p>
            <a:r>
              <a:rPr lang="en-GB" sz="2000" dirty="0" smtClean="0"/>
              <a:t>it is this ‘non-random’ alignment that implies homology</a:t>
            </a:r>
          </a:p>
          <a:p>
            <a:pPr lvl="1"/>
            <a:r>
              <a:rPr lang="en-GB" sz="1800" dirty="0" smtClean="0"/>
              <a:t>Statistics are used to estimate this chance</a:t>
            </a:r>
          </a:p>
          <a:p>
            <a:r>
              <a:rPr lang="en-GB" sz="2000" dirty="0" smtClean="0"/>
              <a:t>The expect value or E-value</a:t>
            </a:r>
          </a:p>
          <a:p>
            <a:pPr lvl="1"/>
            <a:r>
              <a:rPr lang="en-GB" sz="1800" dirty="0" smtClean="0"/>
              <a:t>Probability of obtaining this score by chance</a:t>
            </a:r>
          </a:p>
          <a:p>
            <a:pPr lvl="1"/>
            <a:r>
              <a:rPr lang="en-GB" sz="1800" dirty="0" smtClean="0"/>
              <a:t>Best measure of how biologically significant an alignment is</a:t>
            </a:r>
          </a:p>
          <a:p>
            <a:pPr lvl="1"/>
            <a:r>
              <a:rPr lang="en-GB" sz="1800" dirty="0" smtClean="0"/>
              <a:t>Used for ranking results by default</a:t>
            </a:r>
          </a:p>
          <a:p>
            <a:r>
              <a:rPr lang="en-GB" sz="2000" dirty="0" err="1" smtClean="0"/>
              <a:t>Karlin-Altschul</a:t>
            </a:r>
            <a:r>
              <a:rPr lang="en-GB" sz="2000" dirty="0" smtClean="0"/>
              <a:t> statistics</a:t>
            </a:r>
          </a:p>
          <a:p>
            <a:pPr lvl="1"/>
            <a:r>
              <a:rPr lang="en-GB" sz="1800" dirty="0" smtClean="0"/>
              <a:t>Statistical theory based on the extreme value distribution of the best scores for pairs of sequences; used for E-value calculation in BLAST</a:t>
            </a:r>
          </a:p>
          <a:p>
            <a:pPr lvl="1"/>
            <a:endParaRPr lang="en-GB" dirty="0" smtClean="0"/>
          </a:p>
          <a:p>
            <a:pPr lvl="1"/>
            <a:endParaRPr lang="en-GB" dirty="0" smtClean="0"/>
          </a:p>
          <a:p>
            <a:endParaRPr lang="en-GB" dirty="0" smtClean="0"/>
          </a:p>
          <a:p>
            <a:endParaRPr lang="en-GB" dirty="0" smtClean="0"/>
          </a:p>
        </p:txBody>
      </p:sp>
    </p:spTree>
    <p:extLst>
      <p:ext uri="{BB962C8B-B14F-4D97-AF65-F5344CB8AC3E}">
        <p14:creationId xmlns:p14="http://schemas.microsoft.com/office/powerpoint/2010/main" val="3928227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Week 3_Talk_Amerithrax" id="{174DA99B-02F9-7742-B2EF-94128D962168}" vid="{4348504E-69CD-D643-9E2E-E0E79EAFE4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
  <TotalTime>10856</TotalTime>
  <Words>1256</Words>
  <Application>Microsoft Macintosh PowerPoint</Application>
  <PresentationFormat>On-screen Show (16:10)</PresentationFormat>
  <Paragraphs>178</Paragraphs>
  <Slides>20</Slides>
  <Notes>2</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Origin</vt:lpstr>
      <vt:lpstr>Sequence Homology</vt:lpstr>
      <vt:lpstr>Defining homology</vt:lpstr>
      <vt:lpstr>Sequence homology</vt:lpstr>
      <vt:lpstr>Sequence alignment and homology</vt:lpstr>
      <vt:lpstr>Sequence alignment and homology</vt:lpstr>
      <vt:lpstr>Homology           vs.           Similarity</vt:lpstr>
      <vt:lpstr>Homology Searches</vt:lpstr>
      <vt:lpstr>Evidence for homology</vt:lpstr>
      <vt:lpstr>Evidence for homology</vt:lpstr>
      <vt:lpstr>E values</vt:lpstr>
      <vt:lpstr>Rules of thumb for homology searches</vt:lpstr>
      <vt:lpstr>Rules of thumb for homology searches</vt:lpstr>
      <vt:lpstr>PowerPoint Presentation</vt:lpstr>
      <vt:lpstr>Orthology versus Paralogy</vt:lpstr>
      <vt:lpstr> Annotation and its problems</vt:lpstr>
      <vt:lpstr>The awesome power of NCBI!</vt:lpstr>
      <vt:lpstr>PowerPoint Presentation</vt:lpstr>
      <vt:lpstr>PowerPoint Presentation</vt:lpstr>
      <vt:lpstr>PowerPoint Presentation</vt:lpstr>
      <vt:lpstr>Further reading and acknowledgments</vt:lpstr>
    </vt:vector>
  </TitlesOfParts>
  <Manager/>
  <Company>University of Birmingham</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Research Interests  and Achievements</dc:title>
  <dc:subject/>
  <dc:creator>Mark Pallen</dc:creator>
  <cp:keywords/>
  <dc:description/>
  <cp:lastModifiedBy>Mark Pallen</cp:lastModifiedBy>
  <cp:revision>977</cp:revision>
  <dcterms:created xsi:type="dcterms:W3CDTF">2012-11-30T07:46:31Z</dcterms:created>
  <dcterms:modified xsi:type="dcterms:W3CDTF">2023-10-10T10:27:49Z</dcterms:modified>
  <cp:category/>
</cp:coreProperties>
</file>