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91" r:id="rId2"/>
    <p:sldId id="352" r:id="rId3"/>
    <p:sldId id="324" r:id="rId4"/>
    <p:sldId id="391" r:id="rId5"/>
    <p:sldId id="382" r:id="rId6"/>
    <p:sldId id="390" r:id="rId7"/>
    <p:sldId id="383" r:id="rId8"/>
    <p:sldId id="394" r:id="rId9"/>
    <p:sldId id="395" r:id="rId10"/>
    <p:sldId id="396" r:id="rId11"/>
    <p:sldId id="384" r:id="rId12"/>
    <p:sldId id="306" r:id="rId13"/>
    <p:sldId id="327" r:id="rId14"/>
    <p:sldId id="381" r:id="rId15"/>
    <p:sldId id="325" r:id="rId16"/>
    <p:sldId id="334" r:id="rId17"/>
    <p:sldId id="335" r:id="rId18"/>
    <p:sldId id="341" r:id="rId19"/>
    <p:sldId id="328" r:id="rId20"/>
    <p:sldId id="330" r:id="rId21"/>
    <p:sldId id="331" r:id="rId22"/>
    <p:sldId id="342" r:id="rId23"/>
    <p:sldId id="326" r:id="rId24"/>
    <p:sldId id="343" r:id="rId25"/>
    <p:sldId id="332" r:id="rId26"/>
    <p:sldId id="337" r:id="rId27"/>
    <p:sldId id="338" r:id="rId28"/>
    <p:sldId id="339" r:id="rId29"/>
    <p:sldId id="340" r:id="rId30"/>
    <p:sldId id="345" r:id="rId31"/>
    <p:sldId id="350" r:id="rId32"/>
    <p:sldId id="351" r:id="rId33"/>
    <p:sldId id="346" r:id="rId34"/>
    <p:sldId id="348" r:id="rId35"/>
    <p:sldId id="349" r:id="rId36"/>
    <p:sldId id="347" r:id="rId37"/>
    <p:sldId id="368" r:id="rId38"/>
    <p:sldId id="369" r:id="rId39"/>
    <p:sldId id="370" r:id="rId40"/>
    <p:sldId id="356" r:id="rId41"/>
    <p:sldId id="357" r:id="rId42"/>
    <p:sldId id="359" r:id="rId43"/>
    <p:sldId id="358" r:id="rId44"/>
    <p:sldId id="372" r:id="rId45"/>
    <p:sldId id="371" r:id="rId46"/>
    <p:sldId id="373" r:id="rId47"/>
    <p:sldId id="344" r:id="rId48"/>
    <p:sldId id="353" r:id="rId49"/>
    <p:sldId id="354" r:id="rId50"/>
    <p:sldId id="360" r:id="rId51"/>
    <p:sldId id="361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5" r:id="rId60"/>
    <p:sldId id="257" r:id="rId61"/>
    <p:sldId id="258" r:id="rId62"/>
    <p:sldId id="398" r:id="rId63"/>
    <p:sldId id="259" r:id="rId64"/>
    <p:sldId id="399" r:id="rId65"/>
    <p:sldId id="260" r:id="rId66"/>
    <p:sldId id="400" r:id="rId67"/>
    <p:sldId id="261" r:id="rId68"/>
    <p:sldId id="401" r:id="rId69"/>
    <p:sldId id="262" r:id="rId70"/>
    <p:sldId id="402" r:id="rId71"/>
    <p:sldId id="263" r:id="rId72"/>
    <p:sldId id="403" r:id="rId73"/>
    <p:sldId id="264" r:id="rId74"/>
    <p:sldId id="397" r:id="rId75"/>
    <p:sldId id="386" r:id="rId76"/>
    <p:sldId id="404" r:id="rId77"/>
    <p:sldId id="405" r:id="rId78"/>
    <p:sldId id="406" r:id="rId79"/>
    <p:sldId id="407" r:id="rId80"/>
    <p:sldId id="409" r:id="rId81"/>
    <p:sldId id="408" r:id="rId82"/>
    <p:sldId id="392" r:id="rId83"/>
    <p:sldId id="387" r:id="rId84"/>
    <p:sldId id="388" r:id="rId85"/>
    <p:sldId id="393" r:id="rId86"/>
    <p:sldId id="389" r:id="rId8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61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9F03D-85CC-4E38-85B2-7B117D87CF17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6AB5A-5A17-4AA4-ABB9-43359E3C5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2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 </a:t>
            </a:r>
            <a:r>
              <a:rPr lang="ko-KR" altLang="en-US"/>
              <a:t>항목명 </a:t>
            </a:r>
            <a:r>
              <a:rPr lang="en-US" altLang="ko-KR"/>
              <a:t>: </a:t>
            </a:r>
            <a:r>
              <a:rPr lang="ko-KR" altLang="en-US"/>
              <a:t>화면에 나타나는 항목 명을 기술하고</a:t>
            </a:r>
            <a:r>
              <a:rPr lang="en-US" altLang="ko-KR"/>
              <a:t>, </a:t>
            </a:r>
            <a:r>
              <a:rPr lang="ko-KR" altLang="en-US"/>
              <a:t>용어의 통일성을 위해 속성 설명서를 바탕으로 작성한다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2.  </a:t>
            </a:r>
            <a:r>
              <a:rPr lang="ko-KR" altLang="en-US"/>
              <a:t>영문명 </a:t>
            </a:r>
            <a:r>
              <a:rPr lang="en-US" altLang="ko-KR"/>
              <a:t>: HTML </a:t>
            </a:r>
            <a:r>
              <a:rPr lang="ko-KR" altLang="en-US"/>
              <a:t>화면과 </a:t>
            </a:r>
            <a:r>
              <a:rPr lang="en-US" altLang="ko-KR"/>
              <a:t>Java Class</a:t>
            </a:r>
            <a:r>
              <a:rPr lang="ko-KR" altLang="en-US"/>
              <a:t>에서 사용될 변수 명을 기입한다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3.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설명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항목에 대한 설명을 기입하고</a:t>
            </a:r>
            <a:r>
              <a:rPr lang="en-US" altLang="ko-KR"/>
              <a:t>, </a:t>
            </a:r>
            <a:r>
              <a:rPr lang="ko-KR" altLang="en-US"/>
              <a:t>표준 용어집이 존재하는 경우 표준 용어를 기준으로 작성한다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4.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속성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①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FF0000"/>
                </a:solidFill>
              </a:rPr>
              <a:t>R </a:t>
            </a:r>
            <a:r>
              <a:rPr lang="en-US" altLang="ko-KR"/>
              <a:t>(Read Only): </a:t>
            </a:r>
            <a:r>
              <a:rPr lang="ko-KR" altLang="en-US"/>
              <a:t>화면에 표시되며 편집 불가능한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           </a:t>
            </a:r>
            <a:r>
              <a:rPr lang="ko-KR" altLang="en-US"/>
              <a:t>② </a:t>
            </a:r>
            <a:r>
              <a:rPr lang="en-US" altLang="ko-KR" b="1"/>
              <a:t>E </a:t>
            </a:r>
            <a:r>
              <a:rPr lang="en-US" altLang="ko-KR"/>
              <a:t>(Editable ): </a:t>
            </a:r>
            <a:r>
              <a:rPr lang="ko-KR" altLang="en-US"/>
              <a:t>화면에 표시되며 편집 가능한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           </a:t>
            </a:r>
            <a:r>
              <a:rPr lang="ko-KR" altLang="en-US"/>
              <a:t>③ </a:t>
            </a:r>
            <a:r>
              <a:rPr lang="en-US" altLang="ko-KR" b="1"/>
              <a:t>H </a:t>
            </a:r>
            <a:r>
              <a:rPr lang="en-US" altLang="ko-KR"/>
              <a:t>(Hidden): </a:t>
            </a:r>
            <a:r>
              <a:rPr lang="ko-KR" altLang="en-US"/>
              <a:t>화면에 표시되지 않는 경우</a:t>
            </a:r>
            <a:r>
              <a:rPr lang="en-US" altLang="ko-KR"/>
              <a:t>(</a:t>
            </a:r>
            <a:r>
              <a:rPr lang="ko-KR" altLang="en-US"/>
              <a:t>주로 다른 화면과 데이터를 주고받을 때의 변수로 활용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5.  Validation : </a:t>
            </a:r>
            <a:r>
              <a:rPr lang="ko-KR" altLang="en-US"/>
              <a:t>항목별로 처리되어야 하는 </a:t>
            </a:r>
            <a:r>
              <a:rPr lang="en-US" altLang="ko-KR"/>
              <a:t>Validation check(</a:t>
            </a:r>
            <a:r>
              <a:rPr lang="ko-KR" altLang="en-US"/>
              <a:t>유효성 체크</a:t>
            </a:r>
            <a:r>
              <a:rPr lang="en-US" altLang="ko-KR"/>
              <a:t>) </a:t>
            </a:r>
            <a:r>
              <a:rPr lang="ko-KR" altLang="en-US"/>
              <a:t>규칙을 아래 내용을 포함하도록 작성한다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                    ① </a:t>
            </a:r>
            <a:r>
              <a:rPr lang="ko-KR" altLang="en-US"/>
              <a:t>필수 여부</a:t>
            </a:r>
            <a:r>
              <a:rPr lang="en-US" altLang="ko-KR"/>
              <a:t>: </a:t>
            </a:r>
            <a:r>
              <a:rPr lang="ko-KR" altLang="en-US"/>
              <a:t>해당 항목의 필수</a:t>
            </a:r>
            <a:r>
              <a:rPr lang="en-US" altLang="ko-KR"/>
              <a:t>(mandatory) </a:t>
            </a:r>
            <a:r>
              <a:rPr lang="ko-KR" altLang="en-US"/>
              <a:t>여부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② 자릿수</a:t>
            </a:r>
            <a:r>
              <a:rPr lang="en-US" altLang="ko-KR"/>
              <a:t>: </a:t>
            </a:r>
            <a:r>
              <a:rPr lang="ko-KR" altLang="en-US"/>
              <a:t>입력 값의 자릿수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③ 기타</a:t>
            </a:r>
            <a:r>
              <a:rPr lang="en-US" altLang="ko-KR"/>
              <a:t>: </a:t>
            </a:r>
            <a:r>
              <a:rPr lang="ko-KR" altLang="en-US"/>
              <a:t>입력 값의 </a:t>
            </a:r>
            <a:r>
              <a:rPr lang="en-US" altLang="ko-KR"/>
              <a:t>type - </a:t>
            </a:r>
            <a:r>
              <a:rPr lang="ko-KR" altLang="en-US"/>
              <a:t>숫자의 경우 허용되는 값의 범위 </a:t>
            </a:r>
            <a:r>
              <a:rPr lang="en-US" altLang="ko-KR"/>
              <a:t>– </a:t>
            </a:r>
            <a:r>
              <a:rPr lang="ko-KR" altLang="en-US"/>
              <a:t>입력 값의 </a:t>
            </a:r>
            <a:r>
              <a:rPr lang="en-US" altLang="ko-KR"/>
              <a:t>format / Display </a:t>
            </a:r>
            <a:r>
              <a:rPr lang="ko-KR" altLang="en-US"/>
              <a:t>시 </a:t>
            </a:r>
            <a:r>
              <a:rPr lang="en-US" altLang="ko-KR"/>
              <a:t>format - Default </a:t>
            </a:r>
            <a:r>
              <a:rPr lang="ko-KR" altLang="en-US"/>
              <a:t>값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6.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이벤트명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화면의 버튼 및 콤보 명이나 관련 이벤트 명 등을 기입하고</a:t>
            </a:r>
            <a:r>
              <a:rPr lang="en-US" altLang="ko-KR"/>
              <a:t>, </a:t>
            </a:r>
            <a:r>
              <a:rPr lang="ko-KR" altLang="en-US"/>
              <a:t>화면에서 발생하는 모든 이벤트를 빠짐없이 정의한다</a:t>
            </a:r>
            <a:r>
              <a:rPr lang="en-US" altLang="ko-KR"/>
              <a:t>.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7.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이벤트설명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en-US" altLang="ko-KR"/>
              <a:t>HTML </a:t>
            </a:r>
            <a:r>
              <a:rPr lang="ko-KR" altLang="en-US"/>
              <a:t>화면과 </a:t>
            </a:r>
            <a:r>
              <a:rPr lang="en-US" altLang="ko-KR"/>
              <a:t>Java Class</a:t>
            </a:r>
            <a:r>
              <a:rPr lang="ko-KR" altLang="en-US"/>
              <a:t>에서 사용될 변수 명을 기입한다</a:t>
            </a:r>
            <a:r>
              <a:rPr lang="en-US" altLang="ko-KR"/>
              <a:t>.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8.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관련데이터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관련 데이터의 </a:t>
            </a:r>
            <a:r>
              <a:rPr lang="en-US" altLang="ko-KR"/>
              <a:t>Send/Receive</a:t>
            </a:r>
            <a:r>
              <a:rPr lang="ko-KR" altLang="en-US"/>
              <a:t>의 여부를 명시한다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                     ① </a:t>
            </a:r>
            <a:r>
              <a:rPr lang="en-US" altLang="ko-KR" b="1"/>
              <a:t>S</a:t>
            </a:r>
            <a:r>
              <a:rPr lang="en-US" altLang="ko-KR"/>
              <a:t> : </a:t>
            </a:r>
            <a:r>
              <a:rPr lang="ko-KR" altLang="en-US"/>
              <a:t>다른 화면 및 기능으로 데이터가 보내지는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 ② </a:t>
            </a:r>
            <a:r>
              <a:rPr lang="en-US" altLang="ko-KR" b="1"/>
              <a:t>R</a:t>
            </a:r>
            <a:r>
              <a:rPr lang="en-US" altLang="ko-KR"/>
              <a:t> : </a:t>
            </a:r>
            <a:r>
              <a:rPr lang="ko-KR" altLang="en-US"/>
              <a:t>다른 화면 및 기능으로부터 데이터를 받는 경우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Object : </a:t>
            </a:r>
            <a:r>
              <a:rPr lang="ko-KR" altLang="en-US"/>
              <a:t>이벤트 처리를 위해 관련된 </a:t>
            </a:r>
            <a:r>
              <a:rPr lang="en-US" altLang="ko-KR"/>
              <a:t>class </a:t>
            </a:r>
            <a:r>
              <a:rPr lang="ko-KR" altLang="en-US"/>
              <a:t>및 이동될 페이지</a:t>
            </a:r>
            <a:r>
              <a:rPr lang="en-US" altLang="ko-KR"/>
              <a:t>, include</a:t>
            </a:r>
            <a:r>
              <a:rPr lang="ko-KR" altLang="en-US"/>
              <a:t>될 페이지 등을 기입한다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10.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 파일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해당 화면에서 </a:t>
            </a:r>
            <a:r>
              <a:rPr lang="en-US" altLang="ko-KR"/>
              <a:t>include</a:t>
            </a:r>
            <a:r>
              <a:rPr lang="ko-KR" altLang="en-US"/>
              <a:t>하고 있는 파일</a:t>
            </a:r>
            <a:r>
              <a:rPr lang="en-US" altLang="ko-KR"/>
              <a:t>(css, javascript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의 경로와 파일명을 기술한다</a:t>
            </a:r>
            <a:r>
              <a:rPr lang="en-US" altLang="ko-KR"/>
              <a:t>.</a:t>
            </a:r>
            <a:endParaRPr lang="ko-KR" altLang="en-US" sz="1200" b="0">
              <a:solidFill>
                <a:schemeClr val="bg1"/>
              </a:solidFill>
              <a:latin typeface="+mj-lt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6AB5A-5A17-4AA4-ABB9-43359E3C548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6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 </a:t>
            </a:r>
            <a:r>
              <a:rPr lang="ko-KR" altLang="en-US"/>
              <a:t>항목명 </a:t>
            </a:r>
            <a:r>
              <a:rPr lang="en-US" altLang="ko-KR"/>
              <a:t>: </a:t>
            </a:r>
            <a:r>
              <a:rPr lang="ko-KR" altLang="en-US"/>
              <a:t>화면에 나타나는 항목 명을 기술하고</a:t>
            </a:r>
            <a:r>
              <a:rPr lang="en-US" altLang="ko-KR"/>
              <a:t>, </a:t>
            </a:r>
            <a:r>
              <a:rPr lang="ko-KR" altLang="en-US"/>
              <a:t>용어의 통일성을 위해 속성 설명서를 바탕으로 작성한다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2.  </a:t>
            </a:r>
            <a:r>
              <a:rPr lang="ko-KR" altLang="en-US"/>
              <a:t>영문명 </a:t>
            </a:r>
            <a:r>
              <a:rPr lang="en-US" altLang="ko-KR"/>
              <a:t>: HTML </a:t>
            </a:r>
            <a:r>
              <a:rPr lang="ko-KR" altLang="en-US"/>
              <a:t>화면과 </a:t>
            </a:r>
            <a:r>
              <a:rPr lang="en-US" altLang="ko-KR"/>
              <a:t>Java Class</a:t>
            </a:r>
            <a:r>
              <a:rPr lang="ko-KR" altLang="en-US"/>
              <a:t>에서 사용될 변수 명을 기입한다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3.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설명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항목에 대한 설명을 기입하고</a:t>
            </a:r>
            <a:r>
              <a:rPr lang="en-US" altLang="ko-KR"/>
              <a:t>, </a:t>
            </a:r>
            <a:r>
              <a:rPr lang="ko-KR" altLang="en-US"/>
              <a:t>표준 용어집이 존재하는 경우 표준 용어를 기준으로 작성한다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4.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속성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①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FF0000"/>
                </a:solidFill>
              </a:rPr>
              <a:t>R </a:t>
            </a:r>
            <a:r>
              <a:rPr lang="en-US" altLang="ko-KR"/>
              <a:t>(Read Only): </a:t>
            </a:r>
            <a:r>
              <a:rPr lang="ko-KR" altLang="en-US"/>
              <a:t>화면에 표시되며 편집 불가능한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           </a:t>
            </a:r>
            <a:r>
              <a:rPr lang="ko-KR" altLang="en-US"/>
              <a:t>② </a:t>
            </a:r>
            <a:r>
              <a:rPr lang="en-US" altLang="ko-KR" b="1"/>
              <a:t>E </a:t>
            </a:r>
            <a:r>
              <a:rPr lang="en-US" altLang="ko-KR"/>
              <a:t>(Editable ): </a:t>
            </a:r>
            <a:r>
              <a:rPr lang="ko-KR" altLang="en-US"/>
              <a:t>화면에 표시되며 편집 가능한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           </a:t>
            </a:r>
            <a:r>
              <a:rPr lang="ko-KR" altLang="en-US"/>
              <a:t>③ </a:t>
            </a:r>
            <a:r>
              <a:rPr lang="en-US" altLang="ko-KR" b="1"/>
              <a:t>H </a:t>
            </a:r>
            <a:r>
              <a:rPr lang="en-US" altLang="ko-KR"/>
              <a:t>(Hidden): </a:t>
            </a:r>
            <a:r>
              <a:rPr lang="ko-KR" altLang="en-US"/>
              <a:t>화면에 표시되지 않는 경우</a:t>
            </a:r>
            <a:r>
              <a:rPr lang="en-US" altLang="ko-KR"/>
              <a:t>(</a:t>
            </a:r>
            <a:r>
              <a:rPr lang="ko-KR" altLang="en-US"/>
              <a:t>주로 다른 화면과 데이터를 주고받을 때의 변수로 활용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5.  Validation : </a:t>
            </a:r>
            <a:r>
              <a:rPr lang="ko-KR" altLang="en-US"/>
              <a:t>항목별로 처리되어야 하는 </a:t>
            </a:r>
            <a:r>
              <a:rPr lang="en-US" altLang="ko-KR"/>
              <a:t>Validation check(</a:t>
            </a:r>
            <a:r>
              <a:rPr lang="ko-KR" altLang="en-US"/>
              <a:t>유효성 체크</a:t>
            </a:r>
            <a:r>
              <a:rPr lang="en-US" altLang="ko-KR"/>
              <a:t>) </a:t>
            </a:r>
            <a:r>
              <a:rPr lang="ko-KR" altLang="en-US"/>
              <a:t>규칙을 아래 내용을 포함하도록 작성한다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                    ① </a:t>
            </a:r>
            <a:r>
              <a:rPr lang="ko-KR" altLang="en-US"/>
              <a:t>필수 여부</a:t>
            </a:r>
            <a:r>
              <a:rPr lang="en-US" altLang="ko-KR"/>
              <a:t>: </a:t>
            </a:r>
            <a:r>
              <a:rPr lang="ko-KR" altLang="en-US"/>
              <a:t>해당 항목의 필수</a:t>
            </a:r>
            <a:r>
              <a:rPr lang="en-US" altLang="ko-KR"/>
              <a:t>(mandatory) </a:t>
            </a:r>
            <a:r>
              <a:rPr lang="ko-KR" altLang="en-US"/>
              <a:t>여부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② 자릿수</a:t>
            </a:r>
            <a:r>
              <a:rPr lang="en-US" altLang="ko-KR"/>
              <a:t>: </a:t>
            </a:r>
            <a:r>
              <a:rPr lang="ko-KR" altLang="en-US"/>
              <a:t>입력 값의 자릿수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③ 기타</a:t>
            </a:r>
            <a:r>
              <a:rPr lang="en-US" altLang="ko-KR"/>
              <a:t>: </a:t>
            </a:r>
            <a:r>
              <a:rPr lang="ko-KR" altLang="en-US"/>
              <a:t>입력 값의 </a:t>
            </a:r>
            <a:r>
              <a:rPr lang="en-US" altLang="ko-KR"/>
              <a:t>type - </a:t>
            </a:r>
            <a:r>
              <a:rPr lang="ko-KR" altLang="en-US"/>
              <a:t>숫자의 경우 허용되는 값의 범위 </a:t>
            </a:r>
            <a:r>
              <a:rPr lang="en-US" altLang="ko-KR"/>
              <a:t>– </a:t>
            </a:r>
            <a:r>
              <a:rPr lang="ko-KR" altLang="en-US"/>
              <a:t>입력 값의 </a:t>
            </a:r>
            <a:r>
              <a:rPr lang="en-US" altLang="ko-KR"/>
              <a:t>format / Display </a:t>
            </a:r>
            <a:r>
              <a:rPr lang="ko-KR" altLang="en-US"/>
              <a:t>시 </a:t>
            </a:r>
            <a:r>
              <a:rPr lang="en-US" altLang="ko-KR"/>
              <a:t>format - Default </a:t>
            </a:r>
            <a:r>
              <a:rPr lang="ko-KR" altLang="en-US"/>
              <a:t>값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6.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이벤트명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화면의 버튼 및 콤보 명이나 관련 이벤트 명 등을 기입하고</a:t>
            </a:r>
            <a:r>
              <a:rPr lang="en-US" altLang="ko-KR"/>
              <a:t>, </a:t>
            </a:r>
            <a:r>
              <a:rPr lang="ko-KR" altLang="en-US"/>
              <a:t>화면에서 발생하는 모든 이벤트를 빠짐없이 정의한다</a:t>
            </a:r>
            <a:r>
              <a:rPr lang="en-US" altLang="ko-KR"/>
              <a:t>.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7.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이벤트설명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en-US" altLang="ko-KR"/>
              <a:t>HTML </a:t>
            </a:r>
            <a:r>
              <a:rPr lang="ko-KR" altLang="en-US"/>
              <a:t>화면과 </a:t>
            </a:r>
            <a:r>
              <a:rPr lang="en-US" altLang="ko-KR"/>
              <a:t>Java Class</a:t>
            </a:r>
            <a:r>
              <a:rPr lang="ko-KR" altLang="en-US"/>
              <a:t>에서 사용될 변수 명을 기입한다</a:t>
            </a:r>
            <a:r>
              <a:rPr lang="en-US" altLang="ko-KR"/>
              <a:t>.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8.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관련데이터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관련 데이터의 </a:t>
            </a:r>
            <a:r>
              <a:rPr lang="en-US" altLang="ko-KR"/>
              <a:t>Send/Receive</a:t>
            </a:r>
            <a:r>
              <a:rPr lang="ko-KR" altLang="en-US"/>
              <a:t>의 여부를 명시한다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                     ① </a:t>
            </a:r>
            <a:r>
              <a:rPr lang="en-US" altLang="ko-KR" b="1"/>
              <a:t>S</a:t>
            </a:r>
            <a:r>
              <a:rPr lang="en-US" altLang="ko-KR"/>
              <a:t> : </a:t>
            </a:r>
            <a:r>
              <a:rPr lang="ko-KR" altLang="en-US"/>
              <a:t>다른 화면 및 기능으로 데이터가 보내지는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 ② </a:t>
            </a:r>
            <a:r>
              <a:rPr lang="en-US" altLang="ko-KR" b="1"/>
              <a:t>R</a:t>
            </a:r>
            <a:r>
              <a:rPr lang="en-US" altLang="ko-KR"/>
              <a:t> : </a:t>
            </a:r>
            <a:r>
              <a:rPr lang="ko-KR" altLang="en-US"/>
              <a:t>다른 화면 및 기능으로부터 데이터를 받는 경우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Object : </a:t>
            </a:r>
            <a:r>
              <a:rPr lang="ko-KR" altLang="en-US"/>
              <a:t>이벤트 처리를 위해 관련된 </a:t>
            </a:r>
            <a:r>
              <a:rPr lang="en-US" altLang="ko-KR"/>
              <a:t>class </a:t>
            </a:r>
            <a:r>
              <a:rPr lang="ko-KR" altLang="en-US"/>
              <a:t>및 이동될 페이지</a:t>
            </a:r>
            <a:r>
              <a:rPr lang="en-US" altLang="ko-KR"/>
              <a:t>, include</a:t>
            </a:r>
            <a:r>
              <a:rPr lang="ko-KR" altLang="en-US"/>
              <a:t>될 페이지 등을 기입한다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10.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 파일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해당 화면에서 </a:t>
            </a:r>
            <a:r>
              <a:rPr lang="en-US" altLang="ko-KR"/>
              <a:t>include</a:t>
            </a:r>
            <a:r>
              <a:rPr lang="ko-KR" altLang="en-US"/>
              <a:t>하고 있는 파일</a:t>
            </a:r>
            <a:r>
              <a:rPr lang="en-US" altLang="ko-KR"/>
              <a:t>(css, javascript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의 경로와 파일명을 기술한다</a:t>
            </a:r>
            <a:r>
              <a:rPr lang="en-US" altLang="ko-KR"/>
              <a:t>.</a:t>
            </a:r>
            <a:endParaRPr lang="ko-KR" altLang="en-US" sz="1200" b="0">
              <a:solidFill>
                <a:schemeClr val="bg1"/>
              </a:solidFill>
              <a:latin typeface="+mj-lt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6AB5A-5A17-4AA4-ABB9-43359E3C54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3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 </a:t>
            </a:r>
            <a:r>
              <a:rPr lang="ko-KR" altLang="en-US"/>
              <a:t>항목명 </a:t>
            </a:r>
            <a:r>
              <a:rPr lang="en-US" altLang="ko-KR"/>
              <a:t>: </a:t>
            </a:r>
            <a:r>
              <a:rPr lang="ko-KR" altLang="en-US"/>
              <a:t>화면에 나타나는 항목 명을 기술하고</a:t>
            </a:r>
            <a:r>
              <a:rPr lang="en-US" altLang="ko-KR"/>
              <a:t>, </a:t>
            </a:r>
            <a:r>
              <a:rPr lang="ko-KR" altLang="en-US"/>
              <a:t>용어의 통일성을 위해 속성 설명서를 바탕으로 작성한다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2.  </a:t>
            </a:r>
            <a:r>
              <a:rPr lang="ko-KR" altLang="en-US"/>
              <a:t>영문명 </a:t>
            </a:r>
            <a:r>
              <a:rPr lang="en-US" altLang="ko-KR"/>
              <a:t>: HTML </a:t>
            </a:r>
            <a:r>
              <a:rPr lang="ko-KR" altLang="en-US"/>
              <a:t>화면과 </a:t>
            </a:r>
            <a:r>
              <a:rPr lang="en-US" altLang="ko-KR"/>
              <a:t>Java Class</a:t>
            </a:r>
            <a:r>
              <a:rPr lang="ko-KR" altLang="en-US"/>
              <a:t>에서 사용될 변수 명을 기입한다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3.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설명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항목에 대한 설명을 기입하고</a:t>
            </a:r>
            <a:r>
              <a:rPr lang="en-US" altLang="ko-KR"/>
              <a:t>, </a:t>
            </a:r>
            <a:r>
              <a:rPr lang="ko-KR" altLang="en-US"/>
              <a:t>표준 용어집이 존재하는 경우 표준 용어를 기준으로 작성한다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4.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속성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①</a:t>
            </a:r>
            <a:r>
              <a:rPr lang="en-US" altLang="ko-KR"/>
              <a:t> </a:t>
            </a:r>
            <a:r>
              <a:rPr lang="en-US" altLang="ko-KR" b="1">
                <a:solidFill>
                  <a:srgbClr val="FF0000"/>
                </a:solidFill>
              </a:rPr>
              <a:t>R </a:t>
            </a:r>
            <a:r>
              <a:rPr lang="en-US" altLang="ko-KR"/>
              <a:t>(Read Only): </a:t>
            </a:r>
            <a:r>
              <a:rPr lang="ko-KR" altLang="en-US"/>
              <a:t>화면에 표시되며 편집 불가능한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           </a:t>
            </a:r>
            <a:r>
              <a:rPr lang="ko-KR" altLang="en-US"/>
              <a:t>② </a:t>
            </a:r>
            <a:r>
              <a:rPr lang="en-US" altLang="ko-KR" b="1"/>
              <a:t>E </a:t>
            </a:r>
            <a:r>
              <a:rPr lang="en-US" altLang="ko-KR"/>
              <a:t>(Editable ): </a:t>
            </a:r>
            <a:r>
              <a:rPr lang="ko-KR" altLang="en-US"/>
              <a:t>화면에 표시되며 편집 가능한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           </a:t>
            </a:r>
            <a:r>
              <a:rPr lang="ko-KR" altLang="en-US"/>
              <a:t>③ </a:t>
            </a:r>
            <a:r>
              <a:rPr lang="en-US" altLang="ko-KR" b="1"/>
              <a:t>H </a:t>
            </a:r>
            <a:r>
              <a:rPr lang="en-US" altLang="ko-KR"/>
              <a:t>(Hidden): </a:t>
            </a:r>
            <a:r>
              <a:rPr lang="ko-KR" altLang="en-US"/>
              <a:t>화면에 표시되지 않는 경우</a:t>
            </a:r>
            <a:r>
              <a:rPr lang="en-US" altLang="ko-KR"/>
              <a:t>(</a:t>
            </a:r>
            <a:r>
              <a:rPr lang="ko-KR" altLang="en-US"/>
              <a:t>주로 다른 화면과 데이터를 주고받을 때의 변수로 활용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5.  Validation : </a:t>
            </a:r>
            <a:r>
              <a:rPr lang="ko-KR" altLang="en-US"/>
              <a:t>항목별로 처리되어야 하는 </a:t>
            </a:r>
            <a:r>
              <a:rPr lang="en-US" altLang="ko-KR"/>
              <a:t>Validation check(</a:t>
            </a:r>
            <a:r>
              <a:rPr lang="ko-KR" altLang="en-US"/>
              <a:t>유효성 체크</a:t>
            </a:r>
            <a:r>
              <a:rPr lang="en-US" altLang="ko-KR"/>
              <a:t>) </a:t>
            </a:r>
            <a:r>
              <a:rPr lang="ko-KR" altLang="en-US"/>
              <a:t>규칙을 아래 내용을 포함하도록 작성한다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                    ① </a:t>
            </a:r>
            <a:r>
              <a:rPr lang="ko-KR" altLang="en-US"/>
              <a:t>필수 여부</a:t>
            </a:r>
            <a:r>
              <a:rPr lang="en-US" altLang="ko-KR"/>
              <a:t>: </a:t>
            </a:r>
            <a:r>
              <a:rPr lang="ko-KR" altLang="en-US"/>
              <a:t>해당 항목의 필수</a:t>
            </a:r>
            <a:r>
              <a:rPr lang="en-US" altLang="ko-KR"/>
              <a:t>(mandatory) </a:t>
            </a:r>
            <a:r>
              <a:rPr lang="ko-KR" altLang="en-US"/>
              <a:t>여부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② 자릿수</a:t>
            </a:r>
            <a:r>
              <a:rPr lang="en-US" altLang="ko-KR"/>
              <a:t>: </a:t>
            </a:r>
            <a:r>
              <a:rPr lang="ko-KR" altLang="en-US"/>
              <a:t>입력 값의 자릿수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③ 기타</a:t>
            </a:r>
            <a:r>
              <a:rPr lang="en-US" altLang="ko-KR"/>
              <a:t>: </a:t>
            </a:r>
            <a:r>
              <a:rPr lang="ko-KR" altLang="en-US"/>
              <a:t>입력 값의 </a:t>
            </a:r>
            <a:r>
              <a:rPr lang="en-US" altLang="ko-KR"/>
              <a:t>type - </a:t>
            </a:r>
            <a:r>
              <a:rPr lang="ko-KR" altLang="en-US"/>
              <a:t>숫자의 경우 허용되는 값의 범위 </a:t>
            </a:r>
            <a:r>
              <a:rPr lang="en-US" altLang="ko-KR"/>
              <a:t>– </a:t>
            </a:r>
            <a:r>
              <a:rPr lang="ko-KR" altLang="en-US"/>
              <a:t>입력 값의 </a:t>
            </a:r>
            <a:r>
              <a:rPr lang="en-US" altLang="ko-KR"/>
              <a:t>format / Display </a:t>
            </a:r>
            <a:r>
              <a:rPr lang="ko-KR" altLang="en-US"/>
              <a:t>시 </a:t>
            </a:r>
            <a:r>
              <a:rPr lang="en-US" altLang="ko-KR"/>
              <a:t>format - Default </a:t>
            </a:r>
            <a:r>
              <a:rPr lang="ko-KR" altLang="en-US"/>
              <a:t>값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6.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이벤트명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화면의 버튼 및 콤보 명이나 관련 이벤트 명 등을 기입하고</a:t>
            </a:r>
            <a:r>
              <a:rPr lang="en-US" altLang="ko-KR"/>
              <a:t>, </a:t>
            </a:r>
            <a:r>
              <a:rPr lang="ko-KR" altLang="en-US"/>
              <a:t>화면에서 발생하는 모든 이벤트를 빠짐없이 정의한다</a:t>
            </a:r>
            <a:r>
              <a:rPr lang="en-US" altLang="ko-KR"/>
              <a:t>.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7.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이벤트설명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en-US" altLang="ko-KR"/>
              <a:t>HTML </a:t>
            </a:r>
            <a:r>
              <a:rPr lang="ko-KR" altLang="en-US"/>
              <a:t>화면과 </a:t>
            </a:r>
            <a:r>
              <a:rPr lang="en-US" altLang="ko-KR"/>
              <a:t>Java Class</a:t>
            </a:r>
            <a:r>
              <a:rPr lang="ko-KR" altLang="en-US"/>
              <a:t>에서 사용될 변수 명을 기입한다</a:t>
            </a:r>
            <a:r>
              <a:rPr lang="en-US" altLang="ko-KR"/>
              <a:t>.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8. 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관련데이터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관련 데이터의 </a:t>
            </a:r>
            <a:r>
              <a:rPr lang="en-US" altLang="ko-KR"/>
              <a:t>Send/Receive</a:t>
            </a:r>
            <a:r>
              <a:rPr lang="ko-KR" altLang="en-US"/>
              <a:t>의 여부를 명시한다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                     ① </a:t>
            </a:r>
            <a:r>
              <a:rPr lang="en-US" altLang="ko-KR" b="1"/>
              <a:t>S</a:t>
            </a:r>
            <a:r>
              <a:rPr lang="en-US" altLang="ko-KR"/>
              <a:t> : </a:t>
            </a:r>
            <a:r>
              <a:rPr lang="ko-KR" altLang="en-US"/>
              <a:t>다른 화면 및 기능으로 데이터가 보내지는 경우 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                     ② </a:t>
            </a:r>
            <a:r>
              <a:rPr lang="en-US" altLang="ko-KR" b="1"/>
              <a:t>R</a:t>
            </a:r>
            <a:r>
              <a:rPr lang="en-US" altLang="ko-KR"/>
              <a:t> : </a:t>
            </a:r>
            <a:r>
              <a:rPr lang="ko-KR" altLang="en-US"/>
              <a:t>다른 화면 및 기능으로부터 데이터를 받는 경우</a:t>
            </a:r>
            <a:endParaRPr lang="en-US" altLang="ko-KR" sz="1200" b="0">
              <a:solidFill>
                <a:schemeClr val="bg1"/>
              </a:solidFill>
              <a:latin typeface="+mj-l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9"/>
              <a:tabLst/>
              <a:defRPr/>
            </a:pP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Object : </a:t>
            </a:r>
            <a:r>
              <a:rPr lang="ko-KR" altLang="en-US"/>
              <a:t>이벤트 처리를 위해 관련된 </a:t>
            </a:r>
            <a:r>
              <a:rPr lang="en-US" altLang="ko-KR"/>
              <a:t>class </a:t>
            </a:r>
            <a:r>
              <a:rPr lang="ko-KR" altLang="en-US"/>
              <a:t>및 이동될 페이지</a:t>
            </a:r>
            <a:r>
              <a:rPr lang="en-US" altLang="ko-KR"/>
              <a:t>, include</a:t>
            </a:r>
            <a:r>
              <a:rPr lang="ko-KR" altLang="en-US"/>
              <a:t>될 페이지 등을 기입한다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>
                <a:solidFill>
                  <a:schemeClr val="bg1"/>
                </a:solidFill>
                <a:latin typeface="+mj-lt"/>
              </a:rPr>
              <a:t>10. </a:t>
            </a:r>
            <a:r>
              <a:rPr lang="ko-KR" altLang="en-US" sz="1200" b="0">
                <a:solidFill>
                  <a:schemeClr val="bg1"/>
                </a:solidFill>
                <a:latin typeface="+mj-lt"/>
              </a:rPr>
              <a:t>관련 파일 </a:t>
            </a:r>
            <a:r>
              <a:rPr lang="en-US" altLang="ko-KR" sz="1200" b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/>
              <a:t>해당 화면에서 </a:t>
            </a:r>
            <a:r>
              <a:rPr lang="en-US" altLang="ko-KR"/>
              <a:t>include</a:t>
            </a:r>
            <a:r>
              <a:rPr lang="ko-KR" altLang="en-US"/>
              <a:t>하고 있는 파일</a:t>
            </a:r>
            <a:r>
              <a:rPr lang="en-US" altLang="ko-KR"/>
              <a:t>(css, javascript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의 경로와 파일명을 기술한다</a:t>
            </a:r>
            <a:r>
              <a:rPr lang="en-US" altLang="ko-KR"/>
              <a:t>.</a:t>
            </a:r>
            <a:endParaRPr lang="ko-KR" altLang="en-US" sz="1200" b="0">
              <a:solidFill>
                <a:schemeClr val="bg1"/>
              </a:solidFill>
              <a:latin typeface="+mj-lt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6AB5A-5A17-4AA4-ABB9-43359E3C54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/>
              <a:t>클래스 </a:t>
            </a:r>
            <a:r>
              <a:rPr lang="en-US" altLang="ko-KR"/>
              <a:t>(class) :  </a:t>
            </a:r>
            <a:r>
              <a:rPr lang="ko-KR" altLang="en-US"/>
              <a:t>해당 클래스의 명칭</a:t>
            </a:r>
            <a:r>
              <a:rPr lang="en-US" altLang="ko-KR"/>
              <a:t>(</a:t>
            </a:r>
            <a:r>
              <a:rPr lang="ko-KR" altLang="en-US"/>
              <a:t>파일명</a:t>
            </a:r>
            <a:r>
              <a:rPr lang="en-US" altLang="ko-KR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패키지 </a:t>
            </a:r>
            <a:r>
              <a:rPr lang="en-US" altLang="ko-KR"/>
              <a:t>(package) :  </a:t>
            </a:r>
            <a:r>
              <a:rPr lang="ko-KR" altLang="en-US"/>
              <a:t>해당 클래스가 속하는 패키지의 명칭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상속 </a:t>
            </a:r>
            <a:r>
              <a:rPr lang="en-US" altLang="ko-KR"/>
              <a:t>(extend) :  </a:t>
            </a:r>
            <a:r>
              <a:rPr lang="ko-KR" altLang="en-US"/>
              <a:t>해당 클래스가 상속받는 클래스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구현 </a:t>
            </a:r>
            <a:r>
              <a:rPr lang="en-US" altLang="ko-KR"/>
              <a:t>(implement) : </a:t>
            </a:r>
            <a:r>
              <a:rPr lang="ko-KR" altLang="en-US"/>
              <a:t>해당 클래스가 구현하는 클래스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임포트 </a:t>
            </a:r>
            <a:r>
              <a:rPr lang="en-US" altLang="ko-KR"/>
              <a:t>(import) : </a:t>
            </a:r>
            <a:r>
              <a:rPr lang="ko-KR" altLang="en-US"/>
              <a:t>해당 클래스가 수행을 위해 임포트해야 하는 클래스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설명 </a:t>
            </a:r>
            <a:r>
              <a:rPr lang="en-US" altLang="ko-KR"/>
              <a:t>: </a:t>
            </a:r>
            <a:r>
              <a:rPr lang="ko-KR" altLang="en-US"/>
              <a:t>해당 클래스가 수행을 위해 임포트해야 하는 클래스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속성 </a:t>
            </a:r>
            <a:r>
              <a:rPr lang="en-US" altLang="ko-KR"/>
              <a:t>: </a:t>
            </a:r>
            <a:r>
              <a:rPr lang="ko-KR" altLang="en-US"/>
              <a:t>속성에 대한 명칭 및 접근제한자</a:t>
            </a:r>
            <a:r>
              <a:rPr lang="en-US" altLang="ko-KR"/>
              <a:t>, </a:t>
            </a:r>
            <a:r>
              <a:rPr lang="ko-KR" altLang="en-US"/>
              <a:t>타입</a:t>
            </a:r>
            <a:r>
              <a:rPr lang="en-US" altLang="ko-KR"/>
              <a:t>, </a:t>
            </a:r>
            <a:r>
              <a:rPr lang="ko-KR" altLang="en-US"/>
              <a:t>기본값</a:t>
            </a:r>
            <a:r>
              <a:rPr lang="en-US" altLang="ko-KR"/>
              <a:t>, </a:t>
            </a:r>
            <a:r>
              <a:rPr lang="ko-KR" altLang="en-US"/>
              <a:t>속성에 대한 설명</a:t>
            </a:r>
            <a:endParaRPr lang="en-US" altLang="ko-KR"/>
          </a:p>
          <a:p>
            <a:pPr marL="0" indent="0">
              <a:buFont typeface="+mj-lt"/>
              <a:buNone/>
            </a:pP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메소드의 명칭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접근제한자 </a:t>
            </a:r>
            <a:r>
              <a:rPr lang="en-US" altLang="ko-KR"/>
              <a:t>(visibility) : </a:t>
            </a:r>
            <a:r>
              <a:rPr lang="ko-KR" altLang="en-US"/>
              <a:t>접근 제한자</a:t>
            </a:r>
            <a:r>
              <a:rPr lang="en-US" altLang="ko-KR"/>
              <a:t>(public, protected, private </a:t>
            </a:r>
            <a:r>
              <a:rPr lang="ko-KR" altLang="en-US"/>
              <a:t>등</a:t>
            </a:r>
            <a:r>
              <a:rPr lang="en-US" altLang="ko-KR"/>
              <a:t>) </a:t>
            </a:r>
            <a:r>
              <a:rPr lang="ko-KR" altLang="en-US"/>
              <a:t>기술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파라미터 </a:t>
            </a:r>
            <a:r>
              <a:rPr lang="en-US" altLang="ko-KR"/>
              <a:t>(parameter) : </a:t>
            </a:r>
            <a:r>
              <a:rPr lang="ko-KR" altLang="en-US"/>
              <a:t>메소드를 호출할 때 사용하는 파라미터</a:t>
            </a:r>
            <a:endParaRPr lang="en-US" altLang="ko-KR"/>
          </a:p>
          <a:p>
            <a:pPr marL="228600" indent="-228600">
              <a:buFont typeface="+mj-lt"/>
              <a:buAutoNum type="arabicPeriod"/>
            </a:pPr>
            <a:r>
              <a:rPr lang="ko-KR" altLang="en-US"/>
              <a:t>리턴 </a:t>
            </a:r>
            <a:r>
              <a:rPr lang="en-US" altLang="ko-KR"/>
              <a:t>(return) : </a:t>
            </a:r>
            <a:r>
              <a:rPr lang="ko-KR" altLang="en-US"/>
              <a:t>리턴하는 데이터 타입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6AB5A-5A17-4AA4-ABB9-43359E3C5481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5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6644-DF50-4937-B0D6-1108F3D61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1E816-8426-4AA9-9E1F-C2EE7B50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08CA4-0BB7-4F6F-9B70-739F6C3F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6EAFA-9353-4B36-ACEE-1B6F470F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5547E-E3B7-4990-BA63-598268B6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F1B2F-2DA7-484E-A425-1C3FF98D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B525D0-CC56-4FE5-8844-28CB985F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8DB0B-9E64-49D1-923E-6E12B1E6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3AF49-A722-4493-BA3F-DFDAA117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96F70-FABB-4B67-8B5A-E831147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35090D-49A0-4A86-9CD6-50D054F7C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6933C-AD4C-4AA8-8845-2B3C709B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CE55-C60D-48CE-930D-43021507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74B82-FF28-4C36-B949-FA1D26B4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2032E-6886-4961-A9F3-A769B55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0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13AAC-73C5-4E5D-86AA-1B851F28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00990-23C3-42FC-AACF-D7B001F5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3282F-DF21-4433-B807-034D5F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72AD8-F893-4E76-9272-F7CF03C0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AB480-0989-40F1-A442-33D2D5AA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3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BB39D-D031-4538-8612-DA58302C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4D84E-32C4-4F70-B55E-9BBC334A7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13CA-B9C7-4F81-87FD-CAEA1E4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382E9-D7EC-4BC6-8488-B64CDDE9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A61E7-2211-4C13-A290-D7054408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12187-75E7-4E12-BC0C-FF49606E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C2FA-4B2E-4B6D-8A91-FAAF93AB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56D07-FB85-4552-BD35-0E6CA397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57ED-5226-43AD-A349-8ABF122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9EB42-1178-419C-9B0D-F87C6946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57CD5-3799-44AF-B295-871D2620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7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24A44-FCDA-4050-9308-4A566BB4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4C74C-292F-4B58-AD05-9A283035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5B665-862D-447C-9BC3-D370B719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6A2F1-C447-4131-9811-D858503C2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8FE01-BB3E-4367-9909-3E30638A1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C5554C-4CF1-49E0-B8B1-ED662767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842F54-3AC4-440E-98D3-0E69692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915E64-001F-4CF1-B06C-EE21BBB4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2317B-2525-4595-8135-E257CCB4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7DD42-5279-42FB-A0A2-344B9A58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F0774-33F9-4C1B-9FB8-013E89A8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36889-F534-49D0-A239-2A627453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7F4E65-3A5A-4F93-A3CA-55C55B63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8DE63-BD84-4FC4-9B7C-57D69B7E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67315-1AE8-4BAE-B5C1-268C3454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13FB7-4B3D-4674-811C-8F6C323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B4696-9525-4DBD-BBCF-1AE4BD38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20EBC-DC63-4866-94A9-200F8445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73DE2-38F0-4E11-8A50-47C95BCF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DC2C7-765F-4A5C-B92A-DE6B5584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22127F-C67E-44DA-AA9D-7D2F8357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0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4069C-524E-42E4-8A3A-4B534F90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1C0238-85B0-462C-9F60-9C637A0AE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FE898-7080-4FBD-A386-C5F9CBFB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547AA-E49C-4AF7-ABF8-CB3E4685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FB62D-1287-486D-8864-DF95EA1F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F1CF50-01C0-431C-9BF5-484DF698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CDAFB-7BF0-4E3F-A607-C859F79C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8E665-DB4D-4FAB-AF5C-F99340AF6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C659-A763-4059-98B5-EC0211F90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89A1-EB26-439F-B353-99D8CDBF2360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F3FA3-6616-4F74-BC04-A347DEEE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AD601-C09D-47AF-92FD-73E4AD3FD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40FF-FC35-45E5-96C9-B6BD5F70C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0115-FD59-4C04-819C-A8D161887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ts val="7001"/>
              </a:lnSpc>
            </a:pPr>
            <a:r>
              <a:rPr lang="ko-KR" altLang="en-US" sz="4800" b="1">
                <a:latin typeface="+mj-ea"/>
              </a:rPr>
              <a:t>프로젝트 기획서</a:t>
            </a:r>
            <a:br>
              <a:rPr lang="en-US" altLang="ko-KR" sz="4800" b="1">
                <a:latin typeface="+mj-ea"/>
              </a:rPr>
            </a:br>
            <a:r>
              <a:rPr lang="en-US" altLang="ko-KR" sz="4800" b="1">
                <a:latin typeface="+mj-ea"/>
              </a:rPr>
              <a:t>HELLO MOVIE </a:t>
            </a:r>
            <a:r>
              <a:rPr lang="ko-KR" altLang="en-US" sz="4800" b="1">
                <a:latin typeface="+mj-ea"/>
              </a:rPr>
              <a:t>프로젝트</a:t>
            </a:r>
            <a:endParaRPr lang="ko-KR" altLang="en-US" sz="4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FAC51-19D4-468D-A889-ADBC55B91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/>
              <a:t>이름 </a:t>
            </a:r>
            <a:r>
              <a:rPr lang="en-US" altLang="ko-KR"/>
              <a:t>: 2</a:t>
            </a:r>
            <a:r>
              <a:rPr lang="ko-KR" altLang="en-US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작성일 </a:t>
            </a:r>
            <a:r>
              <a:rPr lang="en-US" altLang="ko-KR"/>
              <a:t>: 2022-05-23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A5A1A-2CA0-499D-98E8-1A36F751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5257800"/>
            <a:ext cx="5448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2D1DC00-7F11-4DC4-8817-5B399719F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84911"/>
              </p:ext>
            </p:extLst>
          </p:nvPr>
        </p:nvGraphicFramePr>
        <p:xfrm>
          <a:off x="698149" y="719666"/>
          <a:ext cx="10800000" cy="434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60">
                  <a:extLst>
                    <a:ext uri="{9D8B030D-6E8A-4147-A177-3AD203B41FA5}">
                      <a16:colId xmlns:a16="http://schemas.microsoft.com/office/drawing/2014/main" val="2999849128"/>
                    </a:ext>
                  </a:extLst>
                </a:gridCol>
                <a:gridCol w="1325461">
                  <a:extLst>
                    <a:ext uri="{9D8B030D-6E8A-4147-A177-3AD203B41FA5}">
                      <a16:colId xmlns:a16="http://schemas.microsoft.com/office/drawing/2014/main" val="3656012308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4101591097"/>
                    </a:ext>
                  </a:extLst>
                </a:gridCol>
                <a:gridCol w="3317760">
                  <a:extLst>
                    <a:ext uri="{9D8B030D-6E8A-4147-A177-3AD203B41FA5}">
                      <a16:colId xmlns:a16="http://schemas.microsoft.com/office/drawing/2014/main" val="666902010"/>
                    </a:ext>
                  </a:extLst>
                </a:gridCol>
                <a:gridCol w="2722313">
                  <a:extLst>
                    <a:ext uri="{9D8B030D-6E8A-4147-A177-3AD203B41FA5}">
                      <a16:colId xmlns:a16="http://schemas.microsoft.com/office/drawing/2014/main" val="4179917644"/>
                    </a:ext>
                  </a:extLst>
                </a:gridCol>
                <a:gridCol w="877687">
                  <a:extLst>
                    <a:ext uri="{9D8B030D-6E8A-4147-A177-3AD203B41FA5}">
                      <a16:colId xmlns:a16="http://schemas.microsoft.com/office/drawing/2014/main" val="1448707643"/>
                    </a:ext>
                  </a:extLst>
                </a:gridCol>
              </a:tblGrid>
              <a:tr h="255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서비스</a:t>
                      </a:r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메뉴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필요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기능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레퍼런스</a:t>
                      </a:r>
                      <a:r>
                        <a:rPr lang="en-US" altLang="ko-KR" sz="1200" b="0"/>
                        <a:t>/</a:t>
                      </a:r>
                      <a:r>
                        <a:rPr lang="ko-KR" altLang="en-US" sz="1200" b="0"/>
                        <a:t>벤치마킹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우선순위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277431"/>
                  </a:ext>
                </a:extLst>
              </a:tr>
              <a:tr h="33654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공통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모드</a:t>
                      </a:r>
                    </a:p>
                  </a:txBody>
                  <a:tcPr marL="54000" marR="54000" marT="25200" marB="25200"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로그인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로그아웃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세션 기능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아이디와 비밀번호를 입력하여 로그인 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591320057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로그아웃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로그인 세션 종료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로그아웃을 클릭하면 </a:t>
                      </a:r>
                      <a:r>
                        <a:rPr lang="en-US" altLang="ko-KR" sz="900"/>
                        <a:t>[</a:t>
                      </a:r>
                      <a:r>
                        <a:rPr lang="ko-KR" altLang="en-US" sz="900"/>
                        <a:t>메인 </a:t>
                      </a:r>
                      <a:r>
                        <a:rPr lang="en-US" altLang="ko-KR" sz="900"/>
                        <a:t>HOME] </a:t>
                      </a:r>
                      <a:r>
                        <a:rPr lang="ko-KR" altLang="en-US" sz="900"/>
                        <a:t>페이지로 이동합니다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541472990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아이디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비밀번호 찾기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회원이 아이디와 비밀번호를 잊어버린 경우 회원의 요청에 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의하여 제공합니다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43067725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검색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817681160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731884571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조회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홈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전체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01922310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최신 영화 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107148741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인기 영화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528597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장르별 영화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89437491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연령별 영화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664922789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상세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05556963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83272004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140301385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434902909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48896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9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4. </a:t>
            </a:r>
            <a:r>
              <a:rPr lang="ko-KR" altLang="en-US" sz="4800" b="1">
                <a:latin typeface="+mj-ea"/>
              </a:rPr>
              <a:t>시스템 공통모듈 관리 대장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478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전체 시스템 공통 모듈 관리 대장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BE75036-D41A-44B8-B285-3E104EFF9519}"/>
              </a:ext>
            </a:extLst>
          </p:cNvPr>
          <p:cNvGraphicFramePr>
            <a:graphicFrameLocks noGrp="1"/>
          </p:cNvGraphicFramePr>
          <p:nvPr/>
        </p:nvGraphicFramePr>
        <p:xfrm>
          <a:off x="151589" y="638873"/>
          <a:ext cx="11832887" cy="5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24">
                  <a:extLst>
                    <a:ext uri="{9D8B030D-6E8A-4147-A177-3AD203B41FA5}">
                      <a16:colId xmlns:a16="http://schemas.microsoft.com/office/drawing/2014/main" val="2160523621"/>
                    </a:ext>
                  </a:extLst>
                </a:gridCol>
                <a:gridCol w="1180947">
                  <a:extLst>
                    <a:ext uri="{9D8B030D-6E8A-4147-A177-3AD203B41FA5}">
                      <a16:colId xmlns:a16="http://schemas.microsoft.com/office/drawing/2014/main" val="3527343397"/>
                    </a:ext>
                  </a:extLst>
                </a:gridCol>
                <a:gridCol w="1154550">
                  <a:extLst>
                    <a:ext uri="{9D8B030D-6E8A-4147-A177-3AD203B41FA5}">
                      <a16:colId xmlns:a16="http://schemas.microsoft.com/office/drawing/2014/main" val="4158795130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534087560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1667727776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86841830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3540727851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1038054596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1612990923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786067076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4201091484"/>
                    </a:ext>
                  </a:extLst>
                </a:gridCol>
                <a:gridCol w="986074">
                  <a:extLst>
                    <a:ext uri="{9D8B030D-6E8A-4147-A177-3AD203B41FA5}">
                      <a16:colId xmlns:a16="http://schemas.microsoft.com/office/drawing/2014/main" val="2433002252"/>
                    </a:ext>
                  </a:extLst>
                </a:gridCol>
              </a:tblGrid>
              <a:tr h="289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공통모듈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ID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관련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엔티티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입력항목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모듈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출력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(</a:t>
                      </a:r>
                      <a:r>
                        <a:rPr lang="ko-KR" altLang="en-US" sz="1000" b="0" dirty="0">
                          <a:latin typeface="+mj-lt"/>
                        </a:rPr>
                        <a:t>정상</a:t>
                      </a:r>
                      <a:r>
                        <a:rPr lang="en-US" altLang="ko-KR" sz="1000" b="0" dirty="0">
                          <a:latin typeface="+mj-lt"/>
                        </a:rPr>
                        <a:t>)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출력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(Error)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입력항목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출력항목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/Error</a:t>
                      </a:r>
                      <a:r>
                        <a:rPr lang="ko-KR" altLang="en-US" sz="1000" b="0" dirty="0"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7677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오라클 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Connection Pool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server.xml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윤일호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296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Access Object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Data Access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memberDAO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141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Value Object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변수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memberVO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1920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DAO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Access Object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Data Access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boardDAO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847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게시판관리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Value Object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변수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boardVO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095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ID, Password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27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ID, Password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n/a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9582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목록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929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2896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수정하기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249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삭제하기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회원정보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609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목록</a:t>
                      </a:r>
                      <a:endParaRPr lang="en-US" altLang="ko-KR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1507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글 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게시글 조회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글 상세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574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글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게시글 조회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글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9071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댓글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게시글 조회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댓글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6524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16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글 수정하기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게시글 조회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PJTC-COM-005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ea"/>
                          <a:ea typeface="+mn-ea"/>
                        </a:rPr>
                        <a:t>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966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17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게시판 글 삭제하기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PJTC-COM-005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윤일호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71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70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단위 시스템 공통 모듈 관리 대장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BE75036-D41A-44B8-B285-3E104EFF9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21488"/>
              </p:ext>
            </p:extLst>
          </p:nvPr>
        </p:nvGraphicFramePr>
        <p:xfrm>
          <a:off x="151590" y="638872"/>
          <a:ext cx="11880000" cy="494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06">
                  <a:extLst>
                    <a:ext uri="{9D8B030D-6E8A-4147-A177-3AD203B41FA5}">
                      <a16:colId xmlns:a16="http://schemas.microsoft.com/office/drawing/2014/main" val="2160523621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527343397"/>
                    </a:ext>
                  </a:extLst>
                </a:gridCol>
                <a:gridCol w="1199626">
                  <a:extLst>
                    <a:ext uri="{9D8B030D-6E8A-4147-A177-3AD203B41FA5}">
                      <a16:colId xmlns:a16="http://schemas.microsoft.com/office/drawing/2014/main" val="4158795130"/>
                    </a:ext>
                  </a:extLst>
                </a:gridCol>
                <a:gridCol w="1551963">
                  <a:extLst>
                    <a:ext uri="{9D8B030D-6E8A-4147-A177-3AD203B41FA5}">
                      <a16:colId xmlns:a16="http://schemas.microsoft.com/office/drawing/2014/main" val="534087560"/>
                    </a:ext>
                  </a:extLst>
                </a:gridCol>
                <a:gridCol w="781260">
                  <a:extLst>
                    <a:ext uri="{9D8B030D-6E8A-4147-A177-3AD203B41FA5}">
                      <a16:colId xmlns:a16="http://schemas.microsoft.com/office/drawing/2014/main" val="1667727776"/>
                    </a:ext>
                  </a:extLst>
                </a:gridCol>
                <a:gridCol w="832282">
                  <a:extLst>
                    <a:ext uri="{9D8B030D-6E8A-4147-A177-3AD203B41FA5}">
                      <a16:colId xmlns:a16="http://schemas.microsoft.com/office/drawing/2014/main" val="86841830"/>
                    </a:ext>
                  </a:extLst>
                </a:gridCol>
                <a:gridCol w="1147718">
                  <a:extLst>
                    <a:ext uri="{9D8B030D-6E8A-4147-A177-3AD203B41FA5}">
                      <a16:colId xmlns:a16="http://schemas.microsoft.com/office/drawing/2014/main" val="3540727851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038054596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1612990923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786067076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4201091484"/>
                    </a:ext>
                  </a:extLst>
                </a:gridCol>
                <a:gridCol w="990000">
                  <a:extLst>
                    <a:ext uri="{9D8B030D-6E8A-4147-A177-3AD203B41FA5}">
                      <a16:colId xmlns:a16="http://schemas.microsoft.com/office/drawing/2014/main" val="2433002252"/>
                    </a:ext>
                  </a:extLst>
                </a:gridCol>
              </a:tblGrid>
              <a:tr h="254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기능설명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공통모듈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ID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관련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엔티티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입력항목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모듈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담당자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출력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(</a:t>
                      </a:r>
                      <a:r>
                        <a:rPr lang="ko-KR" altLang="en-US" sz="1000" b="0" dirty="0">
                          <a:latin typeface="+mj-lt"/>
                        </a:rPr>
                        <a:t>정상</a:t>
                      </a:r>
                      <a:r>
                        <a:rPr lang="en-US" altLang="ko-KR" sz="1000" b="0" dirty="0">
                          <a:latin typeface="+mj-lt"/>
                        </a:rPr>
                        <a:t>)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출력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(Error)</a:t>
                      </a:r>
                      <a:endParaRPr lang="ko-KR" altLang="en-US" sz="1000" b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입력항목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+mj-lt"/>
                        </a:rPr>
                        <a:t>출력항목</a:t>
                      </a:r>
                      <a:endParaRPr lang="en-US" altLang="ko-KR" sz="1000" b="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latin typeface="+mj-lt"/>
                        </a:rPr>
                        <a:t>/Error</a:t>
                      </a:r>
                      <a:r>
                        <a:rPr lang="ko-KR" altLang="en-US" sz="1000" b="0" dirty="0"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767708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세션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(id)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(pwd)</a:t>
                      </a:r>
                    </a:p>
                    <a:p>
                      <a:pPr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-----------------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(button)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5771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세션 종료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로그아웃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(button)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943295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회원이 아이디를 잊은 경우 회원의 요청하에 아이디를 제공합니다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(name)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(email)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137638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4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+mn-ea"/>
                          <a:ea typeface="+mn-ea"/>
                        </a:rPr>
                        <a:t>회원이 비밀번호를 잊은 경우 회원의 요청하에 아이디를 제공합니다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</a:t>
                      </a:r>
                      <a:endParaRPr lang="en-US" altLang="ko-KR" sz="90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(id)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921580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 정보 입력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회원 등록을 위해서 사이트가 제공하는 항목들을 입력합니다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비회원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아이디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(id)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(pwd)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이름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(name)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이메일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(email)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연락처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(contact)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생년월일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(birth)</a:t>
                      </a:r>
                    </a:p>
                    <a:p>
                      <a:pPr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-------------------</a:t>
                      </a:r>
                    </a:p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가입하기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(button)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0703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아이디 중복 확인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이미 등록된 회원 아이디와의 중복을 확인합니다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팝업창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중복확인 </a:t>
                      </a:r>
                      <a:r>
                        <a:rPr lang="en-US" altLang="ko-KR" sz="900">
                          <a:latin typeface="+mn-ea"/>
                          <a:ea typeface="+mn-ea"/>
                        </a:rPr>
                        <a:t>(button)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39322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비밀번호 재확인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비밀번호 입력 오류를 방지하기 위하여 한번 더 입력합니다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비회원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188817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4074"/>
                  </a:ext>
                </a:extLst>
              </a:tr>
              <a:tr h="2386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96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9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b="1">
                <a:latin typeface="+mj-ea"/>
              </a:rPr>
              <a:t>5. </a:t>
            </a: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2643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74AA9-F72C-4447-BC4C-06B87F446F52}"/>
              </a:ext>
            </a:extLst>
          </p:cNvPr>
          <p:cNvSpPr/>
          <p:nvPr/>
        </p:nvSpPr>
        <p:spPr>
          <a:xfrm>
            <a:off x="6234586" y="1650909"/>
            <a:ext cx="5763237" cy="511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B18090-2ACA-4F61-8F5F-F1C0A60C54B5}"/>
              </a:ext>
            </a:extLst>
          </p:cNvPr>
          <p:cNvSpPr/>
          <p:nvPr/>
        </p:nvSpPr>
        <p:spPr>
          <a:xfrm>
            <a:off x="6234586" y="5459798"/>
            <a:ext cx="5763237" cy="10149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E8720-5B09-4963-A8D3-D37A4E9B3132}"/>
              </a:ext>
            </a:extLst>
          </p:cNvPr>
          <p:cNvSpPr/>
          <p:nvPr/>
        </p:nvSpPr>
        <p:spPr>
          <a:xfrm>
            <a:off x="6234586" y="2233810"/>
            <a:ext cx="5763237" cy="31578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21726-A6BA-4F60-A355-3B9CB4ABACAE}"/>
              </a:ext>
            </a:extLst>
          </p:cNvPr>
          <p:cNvSpPr txBox="1"/>
          <p:nvPr/>
        </p:nvSpPr>
        <p:spPr>
          <a:xfrm>
            <a:off x="8362942" y="1740374"/>
            <a:ext cx="19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&lt;main_top</a:t>
            </a:r>
            <a:r>
              <a:rPr lang="en-US" altLang="ko-KR" sz="1400" b="1" dirty="0" err="1"/>
              <a:t>.jsp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F420EA-97E6-4F3E-8E03-EF8EEBE570B7}"/>
              </a:ext>
            </a:extLst>
          </p:cNvPr>
          <p:cNvSpPr txBox="1"/>
          <p:nvPr/>
        </p:nvSpPr>
        <p:spPr>
          <a:xfrm>
            <a:off x="8330550" y="3658841"/>
            <a:ext cx="194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&lt;main_center</a:t>
            </a:r>
            <a:r>
              <a:rPr lang="en-US" altLang="ko-KR" sz="1400" b="1" dirty="0" err="1"/>
              <a:t>.jsp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8713A-74ED-424A-B7F1-32F928A8FEE6}"/>
              </a:ext>
            </a:extLst>
          </p:cNvPr>
          <p:cNvSpPr txBox="1"/>
          <p:nvPr/>
        </p:nvSpPr>
        <p:spPr>
          <a:xfrm>
            <a:off x="8362942" y="5813375"/>
            <a:ext cx="1913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/>
              <a:t>&lt;main_bottom.</a:t>
            </a:r>
            <a:r>
              <a:rPr lang="en-US" altLang="ko-KR" sz="1400" b="1" dirty="0" err="1"/>
              <a:t>jsp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22" name="모서리가 둥근 직사각형 168">
            <a:extLst>
              <a:ext uri="{FF2B5EF4-FFF2-40B4-BE49-F238E27FC236}">
                <a16:creationId xmlns:a16="http://schemas.microsoft.com/office/drawing/2014/main" id="{5AB09693-AC56-4270-BEDA-EE342CA92212}"/>
              </a:ext>
            </a:extLst>
          </p:cNvPr>
          <p:cNvSpPr/>
          <p:nvPr/>
        </p:nvSpPr>
        <p:spPr>
          <a:xfrm>
            <a:off x="8455228" y="1841998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174">
            <a:extLst>
              <a:ext uri="{FF2B5EF4-FFF2-40B4-BE49-F238E27FC236}">
                <a16:creationId xmlns:a16="http://schemas.microsoft.com/office/drawing/2014/main" id="{F47D450D-7F67-4D4A-8F54-C1057EADFFB7}"/>
              </a:ext>
            </a:extLst>
          </p:cNvPr>
          <p:cNvSpPr/>
          <p:nvPr/>
        </p:nvSpPr>
        <p:spPr>
          <a:xfrm>
            <a:off x="8302256" y="3755836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085C0A18-181D-475F-BA9A-787AEBB06FE7}"/>
              </a:ext>
            </a:extLst>
          </p:cNvPr>
          <p:cNvSpPr/>
          <p:nvPr/>
        </p:nvSpPr>
        <p:spPr>
          <a:xfrm>
            <a:off x="8256560" y="5877263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 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37699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시작 페이지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en-US" altLang="ko-KR" sz="1200" b="1">
                          <a:latin typeface="+mn-ea"/>
                          <a:ea typeface="+mn-ea"/>
                        </a:rPr>
                        <a:t>-HOME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latin typeface="+mn-ea"/>
                          <a:ea typeface="+mn-ea"/>
                        </a:rPr>
                        <a:t>main.jsp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49805"/>
              </p:ext>
            </p:extLst>
          </p:nvPr>
        </p:nvGraphicFramePr>
        <p:xfrm>
          <a:off x="134620" y="1204058"/>
          <a:ext cx="5867998" cy="13411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43927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53208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1131690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07392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43927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43927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43927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Top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main_top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jsp:include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main_center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jsp:include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About us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main_bottom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jsp:include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9587"/>
              </p:ext>
            </p:extLst>
          </p:nvPr>
        </p:nvGraphicFramePr>
        <p:xfrm>
          <a:off x="134620" y="4212610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13671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84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0638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56711"/>
              </p:ext>
            </p:extLst>
          </p:nvPr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62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97570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시작 페이지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200" b="1">
                          <a:latin typeface="+mn-ea"/>
                          <a:ea typeface="+mn-ea"/>
                        </a:rPr>
                        <a:t>–Top</a:t>
                      </a:r>
                      <a:r>
                        <a:rPr lang="ko-KR" altLang="en-US" sz="1200" b="1"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latin typeface="+mn-ea"/>
                          <a:ea typeface="+mn-ea"/>
                        </a:rPr>
                        <a:t>main_top.jsp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73448"/>
              </p:ext>
            </p:extLst>
          </p:nvPr>
        </p:nvGraphicFramePr>
        <p:xfrm>
          <a:off x="134620" y="1204058"/>
          <a:ext cx="5868001" cy="19812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91764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938182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1082688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41259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03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03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03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57876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category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 메뉴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search_keyword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키워드 입력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event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myPage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 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18936"/>
              </p:ext>
            </p:extLst>
          </p:nvPr>
        </p:nvGraphicFramePr>
        <p:xfrm>
          <a:off x="134620" y="3767993"/>
          <a:ext cx="586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→메인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HOME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페이지로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main.jsp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0633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→드롭다운 메뉴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아이콘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 Label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→입력→검색결과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search_result.jsp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→이벤트 페이지로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event.jsp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→로그인 페이지로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55895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아이콘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마우스 오버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→드롭다운 메뉴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myPage.jsp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85773"/>
              </p:ext>
            </p:extLst>
          </p:nvPr>
        </p:nvGraphicFramePr>
        <p:xfrm>
          <a:off x="134620" y="5578177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73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15471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75280"/>
              </p:ext>
            </p:extLst>
          </p:nvPr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1EF1881B-452E-40A3-AC5E-D4069FD8E9B0}"/>
              </a:ext>
            </a:extLst>
          </p:cNvPr>
          <p:cNvGrpSpPr/>
          <p:nvPr/>
        </p:nvGrpSpPr>
        <p:grpSpPr>
          <a:xfrm>
            <a:off x="6234586" y="2724701"/>
            <a:ext cx="5763237" cy="511253"/>
            <a:chOff x="6234586" y="3513267"/>
            <a:chExt cx="5763237" cy="51125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08C17B1-3BED-401F-A7FD-901B8C4AFB21}"/>
                </a:ext>
              </a:extLst>
            </p:cNvPr>
            <p:cNvSpPr/>
            <p:nvPr/>
          </p:nvSpPr>
          <p:spPr>
            <a:xfrm>
              <a:off x="6234586" y="3513267"/>
              <a:ext cx="5763237" cy="511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B3291D-7930-4A88-8569-ACB45E6FAB2A}"/>
                </a:ext>
              </a:extLst>
            </p:cNvPr>
            <p:cNvSpPr txBox="1"/>
            <p:nvPr/>
          </p:nvSpPr>
          <p:spPr>
            <a:xfrm>
              <a:off x="6358856" y="3630394"/>
              <a:ext cx="11733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Movie</a:t>
              </a:r>
              <a:endPara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877E91-4963-4981-84B4-131CAF164DE8}"/>
                </a:ext>
              </a:extLst>
            </p:cNvPr>
            <p:cNvSpPr txBox="1"/>
            <p:nvPr/>
          </p:nvSpPr>
          <p:spPr>
            <a:xfrm>
              <a:off x="7663268" y="3745116"/>
              <a:ext cx="6860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카테고리 ▼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CF80D2-7277-44DD-9BB8-F97CB2174C35}"/>
                </a:ext>
              </a:extLst>
            </p:cNvPr>
            <p:cNvSpPr txBox="1"/>
            <p:nvPr/>
          </p:nvSpPr>
          <p:spPr>
            <a:xfrm>
              <a:off x="10742029" y="3745116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이벤트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F8CF79-AA56-403F-B83E-5CFE34004F47}"/>
                </a:ext>
              </a:extLst>
            </p:cNvPr>
            <p:cNvSpPr txBox="1"/>
            <p:nvPr/>
          </p:nvSpPr>
          <p:spPr>
            <a:xfrm>
              <a:off x="11320765" y="3745116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로그인</a:t>
              </a:r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EE8A3A20-754E-4ECC-9A25-C596C4FB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9326" y="3674204"/>
              <a:ext cx="228600" cy="2286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F1641E-9B07-4ED4-AE46-8DF7461B88DD}"/>
              </a:ext>
            </a:extLst>
          </p:cNvPr>
          <p:cNvGrpSpPr/>
          <p:nvPr/>
        </p:nvGrpSpPr>
        <p:grpSpPr>
          <a:xfrm>
            <a:off x="6234586" y="4629002"/>
            <a:ext cx="5763237" cy="511253"/>
            <a:chOff x="6234586" y="4629002"/>
            <a:chExt cx="5763237" cy="51125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B81FD30-E403-426B-81B8-7C633FED8BB6}"/>
                </a:ext>
              </a:extLst>
            </p:cNvPr>
            <p:cNvSpPr/>
            <p:nvPr/>
          </p:nvSpPr>
          <p:spPr>
            <a:xfrm>
              <a:off x="6234586" y="4629002"/>
              <a:ext cx="5763237" cy="511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E69AD4-38B0-4521-9CA4-28B55AFD42E6}"/>
                </a:ext>
              </a:extLst>
            </p:cNvPr>
            <p:cNvSpPr txBox="1"/>
            <p:nvPr/>
          </p:nvSpPr>
          <p:spPr>
            <a:xfrm>
              <a:off x="6358856" y="4746129"/>
              <a:ext cx="11733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Movie</a:t>
              </a:r>
              <a:endPara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C6D6EA-DA28-45FF-9C80-B8346C51266B}"/>
                </a:ext>
              </a:extLst>
            </p:cNvPr>
            <p:cNvSpPr txBox="1"/>
            <p:nvPr/>
          </p:nvSpPr>
          <p:spPr>
            <a:xfrm>
              <a:off x="7663268" y="4860851"/>
              <a:ext cx="6860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카테고리 ▼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CCED38-4D9C-4A03-B181-D5E51DB0B7E1}"/>
                </a:ext>
              </a:extLst>
            </p:cNvPr>
            <p:cNvSpPr txBox="1"/>
            <p:nvPr/>
          </p:nvSpPr>
          <p:spPr>
            <a:xfrm>
              <a:off x="10742029" y="4860851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이벤트</a:t>
              </a: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954238C4-C727-4D4B-A816-9BCEEAAE4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99326" y="4789939"/>
              <a:ext cx="228600" cy="2286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F390670-C206-4A7F-A6B0-6FB5FC90A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687" y="4729352"/>
              <a:ext cx="351800" cy="3518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4873D4-A04C-4EED-8722-3B1B98B1D0BC}"/>
              </a:ext>
            </a:extLst>
          </p:cNvPr>
          <p:cNvSpPr txBox="1"/>
          <p:nvPr/>
        </p:nvSpPr>
        <p:spPr>
          <a:xfrm>
            <a:off x="6234586" y="2327556"/>
            <a:ext cx="2374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[</a:t>
            </a:r>
            <a:r>
              <a:rPr lang="ko-KR" altLang="en-US" sz="1400">
                <a:latin typeface="+mj-ea"/>
                <a:ea typeface="+mj-ea"/>
              </a:rPr>
              <a:t>로그인 </a:t>
            </a:r>
            <a:r>
              <a:rPr lang="en-US" altLang="ko-KR" sz="14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+mj-ea"/>
                <a:ea typeface="+mj-ea"/>
              </a:rPr>
              <a:t>전</a:t>
            </a:r>
            <a:r>
              <a:rPr lang="en-US" altLang="ko-KR" sz="14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Top_</a:t>
            </a:r>
            <a:r>
              <a:rPr lang="ko-KR" altLang="en-US" sz="1400">
                <a:latin typeface="+mj-ea"/>
                <a:ea typeface="+mj-ea"/>
              </a:rPr>
              <a:t>메뉴바 상태</a:t>
            </a:r>
            <a:r>
              <a:rPr lang="en-US" altLang="ko-KR" sz="1400">
                <a:latin typeface="+mj-ea"/>
                <a:ea typeface="+mj-ea"/>
              </a:rPr>
              <a:t>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569401-7E7A-4163-A0FF-328AD54922F9}"/>
              </a:ext>
            </a:extLst>
          </p:cNvPr>
          <p:cNvSpPr txBox="1"/>
          <p:nvPr/>
        </p:nvSpPr>
        <p:spPr>
          <a:xfrm>
            <a:off x="6234586" y="4222135"/>
            <a:ext cx="2374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>
                <a:latin typeface="+mj-ea"/>
                <a:ea typeface="+mj-ea"/>
              </a:rPr>
              <a:t>[</a:t>
            </a:r>
            <a:r>
              <a:rPr lang="ko-KR" altLang="en-US" sz="1400">
                <a:latin typeface="+mj-ea"/>
                <a:ea typeface="+mj-ea"/>
              </a:rPr>
              <a:t>로그인 </a:t>
            </a:r>
            <a:r>
              <a:rPr lang="en-US" altLang="ko-KR" sz="14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+mj-ea"/>
                <a:ea typeface="+mj-ea"/>
              </a:rPr>
              <a:t>후</a:t>
            </a:r>
            <a:r>
              <a:rPr lang="en-US" altLang="ko-KR" sz="14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Top_</a:t>
            </a:r>
            <a:r>
              <a:rPr lang="ko-KR" altLang="en-US" sz="1400">
                <a:latin typeface="+mj-ea"/>
                <a:ea typeface="+mj-ea"/>
              </a:rPr>
              <a:t>메뉴바 상태</a:t>
            </a:r>
            <a:r>
              <a:rPr lang="en-US" altLang="ko-KR" sz="1400">
                <a:latin typeface="+mj-ea"/>
                <a:ea typeface="+mj-ea"/>
              </a:rPr>
              <a:t>]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8092781-D56E-4DBE-9ABD-FAA4DEA1A9C4}"/>
              </a:ext>
            </a:extLst>
          </p:cNvPr>
          <p:cNvSpPr/>
          <p:nvPr/>
        </p:nvSpPr>
        <p:spPr>
          <a:xfrm>
            <a:off x="10167457" y="2222537"/>
            <a:ext cx="574572" cy="331754"/>
          </a:xfrm>
          <a:prstGeom prst="wedgeRectCallout">
            <a:avLst>
              <a:gd name="adj1" fmla="val -12073"/>
              <a:gd name="adj2" fmla="val 15606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E797292-0DC6-413F-A1C0-D148F55C9081}"/>
              </a:ext>
            </a:extLst>
          </p:cNvPr>
          <p:cNvSpPr/>
          <p:nvPr/>
        </p:nvSpPr>
        <p:spPr>
          <a:xfrm>
            <a:off x="10989578" y="4109838"/>
            <a:ext cx="827295" cy="331754"/>
          </a:xfrm>
          <a:prstGeom prst="wedgeRectCallout">
            <a:avLst>
              <a:gd name="adj1" fmla="val 5165"/>
              <a:gd name="adj2" fmla="val 1661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24025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5301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시작 페이지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메인 화면</a:t>
                      </a:r>
                      <a:r>
                        <a:rPr lang="en-US" altLang="ko-KR" sz="1200" b="1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1">
                          <a:latin typeface="+mn-ea"/>
                          <a:ea typeface="+mn-ea"/>
                        </a:rPr>
                        <a:t>본문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latin typeface="+mn-ea"/>
                          <a:ea typeface="+mn-ea"/>
                        </a:rPr>
                        <a:t>main_center.jsp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50409"/>
              </p:ext>
            </p:extLst>
          </p:nvPr>
        </p:nvGraphicFramePr>
        <p:xfrm>
          <a:off x="134620" y="1204058"/>
          <a:ext cx="5867998" cy="21945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900788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936821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972852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40474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9021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9021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9021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iFrame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select_new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select_new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select_popular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select_genre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연령별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리스트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54644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15280"/>
              </p:ext>
            </p:extLst>
          </p:nvPr>
        </p:nvGraphicFramePr>
        <p:xfrm>
          <a:off x="134620" y="3566657"/>
          <a:ext cx="5868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951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7049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포스터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→영화상세보기 이동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MovieDAO / MovieVO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→전체 영화 목록 로딩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최신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→개봉일 순으로 나열된 목록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인기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→판매량 순으로 나열된 목록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장르별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→장르별로 나누어진 목록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4159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연령별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→연령별로 나누어진 목록 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786860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이미지 리스트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Array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(4:N) List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6559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22525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951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2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EB293A7-59F2-49B9-8861-50FC25EFA70E}"/>
              </a:ext>
            </a:extLst>
          </p:cNvPr>
          <p:cNvSpPr/>
          <p:nvPr/>
        </p:nvSpPr>
        <p:spPr>
          <a:xfrm>
            <a:off x="6263161" y="1558866"/>
            <a:ext cx="5724000" cy="12850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포스터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iFrame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사이즈 </a:t>
            </a:r>
            <a:r>
              <a:rPr lang="en-US" altLang="ko-KR">
                <a:solidFill>
                  <a:schemeClr val="tx1"/>
                </a:solidFill>
              </a:rPr>
              <a:t>(1920 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700)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35CD20-97EE-45CA-8804-3B3AB5AFE090}"/>
              </a:ext>
            </a:extLst>
          </p:cNvPr>
          <p:cNvSpPr/>
          <p:nvPr/>
        </p:nvSpPr>
        <p:spPr>
          <a:xfrm>
            <a:off x="6263161" y="3371631"/>
            <a:ext cx="5724000" cy="3238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메뉴에 해당하는 영화 이미지 리스트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Array (4 : N)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이미지 사이즈 </a:t>
            </a:r>
            <a:r>
              <a:rPr lang="en-US" altLang="ko-KR">
                <a:solidFill>
                  <a:schemeClr val="tx1"/>
                </a:solidFill>
              </a:rPr>
              <a:t>(300 </a:t>
            </a:r>
            <a:r>
              <a: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 420)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CED98-A66F-44FC-B68A-F6CD86A1A86F}"/>
              </a:ext>
            </a:extLst>
          </p:cNvPr>
          <p:cNvSpPr txBox="1"/>
          <p:nvPr/>
        </p:nvSpPr>
        <p:spPr>
          <a:xfrm>
            <a:off x="8095708" y="2990883"/>
            <a:ext cx="231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  최신  인기  장르별  연령별</a:t>
            </a:r>
          </a:p>
        </p:txBody>
      </p:sp>
    </p:spTree>
    <p:extLst>
      <p:ext uri="{BB962C8B-B14F-4D97-AF65-F5344CB8AC3E}">
        <p14:creationId xmlns:p14="http://schemas.microsoft.com/office/powerpoint/2010/main" val="268470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541176"/>
            <a:ext cx="9151815" cy="41769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000" b="1">
                <a:latin typeface="+mj-ea"/>
              </a:rPr>
              <a:t>[</a:t>
            </a:r>
            <a:r>
              <a:rPr lang="ko-KR" altLang="en-US" sz="4000" b="1">
                <a:latin typeface="+mj-ea"/>
              </a:rPr>
              <a:t>사용자 모드</a:t>
            </a:r>
            <a:r>
              <a:rPr lang="en-US" altLang="ko-KR" sz="4000" b="1">
                <a:latin typeface="+mj-ea"/>
              </a:rPr>
              <a:t>]</a:t>
            </a: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로그인</a:t>
            </a:r>
            <a:r>
              <a:rPr lang="en-US" altLang="ko-KR" sz="3200" b="1">
                <a:latin typeface="+mj-ea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아이디 찾기 </a:t>
            </a:r>
            <a:r>
              <a:rPr lang="en-US" altLang="ko-KR" sz="3200" b="1">
                <a:latin typeface="+mj-ea"/>
              </a:rPr>
              <a:t>/ </a:t>
            </a:r>
            <a:r>
              <a:rPr lang="ko-KR" altLang="en-US" sz="3200" b="1">
                <a:latin typeface="+mj-ea"/>
              </a:rPr>
              <a:t>비밀번호 찾기</a:t>
            </a:r>
            <a:endParaRPr lang="en-US" altLang="ko-KR" sz="20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4717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3161"/>
              </p:ext>
            </p:extLst>
          </p:nvPr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login.jsp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22815"/>
              </p:ext>
            </p:extLst>
          </p:nvPr>
        </p:nvGraphicFramePr>
        <p:xfrm>
          <a:off x="134620" y="1204058"/>
          <a:ext cx="5868002" cy="1767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입력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입력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아이디찾기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find_id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31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비밀번호찾기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find_pw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0995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join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90606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30296"/>
              </p:ext>
            </p:extLst>
          </p:nvPr>
        </p:nvGraphicFramePr>
        <p:xfrm>
          <a:off x="134620" y="4002885"/>
          <a:ext cx="5868000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id, pwd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loginPro.jsp / MemberDAO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아이디찾기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member_find_id.jsp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비밀번호찾기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member_find_pw.jsp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회원가입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member_join.jsp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18329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74601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2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alert_login.js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EEA3F769-A5C5-499F-8AAE-939B69865B59}"/>
              </a:ext>
            </a:extLst>
          </p:cNvPr>
          <p:cNvSpPr/>
          <p:nvPr/>
        </p:nvSpPr>
        <p:spPr>
          <a:xfrm>
            <a:off x="7995608" y="3377277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아이디</a:t>
            </a:r>
          </a:p>
        </p:txBody>
      </p:sp>
      <p:sp>
        <p:nvSpPr>
          <p:cNvPr id="30" name="모서리가 둥근 직사각형 48">
            <a:extLst>
              <a:ext uri="{FF2B5EF4-FFF2-40B4-BE49-F238E27FC236}">
                <a16:creationId xmlns:a16="http://schemas.microsoft.com/office/drawing/2014/main" id="{2AE1A4C8-AAD6-48F0-A704-4FFB628CB28A}"/>
              </a:ext>
            </a:extLst>
          </p:cNvPr>
          <p:cNvSpPr/>
          <p:nvPr/>
        </p:nvSpPr>
        <p:spPr>
          <a:xfrm>
            <a:off x="7995608" y="3755243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비밀번호</a:t>
            </a:r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D1BB325E-7650-46B4-B60D-9730E26F5D51}"/>
              </a:ext>
            </a:extLst>
          </p:cNvPr>
          <p:cNvSpPr/>
          <p:nvPr/>
        </p:nvSpPr>
        <p:spPr>
          <a:xfrm>
            <a:off x="7995608" y="4221574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32" name="모서리가 둥근 직사각형 32">
            <a:extLst>
              <a:ext uri="{FF2B5EF4-FFF2-40B4-BE49-F238E27FC236}">
                <a16:creationId xmlns:a16="http://schemas.microsoft.com/office/drawing/2014/main" id="{9C4E88D0-AB8E-4FD3-8D6E-0842AFB6858E}"/>
              </a:ext>
            </a:extLst>
          </p:cNvPr>
          <p:cNvSpPr/>
          <p:nvPr/>
        </p:nvSpPr>
        <p:spPr>
          <a:xfrm>
            <a:off x="9156801" y="4221574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로그인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E880C6-41E8-4F52-A602-DAEA0A9E8F5B}"/>
              </a:ext>
            </a:extLst>
          </p:cNvPr>
          <p:cNvSpPr txBox="1"/>
          <p:nvPr/>
        </p:nvSpPr>
        <p:spPr>
          <a:xfrm>
            <a:off x="7995608" y="2843869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5F8D6-F9EF-4BF3-A825-EBF6A2ED69AC}"/>
              </a:ext>
            </a:extLst>
          </p:cNvPr>
          <p:cNvSpPr txBox="1"/>
          <p:nvPr/>
        </p:nvSpPr>
        <p:spPr>
          <a:xfrm>
            <a:off x="8025939" y="4706679"/>
            <a:ext cx="2210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아이디 찾기 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찾기 </a:t>
            </a:r>
            <a:r>
              <a:rPr lang="en-US" altLang="ko-KR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| 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02941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9">
            <a:extLst>
              <a:ext uri="{FF2B5EF4-FFF2-40B4-BE49-F238E27FC236}">
                <a16:creationId xmlns:a16="http://schemas.microsoft.com/office/drawing/2014/main" id="{4E3F5ECD-ABEF-4F2D-A98D-BEBE3703D99D}"/>
              </a:ext>
            </a:extLst>
          </p:cNvPr>
          <p:cNvSpPr txBox="1">
            <a:spLocks/>
          </p:cNvSpPr>
          <p:nvPr/>
        </p:nvSpPr>
        <p:spPr>
          <a:xfrm>
            <a:off x="5474995" y="610760"/>
            <a:ext cx="1256075" cy="535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03F088-7A3B-40A0-9E49-0E1009910394}"/>
              </a:ext>
            </a:extLst>
          </p:cNvPr>
          <p:cNvSpPr txBox="1"/>
          <p:nvPr/>
        </p:nvSpPr>
        <p:spPr>
          <a:xfrm>
            <a:off x="3506237" y="1494947"/>
            <a:ext cx="5193591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프로젝트 배경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개발환경 정의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요구사항 분석서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시스템 공통모듈 관리 대장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화면 설계서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데이터베이스 테이블 정의서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프로그램 설계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프로젝트 일정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역할 분담</a:t>
            </a:r>
            <a:endParaRPr lang="en-US" altLang="ko-KR" sz="2000" b="1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/>
              <a:t>기타 문서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752800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38162"/>
              </p:ext>
            </p:extLst>
          </p:nvPr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member_find_id.jsp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27311"/>
              </p:ext>
            </p:extLst>
          </p:nvPr>
        </p:nvGraphicFramePr>
        <p:xfrm>
          <a:off x="134620" y="1204058"/>
          <a:ext cx="5868002" cy="11277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 입력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입력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0899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id, email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MemberDAO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00003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73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2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alert_login.js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8" name="모서리가 둥근 직사각형 48">
            <a:extLst>
              <a:ext uri="{FF2B5EF4-FFF2-40B4-BE49-F238E27FC236}">
                <a16:creationId xmlns:a16="http://schemas.microsoft.com/office/drawing/2014/main" id="{F6488770-995E-4700-8223-AEF68DE8BB82}"/>
              </a:ext>
            </a:extLst>
          </p:cNvPr>
          <p:cNvSpPr/>
          <p:nvPr/>
        </p:nvSpPr>
        <p:spPr>
          <a:xfrm>
            <a:off x="8010995" y="3568406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19" name="모서리가 둥근 직사각형 48">
            <a:extLst>
              <a:ext uri="{FF2B5EF4-FFF2-40B4-BE49-F238E27FC236}">
                <a16:creationId xmlns:a16="http://schemas.microsoft.com/office/drawing/2014/main" id="{BECB4B25-0F8B-4BCD-972B-C6C74BA572C4}"/>
              </a:ext>
            </a:extLst>
          </p:cNvPr>
          <p:cNvSpPr/>
          <p:nvPr/>
        </p:nvSpPr>
        <p:spPr>
          <a:xfrm>
            <a:off x="8010995" y="3946372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이메일 주소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2BEFC97-7D38-4DD8-9C45-60A95A813A43}"/>
              </a:ext>
            </a:extLst>
          </p:cNvPr>
          <p:cNvCxnSpPr>
            <a:cxnSpLocks/>
          </p:cNvCxnSpPr>
          <p:nvPr/>
        </p:nvCxnSpPr>
        <p:spPr>
          <a:xfrm>
            <a:off x="8015059" y="3145870"/>
            <a:ext cx="22411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F853E1-A759-42A7-9F8D-7D68F485033D}"/>
              </a:ext>
            </a:extLst>
          </p:cNvPr>
          <p:cNvSpPr txBox="1"/>
          <p:nvPr/>
        </p:nvSpPr>
        <p:spPr>
          <a:xfrm>
            <a:off x="8015059" y="2961312"/>
            <a:ext cx="82394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아이디 찾기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B0A5ED-79D8-4696-8618-DE3D657D74CF}"/>
              </a:ext>
            </a:extLst>
          </p:cNvPr>
          <p:cNvGrpSpPr/>
          <p:nvPr/>
        </p:nvGrpSpPr>
        <p:grpSpPr>
          <a:xfrm>
            <a:off x="8012512" y="3245234"/>
            <a:ext cx="1530903" cy="169277"/>
            <a:chOff x="6519270" y="4864311"/>
            <a:chExt cx="1530903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BFF14A-F3D9-4314-8373-8707AF9B19C4}"/>
                </a:ext>
              </a:extLst>
            </p:cNvPr>
            <p:cNvSpPr txBox="1"/>
            <p:nvPr/>
          </p:nvSpPr>
          <p:spPr>
            <a:xfrm>
              <a:off x="6681208" y="4864311"/>
              <a:ext cx="136896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1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본인확인 이메일 인증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4B3775-9EA8-4366-AEB6-C3035F3CA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270" y="4877512"/>
              <a:ext cx="142875" cy="142875"/>
            </a:xfrm>
            <a:prstGeom prst="rect">
              <a:avLst/>
            </a:prstGeom>
          </p:spPr>
        </p:pic>
      </p:grp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9A332C22-C7F1-4053-970D-A822DC5F51D6}"/>
              </a:ext>
            </a:extLst>
          </p:cNvPr>
          <p:cNvSpPr/>
          <p:nvPr/>
        </p:nvSpPr>
        <p:spPr>
          <a:xfrm>
            <a:off x="8591591" y="4415325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2CE8BB-AF44-4B49-BEAB-5DEF0F4E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3357562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0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489"/>
              </p:ext>
            </p:extLst>
          </p:nvPr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member_find_pw.jsp</a:t>
                      </a:r>
                      <a:endParaRPr lang="ko-KR" altLang="en-US" sz="1000" b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src/main/webapp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63894"/>
              </p:ext>
            </p:extLst>
          </p:nvPr>
        </p:nvGraphicFramePr>
        <p:xfrm>
          <a:off x="134620" y="1204058"/>
          <a:ext cx="5868002" cy="9144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입력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69909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MemberDAO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아이디 찾기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페이지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member_find_id.jsp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21782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0638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alert_login.js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34" name="모서리가 둥근 직사각형 48">
            <a:extLst>
              <a:ext uri="{FF2B5EF4-FFF2-40B4-BE49-F238E27FC236}">
                <a16:creationId xmlns:a16="http://schemas.microsoft.com/office/drawing/2014/main" id="{B5ADA5A8-C7B3-49E5-AAF3-810457B80096}"/>
              </a:ext>
            </a:extLst>
          </p:cNvPr>
          <p:cNvSpPr/>
          <p:nvPr/>
        </p:nvSpPr>
        <p:spPr>
          <a:xfrm>
            <a:off x="8002952" y="3711019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아이디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4556902-EDE8-439C-BF62-E58D43CF09E2}"/>
              </a:ext>
            </a:extLst>
          </p:cNvPr>
          <p:cNvCxnSpPr>
            <a:cxnSpLocks/>
          </p:cNvCxnSpPr>
          <p:nvPr/>
        </p:nvCxnSpPr>
        <p:spPr>
          <a:xfrm>
            <a:off x="7998470" y="3288483"/>
            <a:ext cx="22411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BE8F0E-B6C8-46C1-A551-AC37DF34B03E}"/>
              </a:ext>
            </a:extLst>
          </p:cNvPr>
          <p:cNvSpPr txBox="1"/>
          <p:nvPr/>
        </p:nvSpPr>
        <p:spPr>
          <a:xfrm>
            <a:off x="7998470" y="3103925"/>
            <a:ext cx="9778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비밀번호 찾기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359C1F-D865-4820-834B-4D95B1E8413C}"/>
              </a:ext>
            </a:extLst>
          </p:cNvPr>
          <p:cNvSpPr txBox="1"/>
          <p:nvPr/>
        </p:nvSpPr>
        <p:spPr>
          <a:xfrm>
            <a:off x="7998470" y="3387847"/>
            <a:ext cx="130003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아이디를 입력 해 주세요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32">
            <a:extLst>
              <a:ext uri="{FF2B5EF4-FFF2-40B4-BE49-F238E27FC236}">
                <a16:creationId xmlns:a16="http://schemas.microsoft.com/office/drawing/2014/main" id="{9BCC1442-98B7-458E-9425-D5D0C3E98271}"/>
              </a:ext>
            </a:extLst>
          </p:cNvPr>
          <p:cNvSpPr/>
          <p:nvPr/>
        </p:nvSpPr>
        <p:spPr>
          <a:xfrm>
            <a:off x="8583548" y="4197211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확인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795DD-382C-47AF-B9F5-C3B181399232}"/>
              </a:ext>
            </a:extLst>
          </p:cNvPr>
          <p:cNvSpPr txBox="1"/>
          <p:nvPr/>
        </p:nvSpPr>
        <p:spPr>
          <a:xfrm>
            <a:off x="7930914" y="4758528"/>
            <a:ext cx="23852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아이디가 기억나지 않는다면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 </a:t>
            </a:r>
            <a:r>
              <a:rPr lang="ko-KR" altLang="en-US" sz="800" u="sng">
                <a:solidFill>
                  <a:srgbClr val="4472C4"/>
                </a:solidFill>
                <a:latin typeface="+mn-ea"/>
              </a:rPr>
              <a:t>아이디 찾기 바로가기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2CE8BB-AF44-4B49-BEAB-5DEF0F4E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2" y="3357562"/>
            <a:ext cx="14287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2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000" b="1">
                <a:latin typeface="+mj-ea"/>
              </a:rPr>
              <a:t>[</a:t>
            </a:r>
            <a:r>
              <a:rPr lang="ko-KR" altLang="en-US" sz="4000" b="1">
                <a:latin typeface="+mj-ea"/>
              </a:rPr>
              <a:t>사용자 모드</a:t>
            </a:r>
            <a:r>
              <a:rPr lang="en-US" altLang="ko-KR" sz="4000" b="1">
                <a:latin typeface="+mj-ea"/>
              </a:rPr>
              <a:t>]</a:t>
            </a: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회원 가입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2566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15481"/>
              </p:ext>
            </p:extLst>
          </p:nvPr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05659"/>
              </p:ext>
            </p:extLst>
          </p:nvPr>
        </p:nvGraphicFramePr>
        <p:xfrm>
          <a:off x="134620" y="1204058"/>
          <a:ext cx="5868002" cy="21945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pwd_check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placeholder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placeholder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placeholder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placeholder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birth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placeholder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90925"/>
              </p:ext>
            </p:extLst>
          </p:nvPr>
        </p:nvGraphicFramePr>
        <p:xfrm>
          <a:off x="134620" y="3734437"/>
          <a:ext cx="5868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회원가입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id, pwd, name, email,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contact, birth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memberDAO / memberVO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member_join_pro.jsp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41963"/>
              </p:ext>
            </p:extLst>
          </p:nvPr>
        </p:nvGraphicFramePr>
        <p:xfrm>
          <a:off x="134620" y="5251006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73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9027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member_join_pro.jsp / member_find.jsp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src/main/java/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MemberDAO.java / MembaerVO.java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16737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12744"/>
              </p:ext>
            </p:extLst>
          </p:nvPr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53D45E1A-DD93-4D4C-B3A6-82FD0017538B}"/>
              </a:ext>
            </a:extLst>
          </p:cNvPr>
          <p:cNvSpPr/>
          <p:nvPr/>
        </p:nvSpPr>
        <p:spPr>
          <a:xfrm>
            <a:off x="7995608" y="2831992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아이디</a:t>
            </a:r>
          </a:p>
        </p:txBody>
      </p:sp>
      <p:sp>
        <p:nvSpPr>
          <p:cNvPr id="30" name="모서리가 둥근 직사각형 48">
            <a:extLst>
              <a:ext uri="{FF2B5EF4-FFF2-40B4-BE49-F238E27FC236}">
                <a16:creationId xmlns:a16="http://schemas.microsoft.com/office/drawing/2014/main" id="{9164364C-73E4-4BA8-9A72-6C92606B7431}"/>
              </a:ext>
            </a:extLst>
          </p:cNvPr>
          <p:cNvSpPr/>
          <p:nvPr/>
        </p:nvSpPr>
        <p:spPr>
          <a:xfrm>
            <a:off x="7995608" y="3209958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비밀번호</a:t>
            </a:r>
          </a:p>
        </p:txBody>
      </p:sp>
      <p:sp>
        <p:nvSpPr>
          <p:cNvPr id="31" name="모서리가 둥근 직사각형 48">
            <a:extLst>
              <a:ext uri="{FF2B5EF4-FFF2-40B4-BE49-F238E27FC236}">
                <a16:creationId xmlns:a16="http://schemas.microsoft.com/office/drawing/2014/main" id="{C62963E5-273B-4844-9673-4788BD02DEEA}"/>
              </a:ext>
            </a:extLst>
          </p:cNvPr>
          <p:cNvSpPr/>
          <p:nvPr/>
        </p:nvSpPr>
        <p:spPr>
          <a:xfrm>
            <a:off x="7995608" y="3587924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비밀번호 확인</a:t>
            </a:r>
          </a:p>
        </p:txBody>
      </p:sp>
      <p:sp>
        <p:nvSpPr>
          <p:cNvPr id="32" name="모서리가 둥근 직사각형 48">
            <a:extLst>
              <a:ext uri="{FF2B5EF4-FFF2-40B4-BE49-F238E27FC236}">
                <a16:creationId xmlns:a16="http://schemas.microsoft.com/office/drawing/2014/main" id="{8EC81DC7-3BEA-4D23-B699-292D15AC932D}"/>
              </a:ext>
            </a:extLst>
          </p:cNvPr>
          <p:cNvSpPr/>
          <p:nvPr/>
        </p:nvSpPr>
        <p:spPr>
          <a:xfrm>
            <a:off x="7995608" y="4343856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이메일</a:t>
            </a:r>
          </a:p>
        </p:txBody>
      </p:sp>
      <p:sp>
        <p:nvSpPr>
          <p:cNvPr id="33" name="모서리가 둥근 직사각형 48">
            <a:extLst>
              <a:ext uri="{FF2B5EF4-FFF2-40B4-BE49-F238E27FC236}">
                <a16:creationId xmlns:a16="http://schemas.microsoft.com/office/drawing/2014/main" id="{11EABC46-BE10-4462-81E5-36C5D0DD936D}"/>
              </a:ext>
            </a:extLst>
          </p:cNvPr>
          <p:cNvSpPr/>
          <p:nvPr/>
        </p:nvSpPr>
        <p:spPr>
          <a:xfrm>
            <a:off x="7995608" y="4721822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연락처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4" name="모서리가 둥근 직사각형 48">
            <a:extLst>
              <a:ext uri="{FF2B5EF4-FFF2-40B4-BE49-F238E27FC236}">
                <a16:creationId xmlns:a16="http://schemas.microsoft.com/office/drawing/2014/main" id="{0A1009FC-67F9-431C-8591-A909A17F7433}"/>
              </a:ext>
            </a:extLst>
          </p:cNvPr>
          <p:cNvSpPr/>
          <p:nvPr/>
        </p:nvSpPr>
        <p:spPr>
          <a:xfrm>
            <a:off x="7995608" y="5099786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생년월일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4D34E1A9-8239-4806-B4EB-B4A7880C81A9}"/>
              </a:ext>
            </a:extLst>
          </p:cNvPr>
          <p:cNvSpPr/>
          <p:nvPr/>
        </p:nvSpPr>
        <p:spPr>
          <a:xfrm>
            <a:off x="7995608" y="5630926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E46FA55E-7114-4267-B501-A9788B7C6843}"/>
              </a:ext>
            </a:extLst>
          </p:cNvPr>
          <p:cNvSpPr/>
          <p:nvPr/>
        </p:nvSpPr>
        <p:spPr>
          <a:xfrm>
            <a:off x="9156801" y="5630926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 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BB4E2-E5D0-4B72-B2A7-187040F2A845}"/>
              </a:ext>
            </a:extLst>
          </p:cNvPr>
          <p:cNvSpPr txBox="1"/>
          <p:nvPr/>
        </p:nvSpPr>
        <p:spPr>
          <a:xfrm>
            <a:off x="7995608" y="2298584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회원가입</a:t>
            </a:r>
          </a:p>
        </p:txBody>
      </p:sp>
      <p:sp>
        <p:nvSpPr>
          <p:cNvPr id="40" name="모서리가 둥근 직사각형 48">
            <a:extLst>
              <a:ext uri="{FF2B5EF4-FFF2-40B4-BE49-F238E27FC236}">
                <a16:creationId xmlns:a16="http://schemas.microsoft.com/office/drawing/2014/main" id="{14351F09-A30B-4E99-8D5D-36606D9C9DFF}"/>
              </a:ext>
            </a:extLst>
          </p:cNvPr>
          <p:cNvSpPr/>
          <p:nvPr/>
        </p:nvSpPr>
        <p:spPr>
          <a:xfrm>
            <a:off x="7995608" y="3965890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80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000" b="1">
                <a:latin typeface="+mj-ea"/>
              </a:rPr>
              <a:t>[</a:t>
            </a:r>
            <a:r>
              <a:rPr lang="ko-KR" altLang="en-US" sz="4000" b="1">
                <a:latin typeface="+mj-ea"/>
              </a:rPr>
              <a:t>사용자 모드</a:t>
            </a:r>
            <a:r>
              <a:rPr lang="en-US" altLang="ko-KR" sz="4000" b="1">
                <a:latin typeface="+mj-ea"/>
              </a:rPr>
              <a:t>]</a:t>
            </a: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마이 페이지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9468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7710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메뉴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마이페이지의 메뉴들을 나타냅니다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7364"/>
              </p:ext>
            </p:extLst>
          </p:nvPr>
        </p:nvGraphicFramePr>
        <p:xfrm>
          <a:off x="134620" y="1204058"/>
          <a:ext cx="5868002" cy="19812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100689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6000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아이콘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login_icon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드롭다운 메뉴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찜한 영화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목록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 목록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watch_list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리뷰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(1:1)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56608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로그인 세션 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logout.jsp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아이콘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마우스 오버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드롭다운 메뉴 펼치기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90617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2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887D38-4ED5-4CDB-A4A4-72AADB289F64}"/>
              </a:ext>
            </a:extLst>
          </p:cNvPr>
          <p:cNvGrpSpPr/>
          <p:nvPr/>
        </p:nvGrpSpPr>
        <p:grpSpPr>
          <a:xfrm>
            <a:off x="6234586" y="2110125"/>
            <a:ext cx="5763237" cy="511253"/>
            <a:chOff x="6234586" y="4629002"/>
            <a:chExt cx="5763237" cy="51125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F214530-B36B-4BC9-AB4C-C583124FD3E4}"/>
                </a:ext>
              </a:extLst>
            </p:cNvPr>
            <p:cNvSpPr/>
            <p:nvPr/>
          </p:nvSpPr>
          <p:spPr>
            <a:xfrm>
              <a:off x="6234586" y="4629002"/>
              <a:ext cx="5763237" cy="511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FC3281-4911-495A-8913-C043718FAE8E}"/>
                </a:ext>
              </a:extLst>
            </p:cNvPr>
            <p:cNvSpPr txBox="1"/>
            <p:nvPr/>
          </p:nvSpPr>
          <p:spPr>
            <a:xfrm>
              <a:off x="6358856" y="4746129"/>
              <a:ext cx="11733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 Movie</a:t>
              </a:r>
              <a:endParaRPr lang="ko-KR" altLang="en-US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74276D-FDC1-4F42-A074-F38CE7C83476}"/>
                </a:ext>
              </a:extLst>
            </p:cNvPr>
            <p:cNvSpPr txBox="1"/>
            <p:nvPr/>
          </p:nvSpPr>
          <p:spPr>
            <a:xfrm>
              <a:off x="7663268" y="4860851"/>
              <a:ext cx="68608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카테고리 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72103D-0C99-424E-9B82-0339A7AF5205}"/>
                </a:ext>
              </a:extLst>
            </p:cNvPr>
            <p:cNvSpPr txBox="1"/>
            <p:nvPr/>
          </p:nvSpPr>
          <p:spPr>
            <a:xfrm>
              <a:off x="10742029" y="4860851"/>
              <a:ext cx="38472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>
                  <a:solidFill>
                    <a:schemeClr val="bg1"/>
                  </a:solidFill>
                </a:rPr>
                <a:t>이벤트</a:t>
              </a:r>
            </a:p>
          </p:txBody>
        </p:sp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1B9A6986-BE66-48EE-917A-267A366C9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99326" y="4789939"/>
              <a:ext cx="228600" cy="2286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4CB5FE8-4444-4349-852F-D05C0CA5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3687" y="4729352"/>
              <a:ext cx="351800" cy="351800"/>
            </a:xfrm>
            <a:prstGeom prst="rect">
              <a:avLst/>
            </a:prstGeom>
          </p:spPr>
        </p:pic>
      </p:grp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E4DE914F-0580-43B7-BD05-021EC4FF8D56}"/>
              </a:ext>
            </a:extLst>
          </p:cNvPr>
          <p:cNvSpPr/>
          <p:nvPr/>
        </p:nvSpPr>
        <p:spPr>
          <a:xfrm>
            <a:off x="10267867" y="2944536"/>
            <a:ext cx="1434518" cy="1862355"/>
          </a:xfrm>
          <a:prstGeom prst="wedgeRectCallout">
            <a:avLst>
              <a:gd name="adj1" fmla="val 37646"/>
              <a:gd name="adj2" fmla="val -7033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BF968-ABC5-4F33-84BA-5B61F48701DE}"/>
              </a:ext>
            </a:extLst>
          </p:cNvPr>
          <p:cNvSpPr txBox="1"/>
          <p:nvPr/>
        </p:nvSpPr>
        <p:spPr>
          <a:xfrm>
            <a:off x="10273050" y="3457274"/>
            <a:ext cx="12667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1000">
                <a:solidFill>
                  <a:schemeClr val="bg1"/>
                </a:solidFill>
              </a:rPr>
              <a:t>♤ 찜한 영화</a:t>
            </a: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1000">
                <a:solidFill>
                  <a:schemeClr val="bg1"/>
                </a:solidFill>
              </a:rPr>
              <a:t>♡ 구매 목록</a:t>
            </a: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1000">
                <a:solidFill>
                  <a:schemeClr val="bg1"/>
                </a:solidFill>
              </a:rPr>
              <a:t>♧ 시청 목록</a:t>
            </a: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1000">
                <a:solidFill>
                  <a:schemeClr val="bg1"/>
                </a:solidFill>
              </a:rPr>
              <a:t>○ 영화 리뷰</a:t>
            </a: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100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1000">
                <a:solidFill>
                  <a:schemeClr val="bg1"/>
                </a:solidFill>
              </a:rPr>
              <a:t>◇ </a:t>
            </a:r>
            <a:r>
              <a:rPr lang="en-US" altLang="ko-KR" sz="1000">
                <a:solidFill>
                  <a:schemeClr val="bg1"/>
                </a:solidFill>
              </a:rPr>
              <a:t>Q&amp;A (1:1)</a:t>
            </a:r>
            <a:endParaRPr lang="ko-KR" altLang="en-US" sz="100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8A932-D2F8-4C4C-A908-173CFBE00E93}"/>
              </a:ext>
            </a:extLst>
          </p:cNvPr>
          <p:cNvCxnSpPr/>
          <p:nvPr/>
        </p:nvCxnSpPr>
        <p:spPr>
          <a:xfrm>
            <a:off x="10274159" y="3354235"/>
            <a:ext cx="140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056949-B2D0-45A1-B3BF-68B48A2D3EBB}"/>
              </a:ext>
            </a:extLst>
          </p:cNvPr>
          <p:cNvSpPr txBox="1"/>
          <p:nvPr/>
        </p:nvSpPr>
        <p:spPr>
          <a:xfrm>
            <a:off x="10273050" y="2971602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</a:t>
            </a:r>
            <a:endParaRPr lang="ko-KR" altLang="en-US" sz="1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F2107AF-1C63-43D5-A047-82E51FBC3E83}"/>
              </a:ext>
            </a:extLst>
          </p:cNvPr>
          <p:cNvSpPr/>
          <p:nvPr/>
        </p:nvSpPr>
        <p:spPr>
          <a:xfrm>
            <a:off x="10981919" y="3036016"/>
            <a:ext cx="616591" cy="2432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19AB8-6A8C-42E2-AFD7-F0DEE3967754}"/>
              </a:ext>
            </a:extLst>
          </p:cNvPr>
          <p:cNvSpPr txBox="1"/>
          <p:nvPr/>
        </p:nvSpPr>
        <p:spPr>
          <a:xfrm>
            <a:off x="6393343" y="5855729"/>
            <a:ext cx="4991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아이콘을 클릭하면 마이페이지 시작화면 </a:t>
            </a:r>
            <a:r>
              <a:rPr lang="en-US" altLang="ko-KR" sz="1200"/>
              <a:t>mypage.jsp</a:t>
            </a:r>
            <a:r>
              <a:rPr lang="ko-KR" altLang="en-US" sz="1200"/>
              <a:t>로 이동합니다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아이콘을 마우스 오버하여 드롭다운 메뉴 리스트가 나타나면</a:t>
            </a:r>
            <a:endParaRPr lang="en-US" altLang="ko-KR" sz="1200"/>
          </a:p>
          <a:p>
            <a:r>
              <a:rPr lang="ko-KR" altLang="en-US" sz="1200"/>
              <a:t>   원하는 메뉴를 클릭하면 해당 메뉴의 페이지로</a:t>
            </a:r>
            <a:r>
              <a:rPr lang="en-US" altLang="ko-KR" sz="1200"/>
              <a:t> </a:t>
            </a:r>
            <a:r>
              <a:rPr lang="ko-KR" altLang="en-US" sz="1200"/>
              <a:t>이동합니다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50473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06281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찜한 영화 목록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mypage.jsp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마이페이지의 시작 화면 입니다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95308"/>
              </p:ext>
            </p:extLst>
          </p:nvPr>
        </p:nvGraphicFramePr>
        <p:xfrm>
          <a:off x="134620" y="1204058"/>
          <a:ext cx="5868002" cy="15544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964951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6000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아이콘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member_icon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n/a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57290"/>
              </p:ext>
            </p:extLst>
          </p:nvPr>
        </p:nvGraphicFramePr>
        <p:xfrm>
          <a:off x="134620" y="3566657"/>
          <a:ext cx="5868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My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→기본 정보 페이지 이동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memberUpdate.jsp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Q&amp;A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→문의하기 페이지 이동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qna.jsp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→장바구니 페이지 이동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bucket.jsp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찜한영화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→찜한 영화 목록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movie_code, 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movieVO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구매목록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→구매한 영화 목록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movieVO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9830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시청목록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클릭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→시청한 영화 목록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movieVO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328950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링크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리뷰목록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→리뷰를 남긴 영화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movieVO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86216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29201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84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0638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B8CE5C9-8C9D-4E94-BA91-4F7821EE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516" y="1794667"/>
            <a:ext cx="989377" cy="9893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A8870-2FB7-4B0F-AE9B-EE6DB92510B3}"/>
              </a:ext>
            </a:extLst>
          </p:cNvPr>
          <p:cNvSpPr txBox="1"/>
          <p:nvPr/>
        </p:nvSpPr>
        <p:spPr>
          <a:xfrm>
            <a:off x="7832840" y="2930349"/>
            <a:ext cx="2566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안녕하세요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 &lt;%=id%&gt;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18491-B5EF-4E45-A0AB-562D2E46B92E}"/>
              </a:ext>
            </a:extLst>
          </p:cNvPr>
          <p:cNvCxnSpPr>
            <a:cxnSpLocks/>
          </p:cNvCxnSpPr>
          <p:nvPr/>
        </p:nvCxnSpPr>
        <p:spPr>
          <a:xfrm>
            <a:off x="6236204" y="4144161"/>
            <a:ext cx="5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EBCA1-0368-4D7A-A013-40E3F5E12CF7}"/>
              </a:ext>
            </a:extLst>
          </p:cNvPr>
          <p:cNvSpPr txBox="1"/>
          <p:nvPr/>
        </p:nvSpPr>
        <p:spPr>
          <a:xfrm>
            <a:off x="7219080" y="3921252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찜한 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2C87B-BFB4-4889-A391-9F7B4DBE1DAE}"/>
              </a:ext>
            </a:extLst>
          </p:cNvPr>
          <p:cNvSpPr txBox="1"/>
          <p:nvPr/>
        </p:nvSpPr>
        <p:spPr>
          <a:xfrm>
            <a:off x="8210353" y="3921252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구매 목록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05E71-1EB3-4284-8499-63EDE07175DE}"/>
              </a:ext>
            </a:extLst>
          </p:cNvPr>
          <p:cNvSpPr txBox="1"/>
          <p:nvPr/>
        </p:nvSpPr>
        <p:spPr>
          <a:xfrm>
            <a:off x="9201626" y="3921252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시청 목록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4BBAF-1E84-4330-966F-ADB41A68F1AD}"/>
              </a:ext>
            </a:extLst>
          </p:cNvPr>
          <p:cNvSpPr txBox="1"/>
          <p:nvPr/>
        </p:nvSpPr>
        <p:spPr>
          <a:xfrm>
            <a:off x="10192898" y="3921252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리뷰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54E104-3BB7-4413-BFCE-31396A1C34E5}"/>
              </a:ext>
            </a:extLst>
          </p:cNvPr>
          <p:cNvCxnSpPr>
            <a:cxnSpLocks/>
          </p:cNvCxnSpPr>
          <p:nvPr/>
        </p:nvCxnSpPr>
        <p:spPr>
          <a:xfrm>
            <a:off x="7219307" y="4118994"/>
            <a:ext cx="66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F1B177-F474-4151-9338-C31321984F62}"/>
              </a:ext>
            </a:extLst>
          </p:cNvPr>
          <p:cNvSpPr txBox="1"/>
          <p:nvPr/>
        </p:nvSpPr>
        <p:spPr>
          <a:xfrm>
            <a:off x="6331639" y="4242457"/>
            <a:ext cx="12198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/>
              <a:t>찜한 영화 </a:t>
            </a:r>
            <a:r>
              <a:rPr lang="en-US" altLang="ko-KR" b="1">
                <a:solidFill>
                  <a:srgbClr val="FF0000"/>
                </a:solidFill>
              </a:rPr>
              <a:t>5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5C7A0D0-CFCD-49D7-88FF-AEFA317E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55" y="4607665"/>
            <a:ext cx="913996" cy="1584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DC13990-5820-4247-978C-EF7E699C9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548" y="4607665"/>
            <a:ext cx="846000" cy="1584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73D9F17-FB7F-4F9E-87EC-B0553ACEC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244" y="4607665"/>
            <a:ext cx="902418" cy="1584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A033168-9395-4325-B0E1-BE27EBFD0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8358" y="4607665"/>
            <a:ext cx="880000" cy="1584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973DEAF-8ACC-42B2-8F20-C583A2B6A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4055" y="4607665"/>
            <a:ext cx="992398" cy="158400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D5BA9FB4-0ADE-4D3B-A001-1AD1656B8ECF}"/>
              </a:ext>
            </a:extLst>
          </p:cNvPr>
          <p:cNvGrpSpPr/>
          <p:nvPr/>
        </p:nvGrpSpPr>
        <p:grpSpPr>
          <a:xfrm>
            <a:off x="7660946" y="3364775"/>
            <a:ext cx="2910516" cy="296737"/>
            <a:chOff x="7706529" y="3817781"/>
            <a:chExt cx="2910516" cy="296737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EA99C89-4E23-42ED-B01D-24AC39E6CF25}"/>
                </a:ext>
              </a:extLst>
            </p:cNvPr>
            <p:cNvSpPr/>
            <p:nvPr/>
          </p:nvSpPr>
          <p:spPr>
            <a:xfrm>
              <a:off x="7706529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/>
                <a:t>My</a:t>
              </a:r>
              <a:r>
                <a:rPr lang="ko-KR" altLang="en-US" sz="1000" b="1"/>
                <a:t>정보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F04BAB4-01BD-478C-92F9-92EDC7E2DE6D}"/>
                </a:ext>
              </a:extLst>
            </p:cNvPr>
            <p:cNvSpPr/>
            <p:nvPr/>
          </p:nvSpPr>
          <p:spPr>
            <a:xfrm>
              <a:off x="8738143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/>
                <a:t>Q&amp;A</a:t>
              </a:r>
              <a:endParaRPr lang="ko-KR" altLang="en-US" sz="1000" b="1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2DC6BD96-7559-412E-9B87-17BB47D18942}"/>
                </a:ext>
              </a:extLst>
            </p:cNvPr>
            <p:cNvSpPr/>
            <p:nvPr/>
          </p:nvSpPr>
          <p:spPr>
            <a:xfrm>
              <a:off x="9769757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685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91967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구매 목록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buy.jsp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회원이 구매한 상품들을 볼 수 있습니다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9640"/>
              </p:ext>
            </p:extLst>
          </p:nvPr>
        </p:nvGraphicFramePr>
        <p:xfrm>
          <a:off x="134620" y="1204058"/>
          <a:ext cx="5868002" cy="26212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2272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movei_title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genre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감독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director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출연배우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actor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시청연령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개봉일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d_day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구매일자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구매가격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buy_price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94091"/>
              </p:ext>
            </p:extLst>
          </p:nvPr>
        </p:nvGraphicFramePr>
        <p:xfrm>
          <a:off x="134620" y="4153887"/>
          <a:ext cx="5868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구매목록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movie_code, movie_title, genre, director, actor, movie_age, d_day, buy_date,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buy_price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87326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B8CE5C9-8C9D-4E94-BA91-4F7821EE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516" y="1819834"/>
            <a:ext cx="989377" cy="9893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A8870-2FB7-4B0F-AE9B-EE6DB92510B3}"/>
              </a:ext>
            </a:extLst>
          </p:cNvPr>
          <p:cNvSpPr txBox="1"/>
          <p:nvPr/>
        </p:nvSpPr>
        <p:spPr>
          <a:xfrm>
            <a:off x="7832840" y="2955516"/>
            <a:ext cx="2566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안녕하세요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 &lt;%=id%&gt;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18491-B5EF-4E45-A0AB-562D2E46B92E}"/>
              </a:ext>
            </a:extLst>
          </p:cNvPr>
          <p:cNvCxnSpPr>
            <a:cxnSpLocks/>
          </p:cNvCxnSpPr>
          <p:nvPr/>
        </p:nvCxnSpPr>
        <p:spPr>
          <a:xfrm>
            <a:off x="6236204" y="4169328"/>
            <a:ext cx="5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EBCA1-0368-4D7A-A013-40E3F5E12CF7}"/>
              </a:ext>
            </a:extLst>
          </p:cNvPr>
          <p:cNvSpPr txBox="1"/>
          <p:nvPr/>
        </p:nvSpPr>
        <p:spPr>
          <a:xfrm>
            <a:off x="7219080" y="3946419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찜한 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2C87B-BFB4-4889-A391-9F7B4DBE1DAE}"/>
              </a:ext>
            </a:extLst>
          </p:cNvPr>
          <p:cNvSpPr txBox="1"/>
          <p:nvPr/>
        </p:nvSpPr>
        <p:spPr>
          <a:xfrm>
            <a:off x="8210353" y="3946419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구매 목록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05E71-1EB3-4284-8499-63EDE07175DE}"/>
              </a:ext>
            </a:extLst>
          </p:cNvPr>
          <p:cNvSpPr txBox="1"/>
          <p:nvPr/>
        </p:nvSpPr>
        <p:spPr>
          <a:xfrm>
            <a:off x="9201626" y="3946419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시청 목록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4BBAF-1E84-4330-966F-ADB41A68F1AD}"/>
              </a:ext>
            </a:extLst>
          </p:cNvPr>
          <p:cNvSpPr txBox="1"/>
          <p:nvPr/>
        </p:nvSpPr>
        <p:spPr>
          <a:xfrm>
            <a:off x="10192898" y="3946419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리뷰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54E104-3BB7-4413-BFCE-31396A1C34E5}"/>
              </a:ext>
            </a:extLst>
          </p:cNvPr>
          <p:cNvCxnSpPr>
            <a:cxnSpLocks/>
          </p:cNvCxnSpPr>
          <p:nvPr/>
        </p:nvCxnSpPr>
        <p:spPr>
          <a:xfrm>
            <a:off x="8217598" y="4144161"/>
            <a:ext cx="66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F1B177-F474-4151-9338-C31321984F62}"/>
              </a:ext>
            </a:extLst>
          </p:cNvPr>
          <p:cNvSpPr txBox="1"/>
          <p:nvPr/>
        </p:nvSpPr>
        <p:spPr>
          <a:xfrm>
            <a:off x="6331639" y="4267624"/>
            <a:ext cx="12198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/>
              <a:t>구매 목록 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5C7A0D0-CFCD-49D7-88FF-AEFA317E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55" y="4632832"/>
            <a:ext cx="913996" cy="158400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8D7816-BDD8-4592-A92B-718E65466A30}"/>
              </a:ext>
            </a:extLst>
          </p:cNvPr>
          <p:cNvGrpSpPr/>
          <p:nvPr/>
        </p:nvGrpSpPr>
        <p:grpSpPr>
          <a:xfrm>
            <a:off x="7660946" y="3389942"/>
            <a:ext cx="2910516" cy="296737"/>
            <a:chOff x="7706529" y="3817781"/>
            <a:chExt cx="2910516" cy="296737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5378D49-37CF-43D7-B1FB-A496F643F52A}"/>
                </a:ext>
              </a:extLst>
            </p:cNvPr>
            <p:cNvSpPr/>
            <p:nvPr/>
          </p:nvSpPr>
          <p:spPr>
            <a:xfrm>
              <a:off x="7706529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/>
                <a:t>My</a:t>
              </a:r>
              <a:r>
                <a:rPr lang="ko-KR" altLang="en-US" sz="1000" b="1"/>
                <a:t>정보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D5BEC6D0-F39D-43AC-A115-2AB89692817C}"/>
                </a:ext>
              </a:extLst>
            </p:cNvPr>
            <p:cNvSpPr/>
            <p:nvPr/>
          </p:nvSpPr>
          <p:spPr>
            <a:xfrm>
              <a:off x="8738143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/>
                <a:t>Q&amp;A</a:t>
              </a:r>
              <a:endParaRPr lang="ko-KR" altLang="en-US" sz="1000" b="1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C0328B76-C969-46CA-8076-E7196F6CC8D0}"/>
                </a:ext>
              </a:extLst>
            </p:cNvPr>
            <p:cNvSpPr/>
            <p:nvPr/>
          </p:nvSpPr>
          <p:spPr>
            <a:xfrm>
              <a:off x="9769757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/>
                <a:t>장바구니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A52EAF-5F53-4C7B-B7A1-03D6BB467DA3}"/>
              </a:ext>
            </a:extLst>
          </p:cNvPr>
          <p:cNvSpPr txBox="1"/>
          <p:nvPr/>
        </p:nvSpPr>
        <p:spPr>
          <a:xfrm>
            <a:off x="7503501" y="4588567"/>
            <a:ext cx="873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movie_title</a:t>
            </a:r>
          </a:p>
          <a:p>
            <a:r>
              <a:rPr lang="en-US" altLang="ko-KR" sz="1100"/>
              <a:t>genre</a:t>
            </a:r>
          </a:p>
          <a:p>
            <a:r>
              <a:rPr lang="en-US" altLang="ko-KR" sz="1100"/>
              <a:t>director</a:t>
            </a:r>
          </a:p>
          <a:p>
            <a:r>
              <a:rPr lang="en-US" altLang="ko-KR" sz="1100"/>
              <a:t>actor</a:t>
            </a:r>
          </a:p>
          <a:p>
            <a:r>
              <a:rPr lang="en-US" altLang="ko-KR" sz="1100"/>
              <a:t>movie_age</a:t>
            </a:r>
          </a:p>
          <a:p>
            <a:r>
              <a:rPr lang="en-US" altLang="ko-KR" sz="1100"/>
              <a:t>d_day</a:t>
            </a:r>
          </a:p>
          <a:p>
            <a:r>
              <a:rPr lang="en-US" altLang="ko-KR" sz="1100"/>
              <a:t>buy_date</a:t>
            </a:r>
          </a:p>
          <a:p>
            <a:r>
              <a:rPr lang="en-US" altLang="ko-KR" sz="1100"/>
              <a:t>buy_price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69575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11389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시청 목록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history.jsp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회원이 시청한 영화들을 볼 수 있고 삭제할 수 있습니다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99627"/>
              </p:ext>
            </p:extLst>
          </p:nvPr>
        </p:nvGraphicFramePr>
        <p:xfrm>
          <a:off x="134620" y="1204058"/>
          <a:ext cx="5868002" cy="11277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movice_title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59069"/>
              </p:ext>
            </p:extLst>
          </p:nvPr>
        </p:nvGraphicFramePr>
        <p:xfrm>
          <a:off x="134620" y="4153887"/>
          <a:ext cx="5868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시청목록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movie_code, 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movieVO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watch_list.jsp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8394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 아이콘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movieDAO / movieVO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movieDeletePro.jsp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81617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8B8CE5C9-8C9D-4E94-BA91-4F7821EE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516" y="1853390"/>
            <a:ext cx="989377" cy="9893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A8870-2FB7-4B0F-AE9B-EE6DB92510B3}"/>
              </a:ext>
            </a:extLst>
          </p:cNvPr>
          <p:cNvSpPr txBox="1"/>
          <p:nvPr/>
        </p:nvSpPr>
        <p:spPr>
          <a:xfrm>
            <a:off x="7832840" y="2989072"/>
            <a:ext cx="2566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안녕하세요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 &lt;%=id%&gt;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18491-B5EF-4E45-A0AB-562D2E46B92E}"/>
              </a:ext>
            </a:extLst>
          </p:cNvPr>
          <p:cNvCxnSpPr>
            <a:cxnSpLocks/>
          </p:cNvCxnSpPr>
          <p:nvPr/>
        </p:nvCxnSpPr>
        <p:spPr>
          <a:xfrm>
            <a:off x="6236204" y="4202884"/>
            <a:ext cx="5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EBCA1-0368-4D7A-A013-40E3F5E12CF7}"/>
              </a:ext>
            </a:extLst>
          </p:cNvPr>
          <p:cNvSpPr txBox="1"/>
          <p:nvPr/>
        </p:nvSpPr>
        <p:spPr>
          <a:xfrm>
            <a:off x="7219080" y="397997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찜한 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2C87B-BFB4-4889-A391-9F7B4DBE1DAE}"/>
              </a:ext>
            </a:extLst>
          </p:cNvPr>
          <p:cNvSpPr txBox="1"/>
          <p:nvPr/>
        </p:nvSpPr>
        <p:spPr>
          <a:xfrm>
            <a:off x="8210353" y="397997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구매 목록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05E71-1EB3-4284-8499-63EDE07175DE}"/>
              </a:ext>
            </a:extLst>
          </p:cNvPr>
          <p:cNvSpPr txBox="1"/>
          <p:nvPr/>
        </p:nvSpPr>
        <p:spPr>
          <a:xfrm>
            <a:off x="9201626" y="397997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시청 목록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4BBAF-1E84-4330-966F-ADB41A68F1AD}"/>
              </a:ext>
            </a:extLst>
          </p:cNvPr>
          <p:cNvSpPr txBox="1"/>
          <p:nvPr/>
        </p:nvSpPr>
        <p:spPr>
          <a:xfrm>
            <a:off x="10192898" y="397997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리뷰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54E104-3BB7-4413-BFCE-31396A1C34E5}"/>
              </a:ext>
            </a:extLst>
          </p:cNvPr>
          <p:cNvCxnSpPr>
            <a:cxnSpLocks/>
          </p:cNvCxnSpPr>
          <p:nvPr/>
        </p:nvCxnSpPr>
        <p:spPr>
          <a:xfrm>
            <a:off x="9199111" y="4177717"/>
            <a:ext cx="66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F1B177-F474-4151-9338-C31321984F62}"/>
              </a:ext>
            </a:extLst>
          </p:cNvPr>
          <p:cNvSpPr txBox="1"/>
          <p:nvPr/>
        </p:nvSpPr>
        <p:spPr>
          <a:xfrm>
            <a:off x="6331639" y="4301180"/>
            <a:ext cx="12198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/>
              <a:t>시청 목록 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F0A63-B3FA-49DB-BC45-4D7C5AB3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55" y="4671637"/>
            <a:ext cx="5536733" cy="1584000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71DD8303-8924-4299-B76C-A6ED82DC8A30}"/>
              </a:ext>
            </a:extLst>
          </p:cNvPr>
          <p:cNvGrpSpPr/>
          <p:nvPr/>
        </p:nvGrpSpPr>
        <p:grpSpPr>
          <a:xfrm>
            <a:off x="7660946" y="3423498"/>
            <a:ext cx="2910516" cy="296737"/>
            <a:chOff x="7706529" y="3817781"/>
            <a:chExt cx="2910516" cy="296737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36E54C9-1134-45B8-8D62-D0927CB86586}"/>
                </a:ext>
              </a:extLst>
            </p:cNvPr>
            <p:cNvSpPr/>
            <p:nvPr/>
          </p:nvSpPr>
          <p:spPr>
            <a:xfrm>
              <a:off x="7706529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/>
                <a:t>My</a:t>
              </a:r>
              <a:r>
                <a:rPr lang="ko-KR" altLang="en-US" sz="1000" b="1"/>
                <a:t>정보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131B41DF-416C-4753-902D-711662AAD84C}"/>
                </a:ext>
              </a:extLst>
            </p:cNvPr>
            <p:cNvSpPr/>
            <p:nvPr/>
          </p:nvSpPr>
          <p:spPr>
            <a:xfrm>
              <a:off x="8738143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/>
                <a:t>Q&amp;A</a:t>
              </a:r>
              <a:endParaRPr lang="ko-KR" altLang="en-US" sz="1000" b="1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2B02BE9-3D62-4260-A056-1EA197AEE596}"/>
                </a:ext>
              </a:extLst>
            </p:cNvPr>
            <p:cNvSpPr/>
            <p:nvPr/>
          </p:nvSpPr>
          <p:spPr>
            <a:xfrm>
              <a:off x="9769757" y="3817781"/>
              <a:ext cx="847288" cy="29673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42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57024"/>
              </p:ext>
            </p:extLst>
          </p:nvPr>
        </p:nvGraphicFramePr>
        <p:xfrm>
          <a:off x="89512" y="562712"/>
          <a:ext cx="1202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리뷰 목록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review.jsp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회원이 리뷰와 평점을 남긴 영화들을 볼 수 있습니다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86779"/>
              </p:ext>
            </p:extLst>
          </p:nvPr>
        </p:nvGraphicFramePr>
        <p:xfrm>
          <a:off x="134620" y="1204058"/>
          <a:ext cx="5868002" cy="21945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103317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95274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71967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이미지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movie_img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22219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리뷰 댓글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review_star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61389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D18491-B5EF-4E45-A0AB-562D2E46B92E}"/>
              </a:ext>
            </a:extLst>
          </p:cNvPr>
          <p:cNvCxnSpPr>
            <a:cxnSpLocks/>
          </p:cNvCxnSpPr>
          <p:nvPr/>
        </p:nvCxnSpPr>
        <p:spPr>
          <a:xfrm>
            <a:off x="6236204" y="4286774"/>
            <a:ext cx="5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4EBCA1-0368-4D7A-A013-40E3F5E12CF7}"/>
              </a:ext>
            </a:extLst>
          </p:cNvPr>
          <p:cNvSpPr txBox="1"/>
          <p:nvPr/>
        </p:nvSpPr>
        <p:spPr>
          <a:xfrm>
            <a:off x="7219080" y="406386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찜한 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52C87B-BFB4-4889-A391-9F7B4DBE1DAE}"/>
              </a:ext>
            </a:extLst>
          </p:cNvPr>
          <p:cNvSpPr txBox="1"/>
          <p:nvPr/>
        </p:nvSpPr>
        <p:spPr>
          <a:xfrm>
            <a:off x="8210353" y="406386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구매 목록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05E71-1EB3-4284-8499-63EDE07175DE}"/>
              </a:ext>
            </a:extLst>
          </p:cNvPr>
          <p:cNvSpPr txBox="1"/>
          <p:nvPr/>
        </p:nvSpPr>
        <p:spPr>
          <a:xfrm>
            <a:off x="9201626" y="406386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/>
              <a:t>시청 목록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52757C-B277-437C-A1F9-6E2DE018A796}"/>
              </a:ext>
            </a:extLst>
          </p:cNvPr>
          <p:cNvGrpSpPr/>
          <p:nvPr/>
        </p:nvGrpSpPr>
        <p:grpSpPr>
          <a:xfrm>
            <a:off x="7660946" y="1937280"/>
            <a:ext cx="2910516" cy="1866845"/>
            <a:chOff x="7660946" y="2247673"/>
            <a:chExt cx="2910516" cy="1866845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8B8CE5C9-8C9D-4E94-BA91-4F7821EE6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1516" y="2247673"/>
              <a:ext cx="989377" cy="989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A8870-2FB7-4B0F-AE9B-EE6DB92510B3}"/>
                </a:ext>
              </a:extLst>
            </p:cNvPr>
            <p:cNvSpPr txBox="1"/>
            <p:nvPr/>
          </p:nvSpPr>
          <p:spPr>
            <a:xfrm>
              <a:off x="7832840" y="3383355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안녕하세요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 &lt;%=id%&gt;</a:t>
              </a:r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님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2A878D8-3236-4494-86B3-762941896F9E}"/>
                </a:ext>
              </a:extLst>
            </p:cNvPr>
            <p:cNvGrpSpPr/>
            <p:nvPr/>
          </p:nvGrpSpPr>
          <p:grpSpPr>
            <a:xfrm>
              <a:off x="7660946" y="3817781"/>
              <a:ext cx="2910516" cy="296737"/>
              <a:chOff x="7706529" y="3817781"/>
              <a:chExt cx="2910516" cy="296737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F14428B-56CF-4C62-AD0D-2F60D4875CC0}"/>
                  </a:ext>
                </a:extLst>
              </p:cNvPr>
              <p:cNvSpPr/>
              <p:nvPr/>
            </p:nvSpPr>
            <p:spPr>
              <a:xfrm>
                <a:off x="7706529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My</a:t>
                </a:r>
                <a:r>
                  <a:rPr lang="ko-KR" altLang="en-US" sz="1000" b="1"/>
                  <a:t>정보</a:t>
                </a: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C8F6EF19-728D-422F-82BD-D27EE4A02487}"/>
                  </a:ext>
                </a:extLst>
              </p:cNvPr>
              <p:cNvSpPr/>
              <p:nvPr/>
            </p:nvSpPr>
            <p:spPr>
              <a:xfrm>
                <a:off x="8738143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Q&amp;A</a:t>
                </a:r>
                <a:endParaRPr lang="ko-KR" altLang="en-US" sz="1000" b="1"/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1CB6DDEF-CAF7-4A7E-B294-EBBE4111E07E}"/>
                  </a:ext>
                </a:extLst>
              </p:cNvPr>
              <p:cNvSpPr/>
              <p:nvPr/>
            </p:nvSpPr>
            <p:spPr>
              <a:xfrm>
                <a:off x="9769757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b="1"/>
                  <a:t>장바구니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FF4BBAF-1E84-4330-966F-ADB41A68F1AD}"/>
              </a:ext>
            </a:extLst>
          </p:cNvPr>
          <p:cNvSpPr txBox="1"/>
          <p:nvPr/>
        </p:nvSpPr>
        <p:spPr>
          <a:xfrm>
            <a:off x="10192898" y="4063865"/>
            <a:ext cx="6700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리뷰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54E104-3BB7-4413-BFCE-31396A1C34E5}"/>
              </a:ext>
            </a:extLst>
          </p:cNvPr>
          <p:cNvCxnSpPr>
            <a:cxnSpLocks/>
          </p:cNvCxnSpPr>
          <p:nvPr/>
        </p:nvCxnSpPr>
        <p:spPr>
          <a:xfrm>
            <a:off x="10180624" y="4261607"/>
            <a:ext cx="66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F1B177-F474-4151-9338-C31321984F62}"/>
              </a:ext>
            </a:extLst>
          </p:cNvPr>
          <p:cNvSpPr txBox="1"/>
          <p:nvPr/>
        </p:nvSpPr>
        <p:spPr>
          <a:xfrm>
            <a:off x="6331639" y="4385070"/>
            <a:ext cx="12198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b="1"/>
              <a:t>리뷰 목록 </a:t>
            </a:r>
            <a:r>
              <a:rPr lang="en-US" altLang="ko-KR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7EE1E5-C25D-417D-A55E-B0E972266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56" y="4776216"/>
            <a:ext cx="1108800" cy="158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C3EAFD-4D1E-4CC8-8731-06B6CEAD83E9}"/>
              </a:ext>
            </a:extLst>
          </p:cNvPr>
          <p:cNvSpPr txBox="1"/>
          <p:nvPr/>
        </p:nvSpPr>
        <p:spPr>
          <a:xfrm>
            <a:off x="7772946" y="4793841"/>
            <a:ext cx="2356735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/>
              <a:t>&lt;%=name%&gt; | 2022.05.20</a:t>
            </a:r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1EA6F9-5267-48F4-9FE2-3573E58D6AE5}"/>
              </a:ext>
            </a:extLst>
          </p:cNvPr>
          <p:cNvSpPr txBox="1"/>
          <p:nvPr/>
        </p:nvSpPr>
        <p:spPr>
          <a:xfrm>
            <a:off x="7772946" y="5145852"/>
            <a:ext cx="3010761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솔직히 재미 있다 없다 하기 어렵다</a:t>
            </a:r>
            <a:endParaRPr lang="en-US" altLang="ko-KR" sz="1400"/>
          </a:p>
          <a:p>
            <a:r>
              <a:rPr lang="ko-KR" altLang="en-US" sz="1400"/>
              <a:t>호불호가 분명하다</a:t>
            </a:r>
            <a:r>
              <a:rPr lang="en-US" altLang="ko-KR" sz="140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DC3EA3-D407-4994-9399-5E56C768BAA0}"/>
              </a:ext>
            </a:extLst>
          </p:cNvPr>
          <p:cNvSpPr txBox="1"/>
          <p:nvPr/>
        </p:nvSpPr>
        <p:spPr>
          <a:xfrm>
            <a:off x="7772946" y="5713306"/>
            <a:ext cx="1082348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/>
              <a:t>★★★☆☆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900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1. </a:t>
            </a:r>
            <a:r>
              <a:rPr lang="ko-KR" altLang="en-US" sz="4800" b="1">
                <a:latin typeface="+mj-ea"/>
              </a:rPr>
              <a:t>프로젝트 배경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752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F2F77C-38DC-40DA-84F6-619CD08C9C1A}"/>
              </a:ext>
            </a:extLst>
          </p:cNvPr>
          <p:cNvSpPr/>
          <p:nvPr/>
        </p:nvSpPr>
        <p:spPr>
          <a:xfrm>
            <a:off x="7660881" y="3749879"/>
            <a:ext cx="2900858" cy="286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88765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+mn-ea"/>
                          <a:ea typeface="+mn-ea"/>
                        </a:rPr>
                        <a:t>마이페이지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My</a:t>
                      </a:r>
                      <a:r>
                        <a:rPr lang="ko-KR" altLang="en-US" sz="1200" b="1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myInfo.jsp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회원의 기본 정보를 팝업창으로 보여줍니다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59099"/>
              </p:ext>
            </p:extLst>
          </p:nvPr>
        </p:nvGraphicFramePr>
        <p:xfrm>
          <a:off x="134620" y="1204058"/>
          <a:ext cx="5868002" cy="1767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964951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18061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0673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birth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14971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My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팝업 윈도우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054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로그아웃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세션 종료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memberDAO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정보수정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수정 페이지로 이동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memberUpdate.jsp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회원탈퇴</a:t>
                      </a: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탈퇴 페이지로 이동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memberDelete.jsp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63050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2386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6B150C-9CA0-4333-84CD-C062FF644D94}"/>
              </a:ext>
            </a:extLst>
          </p:cNvPr>
          <p:cNvGrpSpPr/>
          <p:nvPr/>
        </p:nvGrpSpPr>
        <p:grpSpPr>
          <a:xfrm>
            <a:off x="7660946" y="1626887"/>
            <a:ext cx="2910516" cy="1866845"/>
            <a:chOff x="7660946" y="2247673"/>
            <a:chExt cx="2910516" cy="1866845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BBE7F073-57DF-4307-AA7C-2486A8983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1516" y="2247673"/>
              <a:ext cx="989377" cy="98937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053B7A-58C9-4007-AF27-10A885015839}"/>
                </a:ext>
              </a:extLst>
            </p:cNvPr>
            <p:cNvSpPr txBox="1"/>
            <p:nvPr/>
          </p:nvSpPr>
          <p:spPr>
            <a:xfrm>
              <a:off x="7832840" y="3383355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안녕하세요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 &lt;%=id%&gt;</a:t>
              </a:r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님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6362D1-ED61-4515-A613-9E6FFDC259F9}"/>
                </a:ext>
              </a:extLst>
            </p:cNvPr>
            <p:cNvGrpSpPr/>
            <p:nvPr/>
          </p:nvGrpSpPr>
          <p:grpSpPr>
            <a:xfrm>
              <a:off x="7660946" y="3817781"/>
              <a:ext cx="2910516" cy="296737"/>
              <a:chOff x="7706529" y="3817781"/>
              <a:chExt cx="2910516" cy="29673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F97A185-9904-4F66-9AAF-7A4DFE8333F2}"/>
                  </a:ext>
                </a:extLst>
              </p:cNvPr>
              <p:cNvSpPr/>
              <p:nvPr/>
            </p:nvSpPr>
            <p:spPr>
              <a:xfrm>
                <a:off x="7706529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My</a:t>
                </a:r>
                <a:r>
                  <a:rPr lang="ko-KR" altLang="en-US" sz="1000" b="1"/>
                  <a:t>정보</a:t>
                </a: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EF53A0C8-FF5F-47C3-8D60-205A867ACE75}"/>
                  </a:ext>
                </a:extLst>
              </p:cNvPr>
              <p:cNvSpPr/>
              <p:nvPr/>
            </p:nvSpPr>
            <p:spPr>
              <a:xfrm>
                <a:off x="8738143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Q&amp;A</a:t>
                </a:r>
                <a:endParaRPr lang="ko-KR" altLang="en-US" sz="1000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E202C7DB-CF87-421E-928A-0FD48FB58B6A}"/>
                  </a:ext>
                </a:extLst>
              </p:cNvPr>
              <p:cNvSpPr/>
              <p:nvPr/>
            </p:nvSpPr>
            <p:spPr>
              <a:xfrm>
                <a:off x="9769757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b="1"/>
                  <a:t>장바구니</a:t>
                </a:r>
              </a:p>
            </p:txBody>
          </p:sp>
        </p:grpSp>
      </p:grpSp>
      <p:sp>
        <p:nvSpPr>
          <p:cNvPr id="47" name="모서리가 둥근 직사각형 168">
            <a:extLst>
              <a:ext uri="{FF2B5EF4-FFF2-40B4-BE49-F238E27FC236}">
                <a16:creationId xmlns:a16="http://schemas.microsoft.com/office/drawing/2014/main" id="{998E5A7C-6828-4D22-8D9E-1279F169A360}"/>
              </a:ext>
            </a:extLst>
          </p:cNvPr>
          <p:cNvSpPr/>
          <p:nvPr/>
        </p:nvSpPr>
        <p:spPr>
          <a:xfrm>
            <a:off x="7589938" y="3115384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48">
            <a:extLst>
              <a:ext uri="{FF2B5EF4-FFF2-40B4-BE49-F238E27FC236}">
                <a16:creationId xmlns:a16="http://schemas.microsoft.com/office/drawing/2014/main" id="{96EB8ED2-21CC-4D6F-B069-10C1861D0808}"/>
              </a:ext>
            </a:extLst>
          </p:cNvPr>
          <p:cNvSpPr/>
          <p:nvPr/>
        </p:nvSpPr>
        <p:spPr>
          <a:xfrm>
            <a:off x="7990714" y="4695032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이메일</a:t>
            </a:r>
          </a:p>
        </p:txBody>
      </p:sp>
      <p:sp>
        <p:nvSpPr>
          <p:cNvPr id="52" name="모서리가 둥근 직사각형 48">
            <a:extLst>
              <a:ext uri="{FF2B5EF4-FFF2-40B4-BE49-F238E27FC236}">
                <a16:creationId xmlns:a16="http://schemas.microsoft.com/office/drawing/2014/main" id="{A312EFF2-CCC8-4AAB-8C3F-593B50CE9C9E}"/>
              </a:ext>
            </a:extLst>
          </p:cNvPr>
          <p:cNvSpPr/>
          <p:nvPr/>
        </p:nvSpPr>
        <p:spPr>
          <a:xfrm>
            <a:off x="7990714" y="5072998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연락처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53" name="모서리가 둥근 직사각형 48">
            <a:extLst>
              <a:ext uri="{FF2B5EF4-FFF2-40B4-BE49-F238E27FC236}">
                <a16:creationId xmlns:a16="http://schemas.microsoft.com/office/drawing/2014/main" id="{A912905C-0F62-4C8E-A4FB-8E10897BD231}"/>
              </a:ext>
            </a:extLst>
          </p:cNvPr>
          <p:cNvSpPr/>
          <p:nvPr/>
        </p:nvSpPr>
        <p:spPr>
          <a:xfrm>
            <a:off x="7990714" y="5450962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생년월일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54" name="모서리가 둥근 직사각형 48">
            <a:extLst>
              <a:ext uri="{FF2B5EF4-FFF2-40B4-BE49-F238E27FC236}">
                <a16:creationId xmlns:a16="http://schemas.microsoft.com/office/drawing/2014/main" id="{63FC18C4-512C-43A4-847C-7C1175AD4A93}"/>
              </a:ext>
            </a:extLst>
          </p:cNvPr>
          <p:cNvSpPr/>
          <p:nvPr/>
        </p:nvSpPr>
        <p:spPr>
          <a:xfrm>
            <a:off x="7990714" y="4317066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이름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55" name="모서리가 둥근 직사각형 32">
            <a:extLst>
              <a:ext uri="{FF2B5EF4-FFF2-40B4-BE49-F238E27FC236}">
                <a16:creationId xmlns:a16="http://schemas.microsoft.com/office/drawing/2014/main" id="{6E28BA8C-D759-4CD1-98AD-106A3DCD4436}"/>
              </a:ext>
            </a:extLst>
          </p:cNvPr>
          <p:cNvSpPr/>
          <p:nvPr/>
        </p:nvSpPr>
        <p:spPr>
          <a:xfrm>
            <a:off x="7979404" y="5918664"/>
            <a:ext cx="1080000" cy="238855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로그아웃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0348A-4B53-479E-A83B-C9849934063C}"/>
              </a:ext>
            </a:extLst>
          </p:cNvPr>
          <p:cNvSpPr txBox="1"/>
          <p:nvPr/>
        </p:nvSpPr>
        <p:spPr>
          <a:xfrm>
            <a:off x="8496398" y="385705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&lt;%=id%&gt;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님</a:t>
            </a:r>
            <a:endParaRPr lang="ko-KR" altLang="en-US" sz="1400"/>
          </a:p>
        </p:txBody>
      </p:sp>
      <p:sp>
        <p:nvSpPr>
          <p:cNvPr id="57" name="모서리가 둥근 직사각형 32">
            <a:extLst>
              <a:ext uri="{FF2B5EF4-FFF2-40B4-BE49-F238E27FC236}">
                <a16:creationId xmlns:a16="http://schemas.microsoft.com/office/drawing/2014/main" id="{9DD9788E-FC3C-4213-9DBF-7B5BBD911614}"/>
              </a:ext>
            </a:extLst>
          </p:cNvPr>
          <p:cNvSpPr/>
          <p:nvPr/>
        </p:nvSpPr>
        <p:spPr>
          <a:xfrm>
            <a:off x="9140023" y="5918664"/>
            <a:ext cx="1080000" cy="238855"/>
          </a:xfrm>
          <a:prstGeom prst="roundRect">
            <a:avLst>
              <a:gd name="adj" fmla="val 370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정보수정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B44A9-0499-43A0-B126-C6A6FEF2B8A0}"/>
              </a:ext>
            </a:extLst>
          </p:cNvPr>
          <p:cNvSpPr txBox="1"/>
          <p:nvPr/>
        </p:nvSpPr>
        <p:spPr>
          <a:xfrm>
            <a:off x="8788145" y="627496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회원탈퇴</a:t>
            </a:r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F4C5A966-94E6-42F5-9354-7C52B23200AE}"/>
              </a:ext>
            </a:extLst>
          </p:cNvPr>
          <p:cNvSpPr/>
          <p:nvPr/>
        </p:nvSpPr>
        <p:spPr>
          <a:xfrm>
            <a:off x="7029974" y="3604562"/>
            <a:ext cx="949430" cy="92549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>
                <a:solidFill>
                  <a:srgbClr val="FF0000"/>
                </a:solidFill>
              </a:rPr>
              <a:t>Popup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58" name="모서리가 둥근 직사각형 168">
            <a:extLst>
              <a:ext uri="{FF2B5EF4-FFF2-40B4-BE49-F238E27FC236}">
                <a16:creationId xmlns:a16="http://schemas.microsoft.com/office/drawing/2014/main" id="{027733B3-5FB0-4776-9DEB-411470EDD398}"/>
              </a:ext>
            </a:extLst>
          </p:cNvPr>
          <p:cNvSpPr/>
          <p:nvPr/>
        </p:nvSpPr>
        <p:spPr>
          <a:xfrm>
            <a:off x="7324689" y="3604562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2344BF-DEE3-4FAF-ABC5-3F5675269F29}"/>
              </a:ext>
            </a:extLst>
          </p:cNvPr>
          <p:cNvSpPr txBox="1"/>
          <p:nvPr/>
        </p:nvSpPr>
        <p:spPr>
          <a:xfrm>
            <a:off x="10357129" y="3795496"/>
            <a:ext cx="1074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1970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- My 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41254"/>
              </p:ext>
            </p:extLst>
          </p:nvPr>
        </p:nvGraphicFramePr>
        <p:xfrm>
          <a:off x="134620" y="1204058"/>
          <a:ext cx="5868002" cy="15544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birth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78695"/>
              </p:ext>
            </p:extLst>
          </p:nvPr>
        </p:nvGraphicFramePr>
        <p:xfrm>
          <a:off x="134620" y="4153887"/>
          <a:ext cx="58680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id, pwd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memberDAO / memberVO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member_UpdatePro.jsp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60544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6B150C-9CA0-4333-84CD-C062FF644D94}"/>
              </a:ext>
            </a:extLst>
          </p:cNvPr>
          <p:cNvGrpSpPr/>
          <p:nvPr/>
        </p:nvGrpSpPr>
        <p:grpSpPr>
          <a:xfrm>
            <a:off x="7660946" y="1626887"/>
            <a:ext cx="2910516" cy="1866845"/>
            <a:chOff x="7660946" y="2247673"/>
            <a:chExt cx="2910516" cy="1866845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BBE7F073-57DF-4307-AA7C-2486A8983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1516" y="2247673"/>
              <a:ext cx="989377" cy="98937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053B7A-58C9-4007-AF27-10A885015839}"/>
                </a:ext>
              </a:extLst>
            </p:cNvPr>
            <p:cNvSpPr txBox="1"/>
            <p:nvPr/>
          </p:nvSpPr>
          <p:spPr>
            <a:xfrm>
              <a:off x="7832840" y="3383355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안녕하세요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 &lt;%=id%&gt;</a:t>
              </a:r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님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6362D1-ED61-4515-A613-9E6FFDC259F9}"/>
                </a:ext>
              </a:extLst>
            </p:cNvPr>
            <p:cNvGrpSpPr/>
            <p:nvPr/>
          </p:nvGrpSpPr>
          <p:grpSpPr>
            <a:xfrm>
              <a:off x="7660946" y="3817781"/>
              <a:ext cx="2910516" cy="296737"/>
              <a:chOff x="7706529" y="3817781"/>
              <a:chExt cx="2910516" cy="29673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F97A185-9904-4F66-9AAF-7A4DFE8333F2}"/>
                  </a:ext>
                </a:extLst>
              </p:cNvPr>
              <p:cNvSpPr/>
              <p:nvPr/>
            </p:nvSpPr>
            <p:spPr>
              <a:xfrm>
                <a:off x="7706529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My</a:t>
                </a:r>
                <a:r>
                  <a:rPr lang="ko-KR" altLang="en-US" sz="1000" b="1"/>
                  <a:t>정보</a:t>
                </a: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EF53A0C8-FF5F-47C3-8D60-205A867ACE75}"/>
                  </a:ext>
                </a:extLst>
              </p:cNvPr>
              <p:cNvSpPr/>
              <p:nvPr/>
            </p:nvSpPr>
            <p:spPr>
              <a:xfrm>
                <a:off x="8738143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Q&amp;A</a:t>
                </a:r>
                <a:endParaRPr lang="ko-KR" altLang="en-US" sz="1000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E202C7DB-CF87-421E-928A-0FD48FB58B6A}"/>
                  </a:ext>
                </a:extLst>
              </p:cNvPr>
              <p:cNvSpPr/>
              <p:nvPr/>
            </p:nvSpPr>
            <p:spPr>
              <a:xfrm>
                <a:off x="9769757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b="1"/>
                  <a:t>장바구니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A8F6FE3-B97D-44DA-8654-5212C8F209E7}"/>
              </a:ext>
            </a:extLst>
          </p:cNvPr>
          <p:cNvSpPr txBox="1"/>
          <p:nvPr/>
        </p:nvSpPr>
        <p:spPr>
          <a:xfrm>
            <a:off x="7995607" y="3874244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My </a:t>
            </a:r>
            <a:r>
              <a:rPr lang="ko-KR" altLang="en-US" b="1"/>
              <a:t>정보 수정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4B3906-DBA1-4FA7-A2FC-C64CD6D191F0}"/>
              </a:ext>
            </a:extLst>
          </p:cNvPr>
          <p:cNvSpPr/>
          <p:nvPr/>
        </p:nvSpPr>
        <p:spPr>
          <a:xfrm>
            <a:off x="6224148" y="3749879"/>
            <a:ext cx="5760000" cy="2865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48">
            <a:extLst>
              <a:ext uri="{FF2B5EF4-FFF2-40B4-BE49-F238E27FC236}">
                <a16:creationId xmlns:a16="http://schemas.microsoft.com/office/drawing/2014/main" id="{3D3C2932-7E26-4BDC-BAB2-73E26C0C7127}"/>
              </a:ext>
            </a:extLst>
          </p:cNvPr>
          <p:cNvSpPr/>
          <p:nvPr/>
        </p:nvSpPr>
        <p:spPr>
          <a:xfrm>
            <a:off x="7995608" y="4419357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이메일</a:t>
            </a:r>
          </a:p>
        </p:txBody>
      </p:sp>
      <p:sp>
        <p:nvSpPr>
          <p:cNvPr id="36" name="모서리가 둥근 직사각형 48">
            <a:extLst>
              <a:ext uri="{FF2B5EF4-FFF2-40B4-BE49-F238E27FC236}">
                <a16:creationId xmlns:a16="http://schemas.microsoft.com/office/drawing/2014/main" id="{C6559CA3-0AF0-42C7-9B21-E712D7019C2B}"/>
              </a:ext>
            </a:extLst>
          </p:cNvPr>
          <p:cNvSpPr/>
          <p:nvPr/>
        </p:nvSpPr>
        <p:spPr>
          <a:xfrm>
            <a:off x="7995608" y="4797323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연락처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0F7C81F1-4736-4631-BACE-A547002CC7A6}"/>
              </a:ext>
            </a:extLst>
          </p:cNvPr>
          <p:cNvSpPr/>
          <p:nvPr/>
        </p:nvSpPr>
        <p:spPr>
          <a:xfrm>
            <a:off x="7995608" y="5175287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생년월일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8" name="모서리가 둥근 직사각형 32">
            <a:extLst>
              <a:ext uri="{FF2B5EF4-FFF2-40B4-BE49-F238E27FC236}">
                <a16:creationId xmlns:a16="http://schemas.microsoft.com/office/drawing/2014/main" id="{B9B24B4C-9B68-46B2-B481-995A46465C20}"/>
              </a:ext>
            </a:extLst>
          </p:cNvPr>
          <p:cNvSpPr/>
          <p:nvPr/>
        </p:nvSpPr>
        <p:spPr>
          <a:xfrm>
            <a:off x="7995608" y="6058765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40" name="모서리가 둥근 직사각형 32">
            <a:extLst>
              <a:ext uri="{FF2B5EF4-FFF2-40B4-BE49-F238E27FC236}">
                <a16:creationId xmlns:a16="http://schemas.microsoft.com/office/drawing/2014/main" id="{11C7DE1E-DA68-40A4-89D0-859362A62B8B}"/>
              </a:ext>
            </a:extLst>
          </p:cNvPr>
          <p:cNvSpPr/>
          <p:nvPr/>
        </p:nvSpPr>
        <p:spPr>
          <a:xfrm>
            <a:off x="9156801" y="6058765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수정하기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C7AB682E-33CA-40F4-9487-5CC84C3726EF}"/>
              </a:ext>
            </a:extLst>
          </p:cNvPr>
          <p:cNvSpPr/>
          <p:nvPr/>
        </p:nvSpPr>
        <p:spPr>
          <a:xfrm>
            <a:off x="7995608" y="5553251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비밀번호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3BD73B-62C5-4276-9029-1D788D507787}"/>
              </a:ext>
            </a:extLst>
          </p:cNvPr>
          <p:cNvCxnSpPr>
            <a:cxnSpLocks/>
          </p:cNvCxnSpPr>
          <p:nvPr/>
        </p:nvCxnSpPr>
        <p:spPr>
          <a:xfrm>
            <a:off x="6236204" y="3615655"/>
            <a:ext cx="5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79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- My 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13118"/>
              </p:ext>
            </p:extLst>
          </p:nvPr>
        </p:nvGraphicFramePr>
        <p:xfrm>
          <a:off x="134620" y="1204058"/>
          <a:ext cx="5868002" cy="9144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57392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탈퇴하기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id, pwd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member_deletePro.jsp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877992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BB6B150C-9CA0-4333-84CD-C062FF644D94}"/>
              </a:ext>
            </a:extLst>
          </p:cNvPr>
          <p:cNvGrpSpPr/>
          <p:nvPr/>
        </p:nvGrpSpPr>
        <p:grpSpPr>
          <a:xfrm>
            <a:off x="7660946" y="1626887"/>
            <a:ext cx="2910516" cy="1866845"/>
            <a:chOff x="7660946" y="2247673"/>
            <a:chExt cx="2910516" cy="1866845"/>
          </a:xfrm>
        </p:grpSpPr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BBE7F073-57DF-4307-AA7C-2486A8983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1516" y="2247673"/>
              <a:ext cx="989377" cy="989377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053B7A-58C9-4007-AF27-10A885015839}"/>
                </a:ext>
              </a:extLst>
            </p:cNvPr>
            <p:cNvSpPr txBox="1"/>
            <p:nvPr/>
          </p:nvSpPr>
          <p:spPr>
            <a:xfrm>
              <a:off x="7832840" y="3383355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안녕하세요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 &lt;%=id%&gt;</a:t>
              </a:r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님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76362D1-ED61-4515-A613-9E6FFDC259F9}"/>
                </a:ext>
              </a:extLst>
            </p:cNvPr>
            <p:cNvGrpSpPr/>
            <p:nvPr/>
          </p:nvGrpSpPr>
          <p:grpSpPr>
            <a:xfrm>
              <a:off x="7660946" y="3817781"/>
              <a:ext cx="2910516" cy="296737"/>
              <a:chOff x="7706529" y="3817781"/>
              <a:chExt cx="2910516" cy="296737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BF97A185-9904-4F66-9AAF-7A4DFE8333F2}"/>
                  </a:ext>
                </a:extLst>
              </p:cNvPr>
              <p:cNvSpPr/>
              <p:nvPr/>
            </p:nvSpPr>
            <p:spPr>
              <a:xfrm>
                <a:off x="7706529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My</a:t>
                </a:r>
                <a:r>
                  <a:rPr lang="ko-KR" altLang="en-US" sz="1000" b="1"/>
                  <a:t>정보</a:t>
                </a: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EF53A0C8-FF5F-47C3-8D60-205A867ACE75}"/>
                  </a:ext>
                </a:extLst>
              </p:cNvPr>
              <p:cNvSpPr/>
              <p:nvPr/>
            </p:nvSpPr>
            <p:spPr>
              <a:xfrm>
                <a:off x="8738143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Q&amp;A</a:t>
                </a:r>
                <a:endParaRPr lang="ko-KR" altLang="en-US" sz="1000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E202C7DB-CF87-421E-928A-0FD48FB58B6A}"/>
                  </a:ext>
                </a:extLst>
              </p:cNvPr>
              <p:cNvSpPr/>
              <p:nvPr/>
            </p:nvSpPr>
            <p:spPr>
              <a:xfrm>
                <a:off x="9769757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b="1"/>
                  <a:t>장바구니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82B6F3B-CE04-4478-AEB5-980DDA119B7C}"/>
              </a:ext>
            </a:extLst>
          </p:cNvPr>
          <p:cNvSpPr txBox="1"/>
          <p:nvPr/>
        </p:nvSpPr>
        <p:spPr>
          <a:xfrm>
            <a:off x="7995607" y="4318861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회원 탈퇴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504A46-A649-4ABF-9085-01A0962CCCED}"/>
              </a:ext>
            </a:extLst>
          </p:cNvPr>
          <p:cNvSpPr/>
          <p:nvPr/>
        </p:nvSpPr>
        <p:spPr>
          <a:xfrm>
            <a:off x="6224148" y="3749879"/>
            <a:ext cx="5760000" cy="2865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48">
            <a:extLst>
              <a:ext uri="{FF2B5EF4-FFF2-40B4-BE49-F238E27FC236}">
                <a16:creationId xmlns:a16="http://schemas.microsoft.com/office/drawing/2014/main" id="{ACF26BC8-16E9-489C-886D-07A877B3C8BB}"/>
              </a:ext>
            </a:extLst>
          </p:cNvPr>
          <p:cNvSpPr/>
          <p:nvPr/>
        </p:nvSpPr>
        <p:spPr>
          <a:xfrm>
            <a:off x="7995608" y="5189005"/>
            <a:ext cx="2241193" cy="320548"/>
          </a:xfrm>
          <a:prstGeom prst="roundRect">
            <a:avLst>
              <a:gd name="adj" fmla="val 37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비밀번호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90C0621-207A-4D31-99D1-2BB681B9A575}"/>
              </a:ext>
            </a:extLst>
          </p:cNvPr>
          <p:cNvSpPr/>
          <p:nvPr/>
        </p:nvSpPr>
        <p:spPr>
          <a:xfrm>
            <a:off x="7995608" y="5656093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취소</a:t>
            </a:r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C5BF28F1-676C-401A-842E-233A8A22A086}"/>
              </a:ext>
            </a:extLst>
          </p:cNvPr>
          <p:cNvSpPr/>
          <p:nvPr/>
        </p:nvSpPr>
        <p:spPr>
          <a:xfrm>
            <a:off x="9156801" y="5656093"/>
            <a:ext cx="1080000" cy="339322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탈퇴하기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F6C1B67-25A6-4ACB-A0FB-F54B6618FDE1}"/>
              </a:ext>
            </a:extLst>
          </p:cNvPr>
          <p:cNvCxnSpPr>
            <a:cxnSpLocks/>
          </p:cNvCxnSpPr>
          <p:nvPr/>
        </p:nvCxnSpPr>
        <p:spPr>
          <a:xfrm>
            <a:off x="6236204" y="3615655"/>
            <a:ext cx="57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6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15450"/>
              </p:ext>
            </p:extLst>
          </p:nvPr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– Q&amp;A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986984"/>
              </p:ext>
            </p:extLst>
          </p:nvPr>
        </p:nvGraphicFramePr>
        <p:xfrm>
          <a:off x="134620" y="1204058"/>
          <a:ext cx="5868002" cy="15544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04938"/>
              </p:ext>
            </p:extLst>
          </p:nvPr>
        </p:nvGraphicFramePr>
        <p:xfrm>
          <a:off x="134620" y="4153887"/>
          <a:ext cx="58680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qna.jsp 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QnaDAO / QnaVO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3894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69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8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CD399120-F5A2-4A9B-A3A3-33C072533496}"/>
              </a:ext>
            </a:extLst>
          </p:cNvPr>
          <p:cNvGrpSpPr/>
          <p:nvPr/>
        </p:nvGrpSpPr>
        <p:grpSpPr>
          <a:xfrm>
            <a:off x="7660946" y="1626887"/>
            <a:ext cx="2910516" cy="1866845"/>
            <a:chOff x="7660946" y="2247673"/>
            <a:chExt cx="2910516" cy="1866845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963064C4-04B7-4B9A-9ED0-5FBBB26F9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1516" y="2247673"/>
              <a:ext cx="989377" cy="989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5EF042-0D2C-4A2F-94D5-9C1014F41D26}"/>
                </a:ext>
              </a:extLst>
            </p:cNvPr>
            <p:cNvSpPr txBox="1"/>
            <p:nvPr/>
          </p:nvSpPr>
          <p:spPr>
            <a:xfrm>
              <a:off x="7832840" y="3383355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안녕하세요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 &lt;%=id%&gt;</a:t>
              </a:r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님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21F2AC6-11BB-454F-AFB9-B24DE71D5DB9}"/>
                </a:ext>
              </a:extLst>
            </p:cNvPr>
            <p:cNvGrpSpPr/>
            <p:nvPr/>
          </p:nvGrpSpPr>
          <p:grpSpPr>
            <a:xfrm>
              <a:off x="7660946" y="3817781"/>
              <a:ext cx="2910516" cy="296737"/>
              <a:chOff x="7706529" y="3817781"/>
              <a:chExt cx="2910516" cy="296737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A9C7F00-D361-4E12-B881-79112063D4FE}"/>
                  </a:ext>
                </a:extLst>
              </p:cNvPr>
              <p:cNvSpPr/>
              <p:nvPr/>
            </p:nvSpPr>
            <p:spPr>
              <a:xfrm>
                <a:off x="7706529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My</a:t>
                </a:r>
                <a:r>
                  <a:rPr lang="ko-KR" altLang="en-US" sz="1000" b="1"/>
                  <a:t>정보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8EE26048-93C4-4341-9778-77FF5BCED240}"/>
                  </a:ext>
                </a:extLst>
              </p:cNvPr>
              <p:cNvSpPr/>
              <p:nvPr/>
            </p:nvSpPr>
            <p:spPr>
              <a:xfrm>
                <a:off x="8738143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Q&amp;A</a:t>
                </a:r>
                <a:endParaRPr lang="ko-KR" altLang="en-US" sz="1000" b="1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41A2DFF2-BF48-4235-AE64-4F108227490A}"/>
                  </a:ext>
                </a:extLst>
              </p:cNvPr>
              <p:cNvSpPr/>
              <p:nvPr/>
            </p:nvSpPr>
            <p:spPr>
              <a:xfrm>
                <a:off x="9769757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b="1"/>
                  <a:t>장바구니</a:t>
                </a:r>
              </a:p>
            </p:txBody>
          </p:sp>
        </p:grpSp>
      </p:grpSp>
      <p:sp>
        <p:nvSpPr>
          <p:cNvPr id="18" name="모서리가 둥근 직사각형 168">
            <a:extLst>
              <a:ext uri="{FF2B5EF4-FFF2-40B4-BE49-F238E27FC236}">
                <a16:creationId xmlns:a16="http://schemas.microsoft.com/office/drawing/2014/main" id="{D2F29732-6D0F-4B8A-B456-FB1DC994334C}"/>
              </a:ext>
            </a:extLst>
          </p:cNvPr>
          <p:cNvSpPr/>
          <p:nvPr/>
        </p:nvSpPr>
        <p:spPr>
          <a:xfrm>
            <a:off x="8621516" y="3115384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9A47D0F-CC16-4C11-A012-D080B6CBC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3165"/>
              </p:ext>
            </p:extLst>
          </p:nvPr>
        </p:nvGraphicFramePr>
        <p:xfrm>
          <a:off x="6326203" y="4458537"/>
          <a:ext cx="5580000" cy="159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86">
                  <a:extLst>
                    <a:ext uri="{9D8B030D-6E8A-4147-A177-3AD203B41FA5}">
                      <a16:colId xmlns:a16="http://schemas.microsoft.com/office/drawing/2014/main" val="1608156199"/>
                    </a:ext>
                  </a:extLst>
                </a:gridCol>
                <a:gridCol w="3017960">
                  <a:extLst>
                    <a:ext uri="{9D8B030D-6E8A-4147-A177-3AD203B41FA5}">
                      <a16:colId xmlns:a16="http://schemas.microsoft.com/office/drawing/2014/main" val="1863110237"/>
                    </a:ext>
                  </a:extLst>
                </a:gridCol>
                <a:gridCol w="1040677">
                  <a:extLst>
                    <a:ext uri="{9D8B030D-6E8A-4147-A177-3AD203B41FA5}">
                      <a16:colId xmlns:a16="http://schemas.microsoft.com/office/drawing/2014/main" val="2158666233"/>
                    </a:ext>
                  </a:extLst>
                </a:gridCol>
                <a:gridCol w="1040677">
                  <a:extLst>
                    <a:ext uri="{9D8B030D-6E8A-4147-A177-3AD203B41FA5}">
                      <a16:colId xmlns:a16="http://schemas.microsoft.com/office/drawing/2014/main" val="3552471557"/>
                    </a:ext>
                  </a:extLst>
                </a:gridCol>
              </a:tblGrid>
              <a:tr h="31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번호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제목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작성일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32856348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</a:t>
                      </a:r>
                      <a:r>
                        <a:rPr lang="ko-KR" altLang="en-US" sz="1000"/>
                        <a:t>덤블도어의 비밀 빨리 오픈 해 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&lt;%=name%&gt;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19092511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┖ [</a:t>
                      </a:r>
                      <a:r>
                        <a:rPr lang="ko-KR" altLang="en-US" sz="1000"/>
                        <a:t>답변</a:t>
                      </a:r>
                      <a:r>
                        <a:rPr lang="en-US" altLang="ko-KR" sz="1000"/>
                        <a:t>] 2022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06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/>
                        <a:t>01</a:t>
                      </a:r>
                      <a:r>
                        <a:rPr lang="ko-KR" altLang="en-US" sz="1000"/>
                        <a:t>일 오픈 예정 입니다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관리자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771222942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</a:t>
                      </a:r>
                      <a:r>
                        <a:rPr lang="ko-KR" altLang="en-US" sz="1000"/>
                        <a:t>더배트맨 구매 취소 하고 싶어요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&lt;%=name%&gt;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38398111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┖ [</a:t>
                      </a:r>
                      <a:r>
                        <a:rPr lang="ko-KR" altLang="en-US" sz="1000"/>
                        <a:t>답변</a:t>
                      </a:r>
                      <a:r>
                        <a:rPr lang="en-US" altLang="ko-KR" sz="1000"/>
                        <a:t>] </a:t>
                      </a:r>
                      <a:r>
                        <a:rPr lang="ko-KR" altLang="en-US" sz="1000"/>
                        <a:t>고객센터로 연락 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관리자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327411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5F0EA71-A99D-4DE3-BEC0-D102C7A5D2A9}"/>
              </a:ext>
            </a:extLst>
          </p:cNvPr>
          <p:cNvSpPr txBox="1"/>
          <p:nvPr/>
        </p:nvSpPr>
        <p:spPr>
          <a:xfrm>
            <a:off x="7995607" y="3924578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질문과 답변</a:t>
            </a:r>
          </a:p>
        </p:txBody>
      </p:sp>
      <p:sp>
        <p:nvSpPr>
          <p:cNvPr id="20" name="모서리가 둥근 직사각형 168">
            <a:extLst>
              <a:ext uri="{FF2B5EF4-FFF2-40B4-BE49-F238E27FC236}">
                <a16:creationId xmlns:a16="http://schemas.microsoft.com/office/drawing/2014/main" id="{EC898DA6-9ED2-4097-AF4E-41BA4C1969CE}"/>
              </a:ext>
            </a:extLst>
          </p:cNvPr>
          <p:cNvSpPr/>
          <p:nvPr/>
        </p:nvSpPr>
        <p:spPr>
          <a:xfrm>
            <a:off x="6247519" y="4368537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1C31D9-26B3-4595-BD83-B89EE78FA893}"/>
              </a:ext>
            </a:extLst>
          </p:cNvPr>
          <p:cNvSpPr/>
          <p:nvPr/>
        </p:nvSpPr>
        <p:spPr>
          <a:xfrm>
            <a:off x="6224148" y="3749879"/>
            <a:ext cx="5760000" cy="2865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4413C-C377-4087-9783-DE696C59F0ED}"/>
              </a:ext>
            </a:extLst>
          </p:cNvPr>
          <p:cNvSpPr txBox="1"/>
          <p:nvPr/>
        </p:nvSpPr>
        <p:spPr>
          <a:xfrm>
            <a:off x="6279548" y="6384053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※ seq. : sequence</a:t>
            </a:r>
            <a:endParaRPr lang="ko-KR" altLang="en-US" sz="900"/>
          </a:p>
        </p:txBody>
      </p:sp>
      <p:sp>
        <p:nvSpPr>
          <p:cNvPr id="23" name="모서리가 둥근 직사각형 32">
            <a:extLst>
              <a:ext uri="{FF2B5EF4-FFF2-40B4-BE49-F238E27FC236}">
                <a16:creationId xmlns:a16="http://schemas.microsoft.com/office/drawing/2014/main" id="{DCF43787-8074-43E3-9FFB-4BB3C084B43C}"/>
              </a:ext>
            </a:extLst>
          </p:cNvPr>
          <p:cNvSpPr/>
          <p:nvPr/>
        </p:nvSpPr>
        <p:spPr>
          <a:xfrm>
            <a:off x="10880521" y="6302217"/>
            <a:ext cx="1025682" cy="238855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문의하기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1F445-91EC-485B-868F-CFB69A33B4CF}"/>
              </a:ext>
            </a:extLst>
          </p:cNvPr>
          <p:cNvSpPr txBox="1"/>
          <p:nvPr/>
        </p:nvSpPr>
        <p:spPr>
          <a:xfrm>
            <a:off x="8738536" y="609588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&lt; 1 2 3 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82701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– Q&amp;A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586260"/>
              </p:ext>
            </p:extLst>
          </p:nvPr>
        </p:nvGraphicFramePr>
        <p:xfrm>
          <a:off x="134620" y="1204058"/>
          <a:ext cx="5868002" cy="15544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97583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작성완료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938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69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8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5F0EA71-A99D-4DE3-BEC0-D102C7A5D2A9}"/>
              </a:ext>
            </a:extLst>
          </p:cNvPr>
          <p:cNvSpPr txBox="1"/>
          <p:nvPr/>
        </p:nvSpPr>
        <p:spPr>
          <a:xfrm>
            <a:off x="7995607" y="2087387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문의하기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1C31D9-26B3-4595-BD83-B89EE78FA893}"/>
              </a:ext>
            </a:extLst>
          </p:cNvPr>
          <p:cNvSpPr/>
          <p:nvPr/>
        </p:nvSpPr>
        <p:spPr>
          <a:xfrm>
            <a:off x="6240926" y="1912687"/>
            <a:ext cx="5760000" cy="3567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32">
            <a:extLst>
              <a:ext uri="{FF2B5EF4-FFF2-40B4-BE49-F238E27FC236}">
                <a16:creationId xmlns:a16="http://schemas.microsoft.com/office/drawing/2014/main" id="{DCF43787-8074-43E3-9FFB-4BB3C084B43C}"/>
              </a:ext>
            </a:extLst>
          </p:cNvPr>
          <p:cNvSpPr/>
          <p:nvPr/>
        </p:nvSpPr>
        <p:spPr>
          <a:xfrm>
            <a:off x="10846965" y="5085811"/>
            <a:ext cx="1025682" cy="238855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작성완료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BDF2EE6-42E0-4B5B-9A6D-5BE8BC2E3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42072"/>
              </p:ext>
            </p:extLst>
          </p:nvPr>
        </p:nvGraphicFramePr>
        <p:xfrm>
          <a:off x="6326203" y="2598800"/>
          <a:ext cx="5580000" cy="24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219">
                  <a:extLst>
                    <a:ext uri="{9D8B030D-6E8A-4147-A177-3AD203B41FA5}">
                      <a16:colId xmlns:a16="http://schemas.microsoft.com/office/drawing/2014/main" val="1030881303"/>
                    </a:ext>
                  </a:extLst>
                </a:gridCol>
                <a:gridCol w="1817781">
                  <a:extLst>
                    <a:ext uri="{9D8B030D-6E8A-4147-A177-3AD203B41FA5}">
                      <a16:colId xmlns:a16="http://schemas.microsoft.com/office/drawing/2014/main" val="1503949139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1161797100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432158667"/>
                    </a:ext>
                  </a:extLst>
                </a:gridCol>
              </a:tblGrid>
              <a:tr h="33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&lt;%=name%&gt;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Now()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452230"/>
                  </a:ext>
                </a:extLst>
              </a:tr>
              <a:tr h="33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  qna_title</a:t>
                      </a:r>
                      <a:endParaRPr lang="ko-KR" altLang="en-US" sz="12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900606"/>
                  </a:ext>
                </a:extLst>
              </a:tr>
              <a:tr h="166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/>
                    </a:p>
                    <a:p>
                      <a:pPr latinLnBrk="1"/>
                      <a:endParaRPr lang="en-US" altLang="ko-KR" sz="1200"/>
                    </a:p>
                    <a:p>
                      <a:pPr latinLnBrk="1"/>
                      <a:endParaRPr lang="en-US" altLang="ko-KR" sz="1200"/>
                    </a:p>
                    <a:p>
                      <a:pPr latinLnBrk="1"/>
                      <a:r>
                        <a:rPr lang="en-US" altLang="ko-KR" sz="1200"/>
                        <a:t>  </a:t>
                      </a:r>
                    </a:p>
                    <a:p>
                      <a:pPr latinLnBrk="1"/>
                      <a:r>
                        <a:rPr lang="en-US" altLang="ko-KR" sz="1200"/>
                        <a:t>  qna_content</a:t>
                      </a:r>
                    </a:p>
                    <a:p>
                      <a:pPr latinLnBrk="1"/>
                      <a:endParaRPr lang="en-US" altLang="ko-KR" sz="1200"/>
                    </a:p>
                    <a:p>
                      <a:pPr latinLnBrk="1"/>
                      <a:endParaRPr lang="en-US" altLang="ko-KR" sz="1200"/>
                    </a:p>
                    <a:p>
                      <a:pPr latinLnBrk="1"/>
                      <a:endParaRPr lang="en-US" altLang="ko-KR" sz="1200"/>
                    </a:p>
                    <a:p>
                      <a:pPr latinLnBrk="1"/>
                      <a:endParaRPr lang="ko-KR" altLang="en-US" sz="12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02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02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– Q&amp;A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50199"/>
              </p:ext>
            </p:extLst>
          </p:nvPr>
        </p:nvGraphicFramePr>
        <p:xfrm>
          <a:off x="134620" y="1204058"/>
          <a:ext cx="5868002" cy="15544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1023674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610340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Sequence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08821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글쓰기 페이지로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qna_write.jsp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64987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21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8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9A47D0F-CC16-4C11-A012-D080B6CBC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68608"/>
              </p:ext>
            </p:extLst>
          </p:nvPr>
        </p:nvGraphicFramePr>
        <p:xfrm>
          <a:off x="6326203" y="2856238"/>
          <a:ext cx="5580000" cy="159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86">
                  <a:extLst>
                    <a:ext uri="{9D8B030D-6E8A-4147-A177-3AD203B41FA5}">
                      <a16:colId xmlns:a16="http://schemas.microsoft.com/office/drawing/2014/main" val="1608156199"/>
                    </a:ext>
                  </a:extLst>
                </a:gridCol>
                <a:gridCol w="3017960">
                  <a:extLst>
                    <a:ext uri="{9D8B030D-6E8A-4147-A177-3AD203B41FA5}">
                      <a16:colId xmlns:a16="http://schemas.microsoft.com/office/drawing/2014/main" val="1863110237"/>
                    </a:ext>
                  </a:extLst>
                </a:gridCol>
                <a:gridCol w="1040677">
                  <a:extLst>
                    <a:ext uri="{9D8B030D-6E8A-4147-A177-3AD203B41FA5}">
                      <a16:colId xmlns:a16="http://schemas.microsoft.com/office/drawing/2014/main" val="2158666233"/>
                    </a:ext>
                  </a:extLst>
                </a:gridCol>
                <a:gridCol w="1040677">
                  <a:extLst>
                    <a:ext uri="{9D8B030D-6E8A-4147-A177-3AD203B41FA5}">
                      <a16:colId xmlns:a16="http://schemas.microsoft.com/office/drawing/2014/main" val="3552471557"/>
                    </a:ext>
                  </a:extLst>
                </a:gridCol>
              </a:tblGrid>
              <a:tr h="31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번호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제목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작성일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432856348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</a:t>
                      </a:r>
                      <a:r>
                        <a:rPr lang="ko-KR" altLang="en-US" sz="1000"/>
                        <a:t>덤블도어의 비밀 빨리 오픈 해 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&lt;%=name%&gt;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19092511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┖ [</a:t>
                      </a:r>
                      <a:r>
                        <a:rPr lang="ko-KR" altLang="en-US" sz="1000"/>
                        <a:t>답변</a:t>
                      </a:r>
                      <a:r>
                        <a:rPr lang="en-US" altLang="ko-KR" sz="1000"/>
                        <a:t>] 2022</a:t>
                      </a:r>
                      <a:r>
                        <a:rPr lang="ko-KR" altLang="en-US" sz="1000"/>
                        <a:t>년 </a:t>
                      </a:r>
                      <a:r>
                        <a:rPr lang="en-US" altLang="ko-KR" sz="1000"/>
                        <a:t>06</a:t>
                      </a:r>
                      <a:r>
                        <a:rPr lang="ko-KR" altLang="en-US" sz="1000"/>
                        <a:t>월 </a:t>
                      </a:r>
                      <a:r>
                        <a:rPr lang="en-US" altLang="ko-KR" sz="1000"/>
                        <a:t>01</a:t>
                      </a:r>
                      <a:r>
                        <a:rPr lang="ko-KR" altLang="en-US" sz="1000"/>
                        <a:t>일 오픈 예정 입니다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관리자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771222942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</a:t>
                      </a:r>
                      <a:r>
                        <a:rPr lang="ko-KR" altLang="en-US" sz="1000"/>
                        <a:t>더배트맨 구매 취소 하고 싶어요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&lt;%=name%&gt;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938398111"/>
                  </a:ext>
                </a:extLst>
              </a:tr>
              <a:tr h="318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seq.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  ┖ [</a:t>
                      </a:r>
                      <a:r>
                        <a:rPr lang="ko-KR" altLang="en-US" sz="1000"/>
                        <a:t>답변</a:t>
                      </a:r>
                      <a:r>
                        <a:rPr lang="en-US" altLang="ko-KR" sz="1000"/>
                        <a:t>] </a:t>
                      </a:r>
                      <a:r>
                        <a:rPr lang="ko-KR" altLang="en-US" sz="1000"/>
                        <a:t>고객센터로 연락 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관리자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“sysdate”</a:t>
                      </a:r>
                      <a:endParaRPr lang="ko-KR" altLang="en-US" sz="100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327411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5F0EA71-A99D-4DE3-BEC0-D102C7A5D2A9}"/>
              </a:ext>
            </a:extLst>
          </p:cNvPr>
          <p:cNvSpPr txBox="1"/>
          <p:nvPr/>
        </p:nvSpPr>
        <p:spPr>
          <a:xfrm>
            <a:off x="7995607" y="2322279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질문과 답변</a:t>
            </a:r>
          </a:p>
        </p:txBody>
      </p:sp>
      <p:sp>
        <p:nvSpPr>
          <p:cNvPr id="20" name="모서리가 둥근 직사각형 168">
            <a:extLst>
              <a:ext uri="{FF2B5EF4-FFF2-40B4-BE49-F238E27FC236}">
                <a16:creationId xmlns:a16="http://schemas.microsoft.com/office/drawing/2014/main" id="{EC898DA6-9ED2-4097-AF4E-41BA4C1969CE}"/>
              </a:ext>
            </a:extLst>
          </p:cNvPr>
          <p:cNvSpPr/>
          <p:nvPr/>
        </p:nvSpPr>
        <p:spPr>
          <a:xfrm>
            <a:off x="6247519" y="2766238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1C31D9-26B3-4595-BD83-B89EE78FA893}"/>
              </a:ext>
            </a:extLst>
          </p:cNvPr>
          <p:cNvSpPr/>
          <p:nvPr/>
        </p:nvSpPr>
        <p:spPr>
          <a:xfrm>
            <a:off x="6182203" y="2147580"/>
            <a:ext cx="5868000" cy="2865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4413C-C377-4087-9783-DE696C59F0ED}"/>
              </a:ext>
            </a:extLst>
          </p:cNvPr>
          <p:cNvSpPr txBox="1"/>
          <p:nvPr/>
        </p:nvSpPr>
        <p:spPr>
          <a:xfrm>
            <a:off x="6279548" y="4781754"/>
            <a:ext cx="11256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※ seq. : sequence</a:t>
            </a:r>
            <a:endParaRPr lang="ko-KR" altLang="en-US" sz="900"/>
          </a:p>
        </p:txBody>
      </p:sp>
      <p:sp>
        <p:nvSpPr>
          <p:cNvPr id="23" name="모서리가 둥근 직사각형 32">
            <a:extLst>
              <a:ext uri="{FF2B5EF4-FFF2-40B4-BE49-F238E27FC236}">
                <a16:creationId xmlns:a16="http://schemas.microsoft.com/office/drawing/2014/main" id="{DCF43787-8074-43E3-9FFB-4BB3C084B43C}"/>
              </a:ext>
            </a:extLst>
          </p:cNvPr>
          <p:cNvSpPr/>
          <p:nvPr/>
        </p:nvSpPr>
        <p:spPr>
          <a:xfrm>
            <a:off x="10880521" y="4548916"/>
            <a:ext cx="1025682" cy="238855"/>
          </a:xfrm>
          <a:prstGeom prst="roundRect">
            <a:avLst>
              <a:gd name="adj" fmla="val 37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문의하기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727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10749"/>
              </p:ext>
            </p:extLst>
          </p:nvPr>
        </p:nvGraphicFramePr>
        <p:xfrm>
          <a:off x="89512" y="562712"/>
          <a:ext cx="120240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가입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000" b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join.jsp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33749"/>
              </p:ext>
            </p:extLst>
          </p:nvPr>
        </p:nvGraphicFramePr>
        <p:xfrm>
          <a:off x="134620" y="1204058"/>
          <a:ext cx="5868002" cy="1767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13949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1157681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543228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상품개수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buy_count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총 수량 합계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구매가격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buy_price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32099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팝업 윈도우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bucket_popup.jsp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22611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21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8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01FEAEA0-9C75-44AD-827B-14509B9C66A8}"/>
              </a:ext>
            </a:extLst>
          </p:cNvPr>
          <p:cNvGrpSpPr/>
          <p:nvPr/>
        </p:nvGrpSpPr>
        <p:grpSpPr>
          <a:xfrm>
            <a:off x="7660946" y="1626887"/>
            <a:ext cx="2910516" cy="1866845"/>
            <a:chOff x="7660946" y="2247673"/>
            <a:chExt cx="2910516" cy="1866845"/>
          </a:xfrm>
        </p:grpSpPr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3AEE74D1-7813-4B99-956C-6C793F90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1516" y="2247673"/>
              <a:ext cx="989377" cy="9893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A2EA4-79AD-4031-A6B1-1BA521A120CC}"/>
                </a:ext>
              </a:extLst>
            </p:cNvPr>
            <p:cNvSpPr txBox="1"/>
            <p:nvPr/>
          </p:nvSpPr>
          <p:spPr>
            <a:xfrm>
              <a:off x="7832840" y="3383355"/>
              <a:ext cx="2566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안녕하세요</a:t>
              </a:r>
              <a:r>
                <a:rPr lang="en-US" altLang="ko-KR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? &lt;%=id%&gt;</a:t>
              </a:r>
              <a:r>
                <a:rPr lang="ko-KR" alt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님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E1C119-8E1A-4C26-97CE-DE9C25D587FF}"/>
                </a:ext>
              </a:extLst>
            </p:cNvPr>
            <p:cNvGrpSpPr/>
            <p:nvPr/>
          </p:nvGrpSpPr>
          <p:grpSpPr>
            <a:xfrm>
              <a:off x="7660946" y="3817781"/>
              <a:ext cx="2910516" cy="296737"/>
              <a:chOff x="7706529" y="3817781"/>
              <a:chExt cx="2910516" cy="296737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ACA1FF4C-2982-4DE3-885C-BAB4266CE885}"/>
                  </a:ext>
                </a:extLst>
              </p:cNvPr>
              <p:cNvSpPr/>
              <p:nvPr/>
            </p:nvSpPr>
            <p:spPr>
              <a:xfrm>
                <a:off x="7706529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My</a:t>
                </a:r>
                <a:r>
                  <a:rPr lang="ko-KR" altLang="en-US" sz="1000" b="1"/>
                  <a:t>정보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76B6C63-9704-411A-9055-A54FECBDD6BD}"/>
                  </a:ext>
                </a:extLst>
              </p:cNvPr>
              <p:cNvSpPr/>
              <p:nvPr/>
            </p:nvSpPr>
            <p:spPr>
              <a:xfrm>
                <a:off x="8738143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00" b="1"/>
                  <a:t>Q&amp;A</a:t>
                </a:r>
                <a:endParaRPr lang="ko-KR" altLang="en-US" sz="1000" b="1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2AB29BE-FEEA-4AF7-939D-017E642392DF}"/>
                  </a:ext>
                </a:extLst>
              </p:cNvPr>
              <p:cNvSpPr/>
              <p:nvPr/>
            </p:nvSpPr>
            <p:spPr>
              <a:xfrm>
                <a:off x="9769757" y="3817781"/>
                <a:ext cx="847288" cy="29673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b="1"/>
                  <a:t>장바구니</a:t>
                </a:r>
              </a:p>
            </p:txBody>
          </p:sp>
        </p:grpSp>
      </p:grpSp>
      <p:sp>
        <p:nvSpPr>
          <p:cNvPr id="18" name="모서리가 둥근 직사각형 168">
            <a:extLst>
              <a:ext uri="{FF2B5EF4-FFF2-40B4-BE49-F238E27FC236}">
                <a16:creationId xmlns:a16="http://schemas.microsoft.com/office/drawing/2014/main" id="{FD3A21EF-2646-438E-9596-78ED15CB8597}"/>
              </a:ext>
            </a:extLst>
          </p:cNvPr>
          <p:cNvSpPr/>
          <p:nvPr/>
        </p:nvSpPr>
        <p:spPr>
          <a:xfrm>
            <a:off x="9642563" y="3115384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22485C-8E12-475C-B935-5EFBC419B83B}"/>
              </a:ext>
            </a:extLst>
          </p:cNvPr>
          <p:cNvSpPr/>
          <p:nvPr/>
        </p:nvSpPr>
        <p:spPr>
          <a:xfrm>
            <a:off x="7660881" y="3749879"/>
            <a:ext cx="2900858" cy="2869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A2D9C1-C29F-4F3A-A483-6883BDE0B86A}"/>
              </a:ext>
            </a:extLst>
          </p:cNvPr>
          <p:cNvSpPr txBox="1"/>
          <p:nvPr/>
        </p:nvSpPr>
        <p:spPr>
          <a:xfrm>
            <a:off x="8496398" y="385705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&lt;%=id%&gt;</a:t>
            </a:r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님</a:t>
            </a:r>
            <a:endParaRPr lang="ko-KR" altLang="en-US" sz="1400"/>
          </a:p>
        </p:txBody>
      </p:sp>
      <p:sp>
        <p:nvSpPr>
          <p:cNvPr id="32" name="폭발: 8pt 31">
            <a:extLst>
              <a:ext uri="{FF2B5EF4-FFF2-40B4-BE49-F238E27FC236}">
                <a16:creationId xmlns:a16="http://schemas.microsoft.com/office/drawing/2014/main" id="{9BCFD102-9341-4215-9B9A-4F02F92ACDFC}"/>
              </a:ext>
            </a:extLst>
          </p:cNvPr>
          <p:cNvSpPr/>
          <p:nvPr/>
        </p:nvSpPr>
        <p:spPr>
          <a:xfrm>
            <a:off x="7029974" y="3604562"/>
            <a:ext cx="949430" cy="92549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50" b="1">
                <a:solidFill>
                  <a:srgbClr val="FF0000"/>
                </a:solidFill>
              </a:rPr>
              <a:t>Popup</a:t>
            </a:r>
            <a:endParaRPr lang="ko-KR" altLang="en-US" sz="1050" b="1">
              <a:solidFill>
                <a:srgbClr val="FF0000"/>
              </a:solidFill>
            </a:endParaRPr>
          </a:p>
        </p:txBody>
      </p:sp>
      <p:sp>
        <p:nvSpPr>
          <p:cNvPr id="33" name="모서리가 둥근 직사각형 168">
            <a:extLst>
              <a:ext uri="{FF2B5EF4-FFF2-40B4-BE49-F238E27FC236}">
                <a16:creationId xmlns:a16="http://schemas.microsoft.com/office/drawing/2014/main" id="{1406DD6D-55A5-4E5E-BCAF-F642223B8F72}"/>
              </a:ext>
            </a:extLst>
          </p:cNvPr>
          <p:cNvSpPr/>
          <p:nvPr/>
        </p:nvSpPr>
        <p:spPr>
          <a:xfrm>
            <a:off x="7324689" y="3604562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FFFF8-1F54-42A8-A02A-A8D6FD9F6B31}"/>
              </a:ext>
            </a:extLst>
          </p:cNvPr>
          <p:cNvSpPr txBox="1"/>
          <p:nvPr/>
        </p:nvSpPr>
        <p:spPr>
          <a:xfrm>
            <a:off x="10357129" y="3795496"/>
            <a:ext cx="1074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X</a:t>
            </a:r>
            <a:endParaRPr lang="ko-KR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FC431-F63C-480A-BA06-25FED1EE3BA4}"/>
              </a:ext>
            </a:extLst>
          </p:cNvPr>
          <p:cNvSpPr txBox="1"/>
          <p:nvPr/>
        </p:nvSpPr>
        <p:spPr>
          <a:xfrm>
            <a:off x="8530061" y="425305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구매하신 상품 </a:t>
            </a:r>
            <a:r>
              <a:rPr lang="en-US" altLang="ko-KR" sz="1400" b="1">
                <a:solidFill>
                  <a:srgbClr val="FF0000"/>
                </a:solidFill>
              </a:rPr>
              <a:t>3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DD5BFF-341A-454C-A868-2D90DDAC0A65}"/>
              </a:ext>
            </a:extLst>
          </p:cNvPr>
          <p:cNvSpPr/>
          <p:nvPr/>
        </p:nvSpPr>
        <p:spPr>
          <a:xfrm>
            <a:off x="7832840" y="4816827"/>
            <a:ext cx="1778053" cy="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배트맨 </a:t>
            </a:r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668D54-253E-4535-8CD7-F84098CA6677}"/>
              </a:ext>
            </a:extLst>
          </p:cNvPr>
          <p:cNvSpPr/>
          <p:nvPr/>
        </p:nvSpPr>
        <p:spPr>
          <a:xfrm>
            <a:off x="9612631" y="4816827"/>
            <a:ext cx="736110" cy="4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3,300</a:t>
            </a:r>
            <a:r>
              <a:rPr lang="ko-KR" altLang="en-US" sz="1050" b="1"/>
              <a:t>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9D55F8-F4D1-4056-9AB2-56A97525A3E1}"/>
              </a:ext>
            </a:extLst>
          </p:cNvPr>
          <p:cNvSpPr/>
          <p:nvPr/>
        </p:nvSpPr>
        <p:spPr>
          <a:xfrm>
            <a:off x="7832840" y="5277870"/>
            <a:ext cx="1778053" cy="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배트맨 </a:t>
            </a:r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D9B08D-F458-4409-A533-3712F0159C05}"/>
              </a:ext>
            </a:extLst>
          </p:cNvPr>
          <p:cNvSpPr/>
          <p:nvPr/>
        </p:nvSpPr>
        <p:spPr>
          <a:xfrm>
            <a:off x="9612631" y="5277870"/>
            <a:ext cx="736110" cy="4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5,500</a:t>
            </a:r>
            <a:r>
              <a:rPr lang="ko-KR" altLang="en-US" sz="1050" b="1"/>
              <a:t>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19D05F-48D4-47B2-BBAA-1D2009DB24B5}"/>
              </a:ext>
            </a:extLst>
          </p:cNvPr>
          <p:cNvSpPr/>
          <p:nvPr/>
        </p:nvSpPr>
        <p:spPr>
          <a:xfrm>
            <a:off x="7832840" y="5738913"/>
            <a:ext cx="1778053" cy="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더 배트맨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62D234-E2C1-4AE8-8745-7A897D28C407}"/>
              </a:ext>
            </a:extLst>
          </p:cNvPr>
          <p:cNvSpPr/>
          <p:nvPr/>
        </p:nvSpPr>
        <p:spPr>
          <a:xfrm>
            <a:off x="9612631" y="5738913"/>
            <a:ext cx="736110" cy="44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9,900</a:t>
            </a:r>
            <a:r>
              <a:rPr lang="ko-KR" altLang="en-US" sz="1050" b="1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34188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000" b="1">
                <a:latin typeface="+mj-ea"/>
              </a:rPr>
              <a:t>[</a:t>
            </a:r>
            <a:r>
              <a:rPr lang="ko-KR" altLang="en-US" sz="4000" b="1">
                <a:latin typeface="+mj-ea"/>
              </a:rPr>
              <a:t>사용자 모드</a:t>
            </a:r>
            <a:r>
              <a:rPr lang="en-US" altLang="ko-KR" sz="4000" b="1">
                <a:latin typeface="+mj-ea"/>
              </a:rPr>
              <a:t>]</a:t>
            </a: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영화 목록 </a:t>
            </a:r>
            <a:r>
              <a:rPr lang="en-US" altLang="ko-KR" sz="3200" b="1">
                <a:latin typeface="+mj-ea"/>
              </a:rPr>
              <a:t>/</a:t>
            </a:r>
            <a:r>
              <a:rPr lang="ko-KR" altLang="en-US" sz="3200" b="1">
                <a:latin typeface="+mj-ea"/>
              </a:rPr>
              <a:t> 상세 보기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2346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84175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정보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목록</a:t>
                      </a:r>
                      <a:r>
                        <a:rPr lang="en-US" altLang="ko-KR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movie_center.jsp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65982"/>
              </p:ext>
            </p:extLst>
          </p:nvPr>
        </p:nvGraphicFramePr>
        <p:xfrm>
          <a:off x="134620" y="1204058"/>
          <a:ext cx="5868002" cy="2529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total_movie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iFrame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recommend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popular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genre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Drop-Down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영화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total_list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Arrary 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48087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 영화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recommend_list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iFrame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 영화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popular_list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iFrame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장르별 영화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genre_list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iFrame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11969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0638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30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511E3F7-9F14-4866-834E-988DC46F6A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220488" y="1603339"/>
            <a:ext cx="4008432" cy="240299"/>
            <a:chOff x="595686" y="1261242"/>
            <a:chExt cx="4008432" cy="240299"/>
          </a:xfrm>
          <a:solidFill>
            <a:srgbClr val="FFFFFF"/>
          </a:solidFill>
        </p:grpSpPr>
        <p:grpSp>
          <p:nvGrpSpPr>
            <p:cNvPr id="31" name="Menu Item">
              <a:extLst>
                <a:ext uri="{FF2B5EF4-FFF2-40B4-BE49-F238E27FC236}">
                  <a16:creationId xmlns:a16="http://schemas.microsoft.com/office/drawing/2014/main" id="{E7F9E515-3AAD-4818-B746-42CF1D746EBF}"/>
                </a:ext>
              </a:extLst>
            </p:cNvPr>
            <p:cNvGrpSpPr/>
            <p:nvPr/>
          </p:nvGrpSpPr>
          <p:grpSpPr>
            <a:xfrm>
              <a:off x="595686" y="1261242"/>
              <a:ext cx="1002108" cy="240299"/>
              <a:chOff x="595686" y="1261242"/>
              <a:chExt cx="1002108" cy="240299"/>
            </a:xfrm>
            <a:grpFill/>
          </p:grpSpPr>
          <p:sp>
            <p:nvSpPr>
              <p:cNvPr id="41" name="Item">
                <a:extLst>
                  <a:ext uri="{FF2B5EF4-FFF2-40B4-BE49-F238E27FC236}">
                    <a16:creationId xmlns:a16="http://schemas.microsoft.com/office/drawing/2014/main" id="{901A4122-DE6A-49F6-8462-8636FEE37338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90A412FA-31FF-4ED8-9A0B-EF78E443A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446216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" name="Menu Item">
              <a:extLst>
                <a:ext uri="{FF2B5EF4-FFF2-40B4-BE49-F238E27FC236}">
                  <a16:creationId xmlns:a16="http://schemas.microsoft.com/office/drawing/2014/main" id="{3E9CCE7A-758B-4DF4-ABA1-801C5B51A9F8}"/>
                </a:ext>
              </a:extLst>
            </p:cNvPr>
            <p:cNvGrpSpPr/>
            <p:nvPr/>
          </p:nvGrpSpPr>
          <p:grpSpPr>
            <a:xfrm>
              <a:off x="1597794" y="1261242"/>
              <a:ext cx="1002108" cy="240299"/>
              <a:chOff x="1597794" y="1261242"/>
              <a:chExt cx="1002108" cy="240299"/>
            </a:xfrm>
            <a:grpFill/>
          </p:grpSpPr>
          <p:sp>
            <p:nvSpPr>
              <p:cNvPr id="39" name="Item">
                <a:extLst>
                  <a:ext uri="{FF2B5EF4-FFF2-40B4-BE49-F238E27FC236}">
                    <a16:creationId xmlns:a16="http://schemas.microsoft.com/office/drawing/2014/main" id="{80354805-8AD9-4184-9B6E-5E65DE203841}"/>
                  </a:ext>
                </a:extLst>
              </p:cNvPr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추천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7366EFEE-8638-4187-81A5-3C4E31B6F9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48324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3" name="Menu Item">
              <a:extLst>
                <a:ext uri="{FF2B5EF4-FFF2-40B4-BE49-F238E27FC236}">
                  <a16:creationId xmlns:a16="http://schemas.microsoft.com/office/drawing/2014/main" id="{E424BF88-64EC-4BFB-A99D-567E996F0AEB}"/>
                </a:ext>
              </a:extLst>
            </p:cNvPr>
            <p:cNvGrpSpPr/>
            <p:nvPr/>
          </p:nvGrpSpPr>
          <p:grpSpPr>
            <a:xfrm>
              <a:off x="2599902" y="1261242"/>
              <a:ext cx="1002108" cy="240299"/>
              <a:chOff x="2599902" y="1261242"/>
              <a:chExt cx="1002108" cy="240299"/>
            </a:xfrm>
            <a:grpFill/>
          </p:grpSpPr>
          <p:sp>
            <p:nvSpPr>
              <p:cNvPr id="37" name="Item">
                <a:extLst>
                  <a:ext uri="{FF2B5EF4-FFF2-40B4-BE49-F238E27FC236}">
                    <a16:creationId xmlns:a16="http://schemas.microsoft.com/office/drawing/2014/main" id="{A1595EFE-F2AD-4628-A32F-52C174C4AD03}"/>
                  </a:ext>
                </a:extLst>
              </p:cNvPr>
              <p:cNvSpPr/>
              <p:nvPr/>
            </p:nvSpPr>
            <p:spPr>
              <a:xfrm>
                <a:off x="2599902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인기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DDCCB833-3F36-41DD-81AF-D7E4F4004C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50432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Menu Item">
              <a:extLst>
                <a:ext uri="{FF2B5EF4-FFF2-40B4-BE49-F238E27FC236}">
                  <a16:creationId xmlns:a16="http://schemas.microsoft.com/office/drawing/2014/main" id="{5978EC87-3450-4FD6-9BE1-C6C6113D0DBD}"/>
                </a:ext>
              </a:extLst>
            </p:cNvPr>
            <p:cNvGrpSpPr/>
            <p:nvPr/>
          </p:nvGrpSpPr>
          <p:grpSpPr>
            <a:xfrm>
              <a:off x="3602010" y="1261242"/>
              <a:ext cx="1002108" cy="240299"/>
              <a:chOff x="3602010" y="1261242"/>
              <a:chExt cx="1002108" cy="240299"/>
            </a:xfrm>
            <a:grpFill/>
          </p:grpSpPr>
          <p:sp>
            <p:nvSpPr>
              <p:cNvPr id="35" name="Item">
                <a:extLst>
                  <a:ext uri="{FF2B5EF4-FFF2-40B4-BE49-F238E27FC236}">
                    <a16:creationId xmlns:a16="http://schemas.microsoft.com/office/drawing/2014/main" id="{C671B738-381A-48C5-9108-31D8748C7442}"/>
                  </a:ext>
                </a:extLst>
              </p:cNvPr>
              <p:cNvSpPr/>
              <p:nvPr/>
            </p:nvSpPr>
            <p:spPr>
              <a:xfrm>
                <a:off x="3602010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장르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hevron" descr="&lt;Tags&gt;&lt;SMARTRESIZEANCHORS&gt;None,None,None,Relative&lt;/SMARTRESIZEANCHORS&gt;&lt;/Tags&gt;">
                <a:extLst>
                  <a:ext uri="{FF2B5EF4-FFF2-40B4-BE49-F238E27FC236}">
                    <a16:creationId xmlns:a16="http://schemas.microsoft.com/office/drawing/2014/main" id="{93E65918-E36F-4988-918B-09C8FA0DA3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52540" y="1357501"/>
                <a:ext cx="73025" cy="41275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616F7D-6F8E-4154-A1D2-0D1AECB0180C}"/>
              </a:ext>
            </a:extLst>
          </p:cNvPr>
          <p:cNvGrpSpPr/>
          <p:nvPr/>
        </p:nvGrpSpPr>
        <p:grpSpPr>
          <a:xfrm>
            <a:off x="6345201" y="3909349"/>
            <a:ext cx="5759004" cy="1239235"/>
            <a:chOff x="6345201" y="3510728"/>
            <a:chExt cx="5759004" cy="1239235"/>
          </a:xfrm>
        </p:grpSpPr>
        <p:grpSp>
          <p:nvGrpSpPr>
            <p:cNvPr id="10" name="Placeholder">
              <a:extLst>
                <a:ext uri="{FF2B5EF4-FFF2-40B4-BE49-F238E27FC236}">
                  <a16:creationId xmlns:a16="http://schemas.microsoft.com/office/drawing/2014/main" id="{1B39FADE-4A5D-4761-A0AD-8ABDDEEE3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589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" name="Border">
                <a:extLst>
                  <a:ext uri="{FF2B5EF4-FFF2-40B4-BE49-F238E27FC236}">
                    <a16:creationId xmlns:a16="http://schemas.microsoft.com/office/drawing/2014/main" id="{EA4CBB5B-1536-486E-9176-107B8764D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2">
                <a:extLst>
                  <a:ext uri="{FF2B5EF4-FFF2-40B4-BE49-F238E27FC236}">
                    <a16:creationId xmlns:a16="http://schemas.microsoft.com/office/drawing/2014/main" id="{26186377-D7DE-4A16-8F20-C2D8D489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Line 1">
                <a:extLst>
                  <a:ext uri="{FF2B5EF4-FFF2-40B4-BE49-F238E27FC236}">
                    <a16:creationId xmlns:a16="http://schemas.microsoft.com/office/drawing/2014/main" id="{527B17BA-4D4F-4E31-B6DC-156EAE9E2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Placeholder">
              <a:extLst>
                <a:ext uri="{FF2B5EF4-FFF2-40B4-BE49-F238E27FC236}">
                  <a16:creationId xmlns:a16="http://schemas.microsoft.com/office/drawing/2014/main" id="{24CB02FD-C311-4AB3-830D-9AF411EC2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0648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" name="Border">
                <a:extLst>
                  <a:ext uri="{FF2B5EF4-FFF2-40B4-BE49-F238E27FC236}">
                    <a16:creationId xmlns:a16="http://schemas.microsoft.com/office/drawing/2014/main" id="{E23E9BD8-0F9F-4CCB-8238-9D6DD20F7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>
                <a:extLst>
                  <a:ext uri="{FF2B5EF4-FFF2-40B4-BE49-F238E27FC236}">
                    <a16:creationId xmlns:a16="http://schemas.microsoft.com/office/drawing/2014/main" id="{66AEDF8D-4915-4FF5-81C1-7BC3070C5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>
                <a:extLst>
                  <a:ext uri="{FF2B5EF4-FFF2-40B4-BE49-F238E27FC236}">
                    <a16:creationId xmlns:a16="http://schemas.microsoft.com/office/drawing/2014/main" id="{5BB25E87-54B0-4937-B358-3C84C9D11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Placeholder">
              <a:extLst>
                <a:ext uri="{FF2B5EF4-FFF2-40B4-BE49-F238E27FC236}">
                  <a16:creationId xmlns:a16="http://schemas.microsoft.com/office/drawing/2014/main" id="{66B99F9F-265D-4F81-8FDC-6EA1B4AB0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27707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0" name="Border">
                <a:extLst>
                  <a:ext uri="{FF2B5EF4-FFF2-40B4-BE49-F238E27FC236}">
                    <a16:creationId xmlns:a16="http://schemas.microsoft.com/office/drawing/2014/main" id="{74D667F6-94E5-4022-930F-0EC4BC166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Line 2">
                <a:extLst>
                  <a:ext uri="{FF2B5EF4-FFF2-40B4-BE49-F238E27FC236}">
                    <a16:creationId xmlns:a16="http://schemas.microsoft.com/office/drawing/2014/main" id="{2721E0BC-7110-4525-8317-00F82E7E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Line 1">
                <a:extLst>
                  <a:ext uri="{FF2B5EF4-FFF2-40B4-BE49-F238E27FC236}">
                    <a16:creationId xmlns:a16="http://schemas.microsoft.com/office/drawing/2014/main" id="{1A73B455-354A-4FF4-ACC7-159A1C867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7D8926-0314-4C95-9686-A3B019F18AEB}"/>
                </a:ext>
              </a:extLst>
            </p:cNvPr>
            <p:cNvSpPr txBox="1"/>
            <p:nvPr/>
          </p:nvSpPr>
          <p:spPr>
            <a:xfrm>
              <a:off x="11334764" y="3553119"/>
              <a:ext cx="76944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＞</a:t>
              </a:r>
              <a:endParaRPr lang="ko-KR" altLang="en-US" sz="6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CB3152-3959-42A5-BCDF-E9AE7B6E0228}"/>
                </a:ext>
              </a:extLst>
            </p:cNvPr>
            <p:cNvSpPr txBox="1"/>
            <p:nvPr/>
          </p:nvSpPr>
          <p:spPr>
            <a:xfrm>
              <a:off x="6345201" y="3553119"/>
              <a:ext cx="76944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endParaRPr lang="ko-KR" altLang="en-US" sz="6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52EDEF-6CCE-4B29-94B3-D8E1DB1FDEC4}"/>
                </a:ext>
              </a:extLst>
            </p:cNvPr>
            <p:cNvSpPr txBox="1"/>
            <p:nvPr/>
          </p:nvSpPr>
          <p:spPr>
            <a:xfrm>
              <a:off x="7540939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81B8DC-BD47-463C-B8C7-45B0841A367C}"/>
                </a:ext>
              </a:extLst>
            </p:cNvPr>
            <p:cNvSpPr txBox="1"/>
            <p:nvPr/>
          </p:nvSpPr>
          <p:spPr>
            <a:xfrm>
              <a:off x="8847998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B4C2C2-E52B-4249-A66B-4A60F2B25680}"/>
                </a:ext>
              </a:extLst>
            </p:cNvPr>
            <p:cNvSpPr txBox="1"/>
            <p:nvPr/>
          </p:nvSpPr>
          <p:spPr>
            <a:xfrm>
              <a:off x="10155057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606395-2BED-4EEA-B1E8-41D8FD9C2046}"/>
                </a:ext>
              </a:extLst>
            </p:cNvPr>
            <p:cNvSpPr txBox="1"/>
            <p:nvPr/>
          </p:nvSpPr>
          <p:spPr>
            <a:xfrm>
              <a:off x="7540939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6D4FDFC-D47D-4F33-8EDF-AC89FB397BDE}"/>
                </a:ext>
              </a:extLst>
            </p:cNvPr>
            <p:cNvSpPr txBox="1"/>
            <p:nvPr/>
          </p:nvSpPr>
          <p:spPr>
            <a:xfrm>
              <a:off x="8847998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CDEAEE-CBF8-4210-906C-554B5348E38D}"/>
                </a:ext>
              </a:extLst>
            </p:cNvPr>
            <p:cNvSpPr txBox="1"/>
            <p:nvPr/>
          </p:nvSpPr>
          <p:spPr>
            <a:xfrm>
              <a:off x="10155057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2BEE24-A771-41E4-87B2-997FF76599F9}"/>
              </a:ext>
            </a:extLst>
          </p:cNvPr>
          <p:cNvGrpSpPr/>
          <p:nvPr/>
        </p:nvGrpSpPr>
        <p:grpSpPr>
          <a:xfrm>
            <a:off x="6345201" y="5453400"/>
            <a:ext cx="5759004" cy="1239235"/>
            <a:chOff x="6345201" y="3510728"/>
            <a:chExt cx="5759004" cy="1239235"/>
          </a:xfrm>
        </p:grpSpPr>
        <p:grpSp>
          <p:nvGrpSpPr>
            <p:cNvPr id="49" name="Placeholder">
              <a:extLst>
                <a:ext uri="{FF2B5EF4-FFF2-40B4-BE49-F238E27FC236}">
                  <a16:creationId xmlns:a16="http://schemas.microsoft.com/office/drawing/2014/main" id="{116587DB-2AFE-45D7-A348-57FD52BE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589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6" name="Border">
                <a:extLst>
                  <a:ext uri="{FF2B5EF4-FFF2-40B4-BE49-F238E27FC236}">
                    <a16:creationId xmlns:a16="http://schemas.microsoft.com/office/drawing/2014/main" id="{21E0848C-C2B9-42ED-BC35-29EED1134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ine 2">
                <a:extLst>
                  <a:ext uri="{FF2B5EF4-FFF2-40B4-BE49-F238E27FC236}">
                    <a16:creationId xmlns:a16="http://schemas.microsoft.com/office/drawing/2014/main" id="{F5C70780-F659-43D3-B965-306AD4EF3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Line 1">
                <a:extLst>
                  <a:ext uri="{FF2B5EF4-FFF2-40B4-BE49-F238E27FC236}">
                    <a16:creationId xmlns:a16="http://schemas.microsoft.com/office/drawing/2014/main" id="{F5B46EC2-FD8B-46B1-A836-9FE3638F9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0" name="Placeholder">
              <a:extLst>
                <a:ext uri="{FF2B5EF4-FFF2-40B4-BE49-F238E27FC236}">
                  <a16:creationId xmlns:a16="http://schemas.microsoft.com/office/drawing/2014/main" id="{51E10117-6C8C-4D3E-AB37-B2A2B7757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0648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3" name="Border">
                <a:extLst>
                  <a:ext uri="{FF2B5EF4-FFF2-40B4-BE49-F238E27FC236}">
                    <a16:creationId xmlns:a16="http://schemas.microsoft.com/office/drawing/2014/main" id="{E97569A2-4471-477B-BBE7-B6599B684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Line 2">
                <a:extLst>
                  <a:ext uri="{FF2B5EF4-FFF2-40B4-BE49-F238E27FC236}">
                    <a16:creationId xmlns:a16="http://schemas.microsoft.com/office/drawing/2014/main" id="{D51FC70A-DDA0-4DFB-87F0-621F2602C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ine 1">
                <a:extLst>
                  <a:ext uri="{FF2B5EF4-FFF2-40B4-BE49-F238E27FC236}">
                    <a16:creationId xmlns:a16="http://schemas.microsoft.com/office/drawing/2014/main" id="{2E70F13C-9ADB-4BB5-9ECA-86D2700B4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1" name="Placeholder">
              <a:extLst>
                <a:ext uri="{FF2B5EF4-FFF2-40B4-BE49-F238E27FC236}">
                  <a16:creationId xmlns:a16="http://schemas.microsoft.com/office/drawing/2014/main" id="{68E4633C-2E32-4DEA-B4FA-7E6450420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27707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0" name="Border">
                <a:extLst>
                  <a:ext uri="{FF2B5EF4-FFF2-40B4-BE49-F238E27FC236}">
                    <a16:creationId xmlns:a16="http://schemas.microsoft.com/office/drawing/2014/main" id="{57DAA0D2-ECCD-44CD-81E5-FC8ED9AFD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2">
                <a:extLst>
                  <a:ext uri="{FF2B5EF4-FFF2-40B4-BE49-F238E27FC236}">
                    <a16:creationId xmlns:a16="http://schemas.microsoft.com/office/drawing/2014/main" id="{E6F1FB16-B4F8-4FB6-B0C2-EEABC550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1">
                <a:extLst>
                  <a:ext uri="{FF2B5EF4-FFF2-40B4-BE49-F238E27FC236}">
                    <a16:creationId xmlns:a16="http://schemas.microsoft.com/office/drawing/2014/main" id="{34700E11-F4EB-411F-8C25-D4EA4E498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7CE2A9-F301-491C-9570-7B6EA5F98220}"/>
                </a:ext>
              </a:extLst>
            </p:cNvPr>
            <p:cNvSpPr txBox="1"/>
            <p:nvPr/>
          </p:nvSpPr>
          <p:spPr>
            <a:xfrm>
              <a:off x="11334764" y="3553119"/>
              <a:ext cx="76944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＞</a:t>
              </a:r>
              <a:endParaRPr lang="ko-KR" altLang="en-US" sz="6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001F5C-0247-4C39-9EE2-BD161422C569}"/>
                </a:ext>
              </a:extLst>
            </p:cNvPr>
            <p:cNvSpPr txBox="1"/>
            <p:nvPr/>
          </p:nvSpPr>
          <p:spPr>
            <a:xfrm>
              <a:off x="6345201" y="3553119"/>
              <a:ext cx="76944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endParaRPr lang="ko-KR" altLang="en-US" sz="60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E1DDC4-48D8-4C9E-A206-4F10EB04DB52}"/>
                </a:ext>
              </a:extLst>
            </p:cNvPr>
            <p:cNvSpPr txBox="1"/>
            <p:nvPr/>
          </p:nvSpPr>
          <p:spPr>
            <a:xfrm>
              <a:off x="7540939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3CD07A0-A895-4777-A906-98DCBE395A8F}"/>
                </a:ext>
              </a:extLst>
            </p:cNvPr>
            <p:cNvSpPr txBox="1"/>
            <p:nvPr/>
          </p:nvSpPr>
          <p:spPr>
            <a:xfrm>
              <a:off x="8847998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0AE08B-889C-4DC5-8E97-252D2C3D5549}"/>
                </a:ext>
              </a:extLst>
            </p:cNvPr>
            <p:cNvSpPr txBox="1"/>
            <p:nvPr/>
          </p:nvSpPr>
          <p:spPr>
            <a:xfrm>
              <a:off x="10155057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86DBEB-FEA3-40EB-AB38-4806C088D143}"/>
                </a:ext>
              </a:extLst>
            </p:cNvPr>
            <p:cNvSpPr txBox="1"/>
            <p:nvPr/>
          </p:nvSpPr>
          <p:spPr>
            <a:xfrm>
              <a:off x="7540939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4A5CD9-B979-4209-B442-FC2F061DEB5C}"/>
                </a:ext>
              </a:extLst>
            </p:cNvPr>
            <p:cNvSpPr txBox="1"/>
            <p:nvPr/>
          </p:nvSpPr>
          <p:spPr>
            <a:xfrm>
              <a:off x="8847998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998012-7CCF-4B5B-B439-2107721B93B6}"/>
                </a:ext>
              </a:extLst>
            </p:cNvPr>
            <p:cNvSpPr txBox="1"/>
            <p:nvPr/>
          </p:nvSpPr>
          <p:spPr>
            <a:xfrm>
              <a:off x="10155057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59EC518-58B5-480A-AA98-E7C78B124E60}"/>
              </a:ext>
            </a:extLst>
          </p:cNvPr>
          <p:cNvGrpSpPr/>
          <p:nvPr/>
        </p:nvGrpSpPr>
        <p:grpSpPr>
          <a:xfrm>
            <a:off x="6345201" y="2365299"/>
            <a:ext cx="5759004" cy="1239235"/>
            <a:chOff x="6345201" y="3510728"/>
            <a:chExt cx="5759004" cy="1239235"/>
          </a:xfrm>
        </p:grpSpPr>
        <p:grpSp>
          <p:nvGrpSpPr>
            <p:cNvPr id="70" name="Placeholder">
              <a:extLst>
                <a:ext uri="{FF2B5EF4-FFF2-40B4-BE49-F238E27FC236}">
                  <a16:creationId xmlns:a16="http://schemas.microsoft.com/office/drawing/2014/main" id="{DC413F2B-35F5-4A3F-A140-8A8749683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3589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7" name="Border">
                <a:extLst>
                  <a:ext uri="{FF2B5EF4-FFF2-40B4-BE49-F238E27FC236}">
                    <a16:creationId xmlns:a16="http://schemas.microsoft.com/office/drawing/2014/main" id="{1B8E647E-3618-4179-A42C-38B59E045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ine 2">
                <a:extLst>
                  <a:ext uri="{FF2B5EF4-FFF2-40B4-BE49-F238E27FC236}">
                    <a16:creationId xmlns:a16="http://schemas.microsoft.com/office/drawing/2014/main" id="{01460BEC-4AAA-4B84-9DD0-EA436058B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ine 1">
                <a:extLst>
                  <a:ext uri="{FF2B5EF4-FFF2-40B4-BE49-F238E27FC236}">
                    <a16:creationId xmlns:a16="http://schemas.microsoft.com/office/drawing/2014/main" id="{17C6FC3D-337F-4E86-8093-EA556FA71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1" name="Placeholder">
              <a:extLst>
                <a:ext uri="{FF2B5EF4-FFF2-40B4-BE49-F238E27FC236}">
                  <a16:creationId xmlns:a16="http://schemas.microsoft.com/office/drawing/2014/main" id="{2AAC9495-1B2F-45F7-AF8E-2660AF7AB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0648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4" name="Border">
                <a:extLst>
                  <a:ext uri="{FF2B5EF4-FFF2-40B4-BE49-F238E27FC236}">
                    <a16:creationId xmlns:a16="http://schemas.microsoft.com/office/drawing/2014/main" id="{AFD194FB-985B-4C8E-9825-6E5689C2A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ine 2">
                <a:extLst>
                  <a:ext uri="{FF2B5EF4-FFF2-40B4-BE49-F238E27FC236}">
                    <a16:creationId xmlns:a16="http://schemas.microsoft.com/office/drawing/2014/main" id="{E31211C1-1030-4A45-99CB-4D3420CC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ine 1">
                <a:extLst>
                  <a:ext uri="{FF2B5EF4-FFF2-40B4-BE49-F238E27FC236}">
                    <a16:creationId xmlns:a16="http://schemas.microsoft.com/office/drawing/2014/main" id="{BEF5B515-E80B-494B-B600-C984E4C88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2" name="Placeholder">
              <a:extLst>
                <a:ext uri="{FF2B5EF4-FFF2-40B4-BE49-F238E27FC236}">
                  <a16:creationId xmlns:a16="http://schemas.microsoft.com/office/drawing/2014/main" id="{6CCC579D-47B6-4453-8D4E-8F7E5F781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27707" y="3510728"/>
              <a:ext cx="1008112" cy="1008112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1" name="Border">
                <a:extLst>
                  <a:ext uri="{FF2B5EF4-FFF2-40B4-BE49-F238E27FC236}">
                    <a16:creationId xmlns:a16="http://schemas.microsoft.com/office/drawing/2014/main" id="{48DE4255-C2C9-42A9-9FA1-B8AA5BD00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ine 2">
                <a:extLst>
                  <a:ext uri="{FF2B5EF4-FFF2-40B4-BE49-F238E27FC236}">
                    <a16:creationId xmlns:a16="http://schemas.microsoft.com/office/drawing/2014/main" id="{99AD13E3-D437-4408-AA74-A5B5C278D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Line 1">
                <a:extLst>
                  <a:ext uri="{FF2B5EF4-FFF2-40B4-BE49-F238E27FC236}">
                    <a16:creationId xmlns:a16="http://schemas.microsoft.com/office/drawing/2014/main" id="{7ADFEB6B-3FEF-4EBC-B8FA-37AA9097B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5462923-F4E3-4235-957E-80826BC54F30}"/>
                </a:ext>
              </a:extLst>
            </p:cNvPr>
            <p:cNvSpPr txBox="1"/>
            <p:nvPr/>
          </p:nvSpPr>
          <p:spPr>
            <a:xfrm>
              <a:off x="11334764" y="3553119"/>
              <a:ext cx="76944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＞</a:t>
              </a:r>
              <a:endParaRPr lang="ko-KR" altLang="en-US" sz="6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8EB9C2-A490-46F7-BF21-48A181382AFA}"/>
                </a:ext>
              </a:extLst>
            </p:cNvPr>
            <p:cNvSpPr txBox="1"/>
            <p:nvPr/>
          </p:nvSpPr>
          <p:spPr>
            <a:xfrm>
              <a:off x="6345201" y="3553119"/>
              <a:ext cx="769441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＜</a:t>
              </a:r>
              <a:endParaRPr lang="ko-KR" altLang="en-US" sz="60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764AF9-6214-4ED7-838E-D1252C2636EE}"/>
                </a:ext>
              </a:extLst>
            </p:cNvPr>
            <p:cNvSpPr txBox="1"/>
            <p:nvPr/>
          </p:nvSpPr>
          <p:spPr>
            <a:xfrm>
              <a:off x="7540939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1174455-F79B-4AFD-BDF5-7AA57D693845}"/>
                </a:ext>
              </a:extLst>
            </p:cNvPr>
            <p:cNvSpPr txBox="1"/>
            <p:nvPr/>
          </p:nvSpPr>
          <p:spPr>
            <a:xfrm>
              <a:off x="8847998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DE5AF62-966C-4D70-9C48-07AAA6CDF042}"/>
                </a:ext>
              </a:extLst>
            </p:cNvPr>
            <p:cNvSpPr txBox="1"/>
            <p:nvPr/>
          </p:nvSpPr>
          <p:spPr>
            <a:xfrm>
              <a:off x="10155057" y="4565297"/>
              <a:ext cx="75341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movie_title</a:t>
              </a:r>
              <a:endParaRPr lang="ko-KR" altLang="en-US" sz="1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F976856-7AA7-4E6F-AF97-22CD938C7145}"/>
                </a:ext>
              </a:extLst>
            </p:cNvPr>
            <p:cNvSpPr txBox="1"/>
            <p:nvPr/>
          </p:nvSpPr>
          <p:spPr>
            <a:xfrm>
              <a:off x="7540939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BDEEDB1-09F7-4DEA-886B-15D4E131479A}"/>
                </a:ext>
              </a:extLst>
            </p:cNvPr>
            <p:cNvSpPr txBox="1"/>
            <p:nvPr/>
          </p:nvSpPr>
          <p:spPr>
            <a:xfrm>
              <a:off x="8847998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F2E1279-6289-412B-832E-85A544D26CEE}"/>
                </a:ext>
              </a:extLst>
            </p:cNvPr>
            <p:cNvSpPr txBox="1"/>
            <p:nvPr/>
          </p:nvSpPr>
          <p:spPr>
            <a:xfrm>
              <a:off x="10155057" y="3924578"/>
              <a:ext cx="7550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/>
                <a:t>movie_img</a:t>
              </a:r>
              <a:endParaRPr lang="ko-KR" altLang="en-US" sz="12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A33957-1B58-40F9-B07A-ED78A6860BC2}"/>
              </a:ext>
            </a:extLst>
          </p:cNvPr>
          <p:cNvSpPr txBox="1"/>
          <p:nvPr/>
        </p:nvSpPr>
        <p:spPr>
          <a:xfrm>
            <a:off x="7392049" y="2126364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영화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F2D5FA-E609-4F3D-B4D3-7423DFA4E635}"/>
              </a:ext>
            </a:extLst>
          </p:cNvPr>
          <p:cNvSpPr txBox="1"/>
          <p:nvPr/>
        </p:nvSpPr>
        <p:spPr>
          <a:xfrm>
            <a:off x="7392049" y="3692232"/>
            <a:ext cx="780663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인기 영화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04B471-CF82-4631-B1EC-30586400E233}"/>
              </a:ext>
            </a:extLst>
          </p:cNvPr>
          <p:cNvSpPr txBox="1"/>
          <p:nvPr/>
        </p:nvSpPr>
        <p:spPr>
          <a:xfrm>
            <a:off x="7392049" y="5213005"/>
            <a:ext cx="960199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장르별 영화</a:t>
            </a:r>
          </a:p>
        </p:txBody>
      </p:sp>
    </p:spTree>
    <p:extLst>
      <p:ext uri="{BB962C8B-B14F-4D97-AF65-F5344CB8AC3E}">
        <p14:creationId xmlns:p14="http://schemas.microsoft.com/office/powerpoint/2010/main" val="425547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06572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정보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상세 보기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movie_detail_info.jsp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31114"/>
              </p:ext>
            </p:extLst>
          </p:nvPr>
        </p:nvGraphicFramePr>
        <p:xfrm>
          <a:off x="134620" y="1204058"/>
          <a:ext cx="5868002" cy="27432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보기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movie_media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iFrame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n/a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 가격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movie_price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정보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movie_staff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List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n/a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댓글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movie_comment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개봉일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d_day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genre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 연령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movie_age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줄거리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summary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19692"/>
              </p:ext>
            </p:extLst>
          </p:nvPr>
        </p:nvGraphicFramePr>
        <p:xfrm>
          <a:off x="134620" y="4212610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구매하기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movie_code,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BuyDAO / BuyVO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찜하기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movie_code,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BucketDAO / BucketVO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48929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상세정보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댓글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02437"/>
              </p:ext>
            </p:extLst>
          </p:nvPr>
        </p:nvGraphicFramePr>
        <p:xfrm>
          <a:off x="134620" y="5603344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73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2386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grpSp>
        <p:nvGrpSpPr>
          <p:cNvPr id="10" name="Placeholder">
            <a:extLst>
              <a:ext uri="{FF2B5EF4-FFF2-40B4-BE49-F238E27FC236}">
                <a16:creationId xmlns:a16="http://schemas.microsoft.com/office/drawing/2014/main" id="{3D351086-DB9B-4737-A35F-0D5C7A6D09E9}"/>
              </a:ext>
            </a:extLst>
          </p:cNvPr>
          <p:cNvGrpSpPr>
            <a:grpSpLocks/>
          </p:cNvGrpSpPr>
          <p:nvPr/>
        </p:nvGrpSpPr>
        <p:grpSpPr bwMode="auto">
          <a:xfrm>
            <a:off x="6182204" y="1508157"/>
            <a:ext cx="5867999" cy="119318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1" name="Border">
              <a:extLst>
                <a:ext uri="{FF2B5EF4-FFF2-40B4-BE49-F238E27FC236}">
                  <a16:creationId xmlns:a16="http://schemas.microsoft.com/office/drawing/2014/main" id="{D5978CCA-725C-440D-98D2-C19F7B766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Line 2">
              <a:extLst>
                <a:ext uri="{FF2B5EF4-FFF2-40B4-BE49-F238E27FC236}">
                  <a16:creationId xmlns:a16="http://schemas.microsoft.com/office/drawing/2014/main" id="{E53B4430-47DD-4775-9651-86B00379A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ine 1">
              <a:extLst>
                <a:ext uri="{FF2B5EF4-FFF2-40B4-BE49-F238E27FC236}">
                  <a16:creationId xmlns:a16="http://schemas.microsoft.com/office/drawing/2014/main" id="{D3CA264A-ED13-4296-8ED1-34FE12FA3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Rounded Panel">
            <a:extLst>
              <a:ext uri="{FF2B5EF4-FFF2-40B4-BE49-F238E27FC236}">
                <a16:creationId xmlns:a16="http://schemas.microsoft.com/office/drawing/2014/main" id="{B571FA87-1606-4C8D-A524-4D4A45EFA536}"/>
              </a:ext>
            </a:extLst>
          </p:cNvPr>
          <p:cNvSpPr/>
          <p:nvPr/>
        </p:nvSpPr>
        <p:spPr>
          <a:xfrm>
            <a:off x="6182204" y="3238542"/>
            <a:ext cx="5867998" cy="573653"/>
          </a:xfrm>
          <a:prstGeom prst="roundRect">
            <a:avLst>
              <a:gd name="adj" fmla="val 751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03C5FBC-8463-4DF1-8316-BB039128C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6263" y="3411068"/>
            <a:ext cx="228600" cy="228600"/>
          </a:xfrm>
          <a:prstGeom prst="rect">
            <a:avLst/>
          </a:prstGeom>
        </p:spPr>
      </p:pic>
      <p:sp>
        <p:nvSpPr>
          <p:cNvPr id="20" name="Button">
            <a:extLst>
              <a:ext uri="{FF2B5EF4-FFF2-40B4-BE49-F238E27FC236}">
                <a16:creationId xmlns:a16="http://schemas.microsoft.com/office/drawing/2014/main" id="{164A37DC-7804-46B7-A0DD-E36A8E8F4CCC}"/>
              </a:ext>
            </a:extLst>
          </p:cNvPr>
          <p:cNvSpPr/>
          <p:nvPr/>
        </p:nvSpPr>
        <p:spPr>
          <a:xfrm>
            <a:off x="10720873" y="3370568"/>
            <a:ext cx="1171428" cy="3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구매하기</a:t>
            </a:r>
            <a:endParaRPr lang="en-US" sz="105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919EC-E556-49D8-86A4-3A5805DD95FF}"/>
              </a:ext>
            </a:extLst>
          </p:cNvPr>
          <p:cNvSpPr txBox="1"/>
          <p:nvPr/>
        </p:nvSpPr>
        <p:spPr>
          <a:xfrm>
            <a:off x="6158921" y="278002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&lt;%=movie_title %&gt;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5BB591-86D0-4835-83B1-6FFD51052DB7}"/>
              </a:ext>
            </a:extLst>
          </p:cNvPr>
          <p:cNvSpPr txBox="1"/>
          <p:nvPr/>
        </p:nvSpPr>
        <p:spPr>
          <a:xfrm>
            <a:off x="6200866" y="4023573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상세정보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C257B4-36AA-479E-B9A7-4BA6F28C01FA}"/>
              </a:ext>
            </a:extLst>
          </p:cNvPr>
          <p:cNvSpPr txBox="1"/>
          <p:nvPr/>
        </p:nvSpPr>
        <p:spPr>
          <a:xfrm>
            <a:off x="7176755" y="4023573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DD4C6-185A-44AF-B5D0-E1429FE859BB}"/>
              </a:ext>
            </a:extLst>
          </p:cNvPr>
          <p:cNvSpPr txBox="1"/>
          <p:nvPr/>
        </p:nvSpPr>
        <p:spPr>
          <a:xfrm>
            <a:off x="6200866" y="5288867"/>
            <a:ext cx="12022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줄거리 및 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8235D9-6110-4D2B-A3FE-ADB9EFD5EDAA}"/>
              </a:ext>
            </a:extLst>
          </p:cNvPr>
          <p:cNvSpPr txBox="1"/>
          <p:nvPr/>
        </p:nvSpPr>
        <p:spPr>
          <a:xfrm>
            <a:off x="8306901" y="189598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movie_media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FD6BA7E-6AD6-4591-8A56-A2CA05A0271F}"/>
              </a:ext>
            </a:extLst>
          </p:cNvPr>
          <p:cNvGrpSpPr/>
          <p:nvPr/>
        </p:nvGrpSpPr>
        <p:grpSpPr>
          <a:xfrm>
            <a:off x="10683360" y="2694141"/>
            <a:ext cx="569387" cy="569005"/>
            <a:chOff x="10683360" y="2920644"/>
            <a:chExt cx="569387" cy="569005"/>
          </a:xfrm>
        </p:grpSpPr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6A4296BF-6A8B-4E4B-86D3-CFE902CE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84303" y="2920644"/>
              <a:ext cx="367500" cy="36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6ED489-D9FD-4E7F-8462-E2FF2775E264}"/>
                </a:ext>
              </a:extLst>
            </p:cNvPr>
            <p:cNvSpPr txBox="1"/>
            <p:nvPr/>
          </p:nvSpPr>
          <p:spPr>
            <a:xfrm>
              <a:off x="10683360" y="324342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좋아요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BA5B9E-FD28-46E7-9BAD-4692C8ADE766}"/>
              </a:ext>
            </a:extLst>
          </p:cNvPr>
          <p:cNvGrpSpPr/>
          <p:nvPr/>
        </p:nvGrpSpPr>
        <p:grpSpPr>
          <a:xfrm>
            <a:off x="11336539" y="2694141"/>
            <a:ext cx="569387" cy="569005"/>
            <a:chOff x="11336539" y="2920644"/>
            <a:chExt cx="569387" cy="569005"/>
          </a:xfrm>
        </p:grpSpPr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4DA8BA8A-3F3F-445F-8770-2492BDE09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37482" y="2920644"/>
              <a:ext cx="367500" cy="36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29E1EC-A2FB-4254-8ECF-7C2CFD35E512}"/>
                </a:ext>
              </a:extLst>
            </p:cNvPr>
            <p:cNvSpPr txBox="1"/>
            <p:nvPr/>
          </p:nvSpPr>
          <p:spPr>
            <a:xfrm>
              <a:off x="11336539" y="324342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찜하기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2233473-17CA-40F8-8EBB-D4C45BC45AA7}"/>
              </a:ext>
            </a:extLst>
          </p:cNvPr>
          <p:cNvSpPr txBox="1"/>
          <p:nvPr/>
        </p:nvSpPr>
        <p:spPr>
          <a:xfrm>
            <a:off x="6635871" y="3324568"/>
            <a:ext cx="247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&lt;%=movie_price %&gt;</a:t>
            </a:r>
            <a:endParaRPr lang="ko-KR" altLang="en-US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Placeholder">
            <a:extLst>
              <a:ext uri="{FF2B5EF4-FFF2-40B4-BE49-F238E27FC236}">
                <a16:creationId xmlns:a16="http://schemas.microsoft.com/office/drawing/2014/main" id="{C6221BA8-AA6C-426D-8C5C-BA618956312F}"/>
              </a:ext>
            </a:extLst>
          </p:cNvPr>
          <p:cNvGrpSpPr>
            <a:grpSpLocks/>
          </p:cNvGrpSpPr>
          <p:nvPr/>
        </p:nvGrpSpPr>
        <p:grpSpPr bwMode="auto">
          <a:xfrm>
            <a:off x="6235471" y="5635243"/>
            <a:ext cx="1008112" cy="1008112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4" name="Border">
              <a:extLst>
                <a:ext uri="{FF2B5EF4-FFF2-40B4-BE49-F238E27FC236}">
                  <a16:creationId xmlns:a16="http://schemas.microsoft.com/office/drawing/2014/main" id="{5D50BAB9-18E9-4876-ABB2-4EB9D15EC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2">
              <a:extLst>
                <a:ext uri="{FF2B5EF4-FFF2-40B4-BE49-F238E27FC236}">
                  <a16:creationId xmlns:a16="http://schemas.microsoft.com/office/drawing/2014/main" id="{3D9AFD95-95F7-4D10-B96C-4D2790C86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1">
              <a:extLst>
                <a:ext uri="{FF2B5EF4-FFF2-40B4-BE49-F238E27FC236}">
                  <a16:creationId xmlns:a16="http://schemas.microsoft.com/office/drawing/2014/main" id="{8861E436-E081-409E-BAB6-200EC01C4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Text Box">
            <a:extLst>
              <a:ext uri="{FF2B5EF4-FFF2-40B4-BE49-F238E27FC236}">
                <a16:creationId xmlns:a16="http://schemas.microsoft.com/office/drawing/2014/main" id="{0FF431FA-4300-4DD0-A39A-D04CF7D17234}"/>
              </a:ext>
            </a:extLst>
          </p:cNvPr>
          <p:cNvSpPr/>
          <p:nvPr/>
        </p:nvSpPr>
        <p:spPr>
          <a:xfrm>
            <a:off x="7535828" y="6165908"/>
            <a:ext cx="4514374" cy="46285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&lt;%=summary %&gt;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96D9A97-6D70-4DB6-BD42-B3437F423417}"/>
              </a:ext>
            </a:extLst>
          </p:cNvPr>
          <p:cNvGrpSpPr/>
          <p:nvPr/>
        </p:nvGrpSpPr>
        <p:grpSpPr>
          <a:xfrm>
            <a:off x="8804229" y="5610071"/>
            <a:ext cx="1188000" cy="473898"/>
            <a:chOff x="8299371" y="5610071"/>
            <a:chExt cx="1008111" cy="473898"/>
          </a:xfrm>
        </p:grpSpPr>
        <p:sp>
          <p:nvSpPr>
            <p:cNvPr id="59" name="Text Box">
              <a:extLst>
                <a:ext uri="{FF2B5EF4-FFF2-40B4-BE49-F238E27FC236}">
                  <a16:creationId xmlns:a16="http://schemas.microsoft.com/office/drawing/2014/main" id="{EC21F97F-6668-48CA-A9F0-8F34E5D1B28A}"/>
                </a:ext>
              </a:extLst>
            </p:cNvPr>
            <p:cNvSpPr/>
            <p:nvPr/>
          </p:nvSpPr>
          <p:spPr>
            <a:xfrm>
              <a:off x="8299371" y="5610071"/>
              <a:ext cx="1008111" cy="237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장르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 Box">
              <a:extLst>
                <a:ext uri="{FF2B5EF4-FFF2-40B4-BE49-F238E27FC236}">
                  <a16:creationId xmlns:a16="http://schemas.microsoft.com/office/drawing/2014/main" id="{22EDA8CF-4A20-4CCB-A032-0016D395D12F}"/>
                </a:ext>
              </a:extLst>
            </p:cNvPr>
            <p:cNvSpPr/>
            <p:nvPr/>
          </p:nvSpPr>
          <p:spPr>
            <a:xfrm>
              <a:off x="8299371" y="5846798"/>
              <a:ext cx="1008111" cy="237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&lt;%=genre %&gt;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901B80BD-CEE7-4D31-8161-4B9DCF90DAFC}"/>
              </a:ext>
            </a:extLst>
          </p:cNvPr>
          <p:cNvGrpSpPr/>
          <p:nvPr/>
        </p:nvGrpSpPr>
        <p:grpSpPr>
          <a:xfrm>
            <a:off x="7535828" y="5610071"/>
            <a:ext cx="1188722" cy="473898"/>
            <a:chOff x="8299371" y="5610071"/>
            <a:chExt cx="1008111" cy="473898"/>
          </a:xfrm>
        </p:grpSpPr>
        <p:sp>
          <p:nvSpPr>
            <p:cNvPr id="66" name="Text Box">
              <a:extLst>
                <a:ext uri="{FF2B5EF4-FFF2-40B4-BE49-F238E27FC236}">
                  <a16:creationId xmlns:a16="http://schemas.microsoft.com/office/drawing/2014/main" id="{F41E96E8-B97D-4112-9465-4BB93F928A55}"/>
                </a:ext>
              </a:extLst>
            </p:cNvPr>
            <p:cNvSpPr/>
            <p:nvPr/>
          </p:nvSpPr>
          <p:spPr>
            <a:xfrm>
              <a:off x="8299371" y="5610071"/>
              <a:ext cx="1008111" cy="237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개봉일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 Box">
              <a:extLst>
                <a:ext uri="{FF2B5EF4-FFF2-40B4-BE49-F238E27FC236}">
                  <a16:creationId xmlns:a16="http://schemas.microsoft.com/office/drawing/2014/main" id="{558C04FB-4618-4F3E-89DF-55CCEAFB83EB}"/>
                </a:ext>
              </a:extLst>
            </p:cNvPr>
            <p:cNvSpPr/>
            <p:nvPr/>
          </p:nvSpPr>
          <p:spPr>
            <a:xfrm>
              <a:off x="8299371" y="5846798"/>
              <a:ext cx="1008111" cy="237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&lt;%=d_day %&gt;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2143E83-953C-46F0-B4E1-4BDC25581C9C}"/>
              </a:ext>
            </a:extLst>
          </p:cNvPr>
          <p:cNvGrpSpPr/>
          <p:nvPr/>
        </p:nvGrpSpPr>
        <p:grpSpPr>
          <a:xfrm>
            <a:off x="10064747" y="5610071"/>
            <a:ext cx="1188000" cy="473898"/>
            <a:chOff x="8299371" y="5610071"/>
            <a:chExt cx="1008111" cy="473898"/>
          </a:xfrm>
        </p:grpSpPr>
        <p:sp>
          <p:nvSpPr>
            <p:cNvPr id="69" name="Text Box">
              <a:extLst>
                <a:ext uri="{FF2B5EF4-FFF2-40B4-BE49-F238E27FC236}">
                  <a16:creationId xmlns:a16="http://schemas.microsoft.com/office/drawing/2014/main" id="{905298E4-F3C2-44B8-BC1A-457A81404D44}"/>
                </a:ext>
              </a:extLst>
            </p:cNvPr>
            <p:cNvSpPr/>
            <p:nvPr/>
          </p:nvSpPr>
          <p:spPr>
            <a:xfrm>
              <a:off x="8299371" y="5610071"/>
              <a:ext cx="1008111" cy="237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시청연령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">
              <a:extLst>
                <a:ext uri="{FF2B5EF4-FFF2-40B4-BE49-F238E27FC236}">
                  <a16:creationId xmlns:a16="http://schemas.microsoft.com/office/drawing/2014/main" id="{05128630-5F2E-4EED-AEEA-D7A9B02329BD}"/>
                </a:ext>
              </a:extLst>
            </p:cNvPr>
            <p:cNvSpPr/>
            <p:nvPr/>
          </p:nvSpPr>
          <p:spPr>
            <a:xfrm>
              <a:off x="8299371" y="5846798"/>
              <a:ext cx="1008111" cy="237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&lt;%=movie_age %&gt;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033F2D6-C34F-4DA0-98CD-02EF12114D81}"/>
              </a:ext>
            </a:extLst>
          </p:cNvPr>
          <p:cNvGrpSpPr/>
          <p:nvPr/>
        </p:nvGrpSpPr>
        <p:grpSpPr>
          <a:xfrm>
            <a:off x="6256338" y="4450395"/>
            <a:ext cx="876843" cy="789426"/>
            <a:chOff x="6256338" y="4450395"/>
            <a:chExt cx="876843" cy="789426"/>
          </a:xfrm>
        </p:grpSpPr>
        <p:grpSp>
          <p:nvGrpSpPr>
            <p:cNvPr id="71" name="Placeholder">
              <a:extLst>
                <a:ext uri="{FF2B5EF4-FFF2-40B4-BE49-F238E27FC236}">
                  <a16:creationId xmlns:a16="http://schemas.microsoft.com/office/drawing/2014/main" id="{E0607CF7-8FB8-4C0B-A100-0FD23AB0A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26167" y="4450395"/>
              <a:ext cx="537184" cy="599863"/>
              <a:chOff x="6827020" y="2346996"/>
              <a:chExt cx="902776" cy="1008112"/>
            </a:xfrm>
            <a:solidFill>
              <a:srgbClr val="FFFFFF"/>
            </a:solidFill>
          </p:grpSpPr>
          <p:sp>
            <p:nvSpPr>
              <p:cNvPr id="72" name="Border">
                <a:extLst>
                  <a:ext uri="{FF2B5EF4-FFF2-40B4-BE49-F238E27FC236}">
                    <a16:creationId xmlns:a16="http://schemas.microsoft.com/office/drawing/2014/main" id="{000FC45A-451B-4AC9-BD3B-A9BDCC54E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020" y="2346996"/>
                <a:ext cx="902776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User">
                <a:extLst>
                  <a:ext uri="{FF2B5EF4-FFF2-40B4-BE49-F238E27FC236}">
                    <a16:creationId xmlns:a16="http://schemas.microsoft.com/office/drawing/2014/main" id="{ED42AFC4-3A69-4913-A6FC-88CD85942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763" y="2522893"/>
                <a:ext cx="721288" cy="721647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7AEFA66-D875-4426-BA16-3EC2DC7D180B}"/>
                </a:ext>
              </a:extLst>
            </p:cNvPr>
            <p:cNvSpPr txBox="1"/>
            <p:nvPr/>
          </p:nvSpPr>
          <p:spPr>
            <a:xfrm>
              <a:off x="6256338" y="5101322"/>
              <a:ext cx="876843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/>
                <a:t>&lt;%=director %&gt;</a:t>
              </a:r>
              <a:endParaRPr lang="ko-KR" altLang="en-US" sz="9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72269AA-FD58-4CB2-8AB6-5E750A05D6BA}"/>
              </a:ext>
            </a:extLst>
          </p:cNvPr>
          <p:cNvGrpSpPr/>
          <p:nvPr/>
        </p:nvGrpSpPr>
        <p:grpSpPr>
          <a:xfrm>
            <a:off x="7406643" y="4450395"/>
            <a:ext cx="735779" cy="789426"/>
            <a:chOff x="7427789" y="4450395"/>
            <a:chExt cx="735779" cy="789426"/>
          </a:xfrm>
        </p:grpSpPr>
        <p:grpSp>
          <p:nvGrpSpPr>
            <p:cNvPr id="74" name="Placeholder">
              <a:extLst>
                <a:ext uri="{FF2B5EF4-FFF2-40B4-BE49-F238E27FC236}">
                  <a16:creationId xmlns:a16="http://schemas.microsoft.com/office/drawing/2014/main" id="{DA8F2181-4DBA-471E-85BC-B06513EBC9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27086" y="4450395"/>
              <a:ext cx="537184" cy="599863"/>
              <a:chOff x="6827020" y="2346996"/>
              <a:chExt cx="902776" cy="1008112"/>
            </a:xfrm>
            <a:solidFill>
              <a:srgbClr val="FFFFFF"/>
            </a:solidFill>
          </p:grpSpPr>
          <p:sp>
            <p:nvSpPr>
              <p:cNvPr id="75" name="Border">
                <a:extLst>
                  <a:ext uri="{FF2B5EF4-FFF2-40B4-BE49-F238E27FC236}">
                    <a16:creationId xmlns:a16="http://schemas.microsoft.com/office/drawing/2014/main" id="{78056672-5E65-4F55-A433-83AD18195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020" y="2346996"/>
                <a:ext cx="902776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User">
                <a:extLst>
                  <a:ext uri="{FF2B5EF4-FFF2-40B4-BE49-F238E27FC236}">
                    <a16:creationId xmlns:a16="http://schemas.microsoft.com/office/drawing/2014/main" id="{BEDA5134-E752-4425-9886-A540E078C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763" y="2522893"/>
                <a:ext cx="721288" cy="721647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023779-96D9-48B8-BEEA-C194E28E2376}"/>
                </a:ext>
              </a:extLst>
            </p:cNvPr>
            <p:cNvSpPr txBox="1"/>
            <p:nvPr/>
          </p:nvSpPr>
          <p:spPr>
            <a:xfrm>
              <a:off x="7427789" y="5101322"/>
              <a:ext cx="7357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/>
                <a:t>&lt;%=actor %&gt;</a:t>
              </a:r>
              <a:endParaRPr lang="ko-KR" altLang="en-US" sz="9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335C616-BEE0-4CC1-9717-B8C60B81AB3E}"/>
              </a:ext>
            </a:extLst>
          </p:cNvPr>
          <p:cNvGrpSpPr/>
          <p:nvPr/>
        </p:nvGrpSpPr>
        <p:grpSpPr>
          <a:xfrm>
            <a:off x="8415884" y="4450395"/>
            <a:ext cx="735779" cy="789426"/>
            <a:chOff x="7427789" y="4450395"/>
            <a:chExt cx="735779" cy="789426"/>
          </a:xfrm>
        </p:grpSpPr>
        <p:grpSp>
          <p:nvGrpSpPr>
            <p:cNvPr id="91" name="Placeholder">
              <a:extLst>
                <a:ext uri="{FF2B5EF4-FFF2-40B4-BE49-F238E27FC236}">
                  <a16:creationId xmlns:a16="http://schemas.microsoft.com/office/drawing/2014/main" id="{2A17C451-97A9-4A8C-96FA-000CEAA412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27086" y="4450395"/>
              <a:ext cx="537184" cy="599863"/>
              <a:chOff x="6827020" y="2346996"/>
              <a:chExt cx="902776" cy="1008112"/>
            </a:xfrm>
            <a:solidFill>
              <a:srgbClr val="FFFFFF"/>
            </a:solidFill>
          </p:grpSpPr>
          <p:sp>
            <p:nvSpPr>
              <p:cNvPr id="93" name="Border">
                <a:extLst>
                  <a:ext uri="{FF2B5EF4-FFF2-40B4-BE49-F238E27FC236}">
                    <a16:creationId xmlns:a16="http://schemas.microsoft.com/office/drawing/2014/main" id="{CC5D34FF-BB6A-4F18-9AFA-B84342CC1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020" y="2346996"/>
                <a:ext cx="902776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User">
                <a:extLst>
                  <a:ext uri="{FF2B5EF4-FFF2-40B4-BE49-F238E27FC236}">
                    <a16:creationId xmlns:a16="http://schemas.microsoft.com/office/drawing/2014/main" id="{61533315-D320-48E9-9567-471410C82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763" y="2522893"/>
                <a:ext cx="721288" cy="721647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C3C100E-E374-4BC0-8027-875171AF813B}"/>
                </a:ext>
              </a:extLst>
            </p:cNvPr>
            <p:cNvSpPr txBox="1"/>
            <p:nvPr/>
          </p:nvSpPr>
          <p:spPr>
            <a:xfrm>
              <a:off x="7427789" y="5101322"/>
              <a:ext cx="7357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/>
                <a:t>&lt;%=actor %&gt;</a:t>
              </a:r>
              <a:endParaRPr lang="ko-KR" altLang="en-US" sz="90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6F12BFC-4943-4BD8-A6A7-7E6207CF1B86}"/>
              </a:ext>
            </a:extLst>
          </p:cNvPr>
          <p:cNvGrpSpPr/>
          <p:nvPr/>
        </p:nvGrpSpPr>
        <p:grpSpPr>
          <a:xfrm>
            <a:off x="9425125" y="4450395"/>
            <a:ext cx="735779" cy="789426"/>
            <a:chOff x="7427789" y="4450395"/>
            <a:chExt cx="735779" cy="789426"/>
          </a:xfrm>
        </p:grpSpPr>
        <p:grpSp>
          <p:nvGrpSpPr>
            <p:cNvPr id="96" name="Placeholder">
              <a:extLst>
                <a:ext uri="{FF2B5EF4-FFF2-40B4-BE49-F238E27FC236}">
                  <a16:creationId xmlns:a16="http://schemas.microsoft.com/office/drawing/2014/main" id="{EF9A3C12-5320-4B9B-BB55-3BB17ED36C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27086" y="4450395"/>
              <a:ext cx="537184" cy="599863"/>
              <a:chOff x="6827020" y="2346996"/>
              <a:chExt cx="902776" cy="1008112"/>
            </a:xfrm>
            <a:solidFill>
              <a:srgbClr val="FFFFFF"/>
            </a:solidFill>
          </p:grpSpPr>
          <p:sp>
            <p:nvSpPr>
              <p:cNvPr id="98" name="Border">
                <a:extLst>
                  <a:ext uri="{FF2B5EF4-FFF2-40B4-BE49-F238E27FC236}">
                    <a16:creationId xmlns:a16="http://schemas.microsoft.com/office/drawing/2014/main" id="{C0AED8E5-8013-4A47-A7B3-752B95E21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020" y="2346996"/>
                <a:ext cx="902776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User">
                <a:extLst>
                  <a:ext uri="{FF2B5EF4-FFF2-40B4-BE49-F238E27FC236}">
                    <a16:creationId xmlns:a16="http://schemas.microsoft.com/office/drawing/2014/main" id="{EA1CC8C6-907B-4EB1-9535-B566B8C1D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763" y="2522893"/>
                <a:ext cx="721288" cy="721647"/>
              </a:xfrm>
              <a:custGeom>
                <a:avLst/>
                <a:gdLst>
                  <a:gd name="connsiteX0" fmla="*/ 784055 w 813926"/>
                  <a:gd name="connsiteY0" fmla="*/ 619999 h 814331"/>
                  <a:gd name="connsiteX1" fmla="*/ 611757 w 813926"/>
                  <a:gd name="connsiteY1" fmla="*/ 531394 h 814331"/>
                  <a:gd name="connsiteX2" fmla="*/ 501982 w 813926"/>
                  <a:gd name="connsiteY2" fmla="*/ 482454 h 814331"/>
                  <a:gd name="connsiteX3" fmla="*/ 572540 w 813926"/>
                  <a:gd name="connsiteY3" fmla="*/ 288932 h 814331"/>
                  <a:gd name="connsiteX4" fmla="*/ 473533 w 813926"/>
                  <a:gd name="connsiteY4" fmla="*/ 15443 h 814331"/>
                  <a:gd name="connsiteX5" fmla="*/ 249000 w 813926"/>
                  <a:gd name="connsiteY5" fmla="*/ 99089 h 814331"/>
                  <a:gd name="connsiteX6" fmla="*/ 301718 w 813926"/>
                  <a:gd name="connsiteY6" fmla="*/ 446788 h 814331"/>
                  <a:gd name="connsiteX7" fmla="*/ 184388 w 813926"/>
                  <a:gd name="connsiteY7" fmla="*/ 533953 h 814331"/>
                  <a:gd name="connsiteX8" fmla="*/ 31217 w 813926"/>
                  <a:gd name="connsiteY8" fmla="*/ 605604 h 814331"/>
                  <a:gd name="connsiteX9" fmla="*/ 679 w 813926"/>
                  <a:gd name="connsiteY9" fmla="*/ 759302 h 814331"/>
                  <a:gd name="connsiteX10" fmla="*/ 38610 w 813926"/>
                  <a:gd name="connsiteY10" fmla="*/ 812881 h 814331"/>
                  <a:gd name="connsiteX11" fmla="*/ 787591 w 813926"/>
                  <a:gd name="connsiteY11" fmla="*/ 813201 h 814331"/>
                  <a:gd name="connsiteX12" fmla="*/ 784055 w 813926"/>
                  <a:gd name="connsiteY12" fmla="*/ 619999 h 81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3926" h="814331">
                    <a:moveTo>
                      <a:pt x="784055" y="619999"/>
                    </a:moveTo>
                    <a:cubicBezTo>
                      <a:pt x="758018" y="568179"/>
                      <a:pt x="669779" y="558903"/>
                      <a:pt x="611757" y="531394"/>
                    </a:cubicBezTo>
                    <a:cubicBezTo>
                      <a:pt x="574630" y="516520"/>
                      <a:pt x="537663" y="501007"/>
                      <a:pt x="501982" y="482454"/>
                    </a:cubicBezTo>
                    <a:cubicBezTo>
                      <a:pt x="483659" y="435113"/>
                      <a:pt x="532520" y="397368"/>
                      <a:pt x="572540" y="288932"/>
                    </a:cubicBezTo>
                    <a:cubicBezTo>
                      <a:pt x="596489" y="212963"/>
                      <a:pt x="585559" y="69181"/>
                      <a:pt x="473533" y="15443"/>
                    </a:cubicBezTo>
                    <a:cubicBezTo>
                      <a:pt x="392688" y="-22782"/>
                      <a:pt x="279698" y="11764"/>
                      <a:pt x="249000" y="99089"/>
                    </a:cubicBezTo>
                    <a:cubicBezTo>
                      <a:pt x="178120" y="257905"/>
                      <a:pt x="287574" y="380575"/>
                      <a:pt x="301718" y="446788"/>
                    </a:cubicBezTo>
                    <a:cubicBezTo>
                      <a:pt x="312808" y="509003"/>
                      <a:pt x="224569" y="508204"/>
                      <a:pt x="184388" y="533953"/>
                    </a:cubicBezTo>
                    <a:cubicBezTo>
                      <a:pt x="132634" y="555705"/>
                      <a:pt x="76702" y="572338"/>
                      <a:pt x="31217" y="605604"/>
                    </a:cubicBezTo>
                    <a:cubicBezTo>
                      <a:pt x="-6554" y="649747"/>
                      <a:pt x="8876" y="696288"/>
                      <a:pt x="679" y="759302"/>
                    </a:cubicBezTo>
                    <a:cubicBezTo>
                      <a:pt x="-2054" y="792889"/>
                      <a:pt x="2125" y="817199"/>
                      <a:pt x="38610" y="812881"/>
                    </a:cubicBezTo>
                    <a:cubicBezTo>
                      <a:pt x="292074" y="812881"/>
                      <a:pt x="507286" y="815920"/>
                      <a:pt x="787591" y="813201"/>
                    </a:cubicBezTo>
                    <a:cubicBezTo>
                      <a:pt x="844006" y="812721"/>
                      <a:pt x="793699" y="644949"/>
                      <a:pt x="784055" y="619999"/>
                    </a:cubicBezTo>
                    <a:close/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49AB1E-0648-49C9-80E9-26D2F28B1A9C}"/>
                </a:ext>
              </a:extLst>
            </p:cNvPr>
            <p:cNvSpPr txBox="1"/>
            <p:nvPr/>
          </p:nvSpPr>
          <p:spPr>
            <a:xfrm>
              <a:off x="7427789" y="5101322"/>
              <a:ext cx="7357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/>
                <a:t>&lt;%=actor %&gt;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4251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BAC54-A1E7-492F-8418-F2578281015A}"/>
              </a:ext>
            </a:extLst>
          </p:cNvPr>
          <p:cNvSpPr txBox="1"/>
          <p:nvPr/>
        </p:nvSpPr>
        <p:spPr>
          <a:xfrm>
            <a:off x="1817615" y="1804730"/>
            <a:ext cx="85567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</a:t>
            </a:r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</a:t>
            </a:r>
          </a:p>
          <a:p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000" b="1"/>
              <a:t>영화 스트리밍 웹 서비스</a:t>
            </a:r>
            <a:endParaRPr lang="en-US" altLang="ko-KR" sz="2000" b="1"/>
          </a:p>
          <a:p>
            <a:endParaRPr lang="en-US" altLang="ko-KR"/>
          </a:p>
          <a:p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코로나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19</a:t>
            </a:r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사태로 인하여 집에서 취미활동을 많이 하게 되는 요즘 넷플릭스와 같은 영화나 드라마를 기반으로 한 사이트들이 인기가 많아졌습니다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. </a:t>
            </a:r>
          </a:p>
          <a:p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또한 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K</a:t>
            </a:r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무비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, K</a:t>
            </a:r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드라마로 전세계가 떠들썩 하고 있습니다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. </a:t>
            </a:r>
          </a:p>
          <a:p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유투브나 틱톡과 같은 동영상 매체를 기반으로 한 사이트들도 인기가 있습니다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. </a:t>
            </a:r>
          </a:p>
          <a:p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자연스럽게 자주 접하게 되는 사이트들을 보며 어떤식으로 기능하는지 궁금했고 직접 만들어보고 </a:t>
            </a:r>
            <a:endParaRPr lang="en-US" altLang="ko-KR" sz="1600">
              <a:latin typeface="흥국씨앗 M" panose="020B0603000000000000" pitchFamily="50" charset="-127"/>
              <a:ea typeface="흥국씨앗 M" panose="020B0603000000000000" pitchFamily="50" charset="-127"/>
            </a:endParaRPr>
          </a:p>
          <a:p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싶었습니다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. </a:t>
            </a:r>
          </a:p>
          <a:p>
            <a:r>
              <a:rPr lang="ko-KR" altLang="en-US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넷플릭스와 비슷하게 회원제로 운영되는 영화 관람 사이트를 만들어보자는 아이디어로 프로젝트를 시작하게 되었습니다</a:t>
            </a:r>
            <a:r>
              <a:rPr lang="en-US" altLang="ko-KR" sz="1600">
                <a:latin typeface="흥국씨앗 M" panose="020B0603000000000000" pitchFamily="50" charset="-127"/>
                <a:ea typeface="흥국씨앗 M" panose="020B0603000000000000" pitchFamily="50" charset="-127"/>
              </a:rPr>
              <a:t>.</a:t>
            </a:r>
            <a:endParaRPr lang="ko-KR" altLang="en-US" sz="1600">
              <a:latin typeface="흥국씨앗 M" panose="020B0603000000000000" pitchFamily="50" charset="-127"/>
              <a:ea typeface="흥국씨앗 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159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[</a:t>
            </a:r>
            <a:r>
              <a:rPr lang="ko-KR" altLang="en-US" sz="4800" b="1">
                <a:latin typeface="+mj-ea"/>
              </a:rPr>
              <a:t>관리자 모드</a:t>
            </a:r>
            <a:r>
              <a:rPr lang="en-US" altLang="ko-KR" sz="4800" b="1">
                <a:latin typeface="+mj-ea"/>
              </a:rPr>
              <a:t>]</a:t>
            </a:r>
            <a:endParaRPr lang="en-US" altLang="ko-KR" sz="44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영화관리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7214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정보 목록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90335"/>
              </p:ext>
            </p:extLst>
          </p:nvPr>
        </p:nvGraphicFramePr>
        <p:xfrm>
          <a:off x="134620" y="1204058"/>
          <a:ext cx="5868002" cy="26212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number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Sequence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movie_price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gunre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84113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X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O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56F12DE-5A93-498B-8D51-E20C9BEA5DF6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403FC5-1B6C-431E-AC2E-44D175E2F62C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383A0-6A6B-49BF-9979-5773AF1CD6BD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718D53-21FE-4321-ADAC-315E1632A63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229534-9C8F-476C-9BB1-3C19C2448C18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4909EF-DA09-4286-BC69-63B79C95B58C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2668AA-3D01-4E02-A856-07CBF77EEC2E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757E45-DDFF-47B6-9163-B7FA63F84797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0F4275-0335-44B5-9630-E7FBEBFE208E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51D560-FC3B-403D-BA09-BB27B6E7D94B}"/>
              </a:ext>
            </a:extLst>
          </p:cNvPr>
          <p:cNvSpPr txBox="1"/>
          <p:nvPr/>
        </p:nvSpPr>
        <p:spPr>
          <a:xfrm>
            <a:off x="6308775" y="227341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영화목록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영화등록</a:t>
            </a:r>
            <a:endParaRPr lang="en-US" altLang="ko-KR" sz="10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E7A220-958A-42B6-9FB4-AC8E88482EFD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영화 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3D3B25-A649-43A3-A087-E65C0130ACE9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66127D6-9209-4B2E-AC02-BA61616F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84022"/>
              </p:ext>
            </p:extLst>
          </p:nvPr>
        </p:nvGraphicFramePr>
        <p:xfrm>
          <a:off x="7510755" y="2561956"/>
          <a:ext cx="4427997" cy="107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39">
                  <a:extLst>
                    <a:ext uri="{9D8B030D-6E8A-4147-A177-3AD203B41FA5}">
                      <a16:colId xmlns:a16="http://schemas.microsoft.com/office/drawing/2014/main" val="1148279796"/>
                    </a:ext>
                  </a:extLst>
                </a:gridCol>
                <a:gridCol w="302004">
                  <a:extLst>
                    <a:ext uri="{9D8B030D-6E8A-4147-A177-3AD203B41FA5}">
                      <a16:colId xmlns:a16="http://schemas.microsoft.com/office/drawing/2014/main" val="36084308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1682837954"/>
                    </a:ext>
                  </a:extLst>
                </a:gridCol>
                <a:gridCol w="1341656">
                  <a:extLst>
                    <a:ext uri="{9D8B030D-6E8A-4147-A177-3AD203B41FA5}">
                      <a16:colId xmlns:a16="http://schemas.microsoft.com/office/drawing/2014/main" val="3308200017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3938790400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2025789951"/>
                    </a:ext>
                  </a:extLst>
                </a:gridCol>
                <a:gridCol w="632571">
                  <a:extLst>
                    <a:ext uri="{9D8B030D-6E8A-4147-A177-3AD203B41FA5}">
                      <a16:colId xmlns:a16="http://schemas.microsoft.com/office/drawing/2014/main" val="4219984161"/>
                    </a:ext>
                  </a:extLst>
                </a:gridCol>
              </a:tblGrid>
              <a:tr h="215773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번호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영화코드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영화명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정상가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장르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/>
                        <a:t>관련내역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62065858"/>
                  </a:ext>
                </a:extLst>
              </a:tr>
              <a:tr h="215773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/>
                        <a:t>수정</a:t>
                      </a:r>
                      <a:r>
                        <a:rPr lang="ko-KR" altLang="en-US" sz="700"/>
                        <a:t>  </a:t>
                      </a:r>
                      <a:r>
                        <a:rPr lang="ko-KR" altLang="en-US" sz="700" u="sng"/>
                        <a:t>삭제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978905480"/>
                  </a:ext>
                </a:extLst>
              </a:tr>
              <a:tr h="215773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435044690"/>
                  </a:ext>
                </a:extLst>
              </a:tr>
              <a:tr h="215773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328631041"/>
                  </a:ext>
                </a:extLst>
              </a:tr>
              <a:tr h="215773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7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805694635"/>
                  </a:ext>
                </a:extLst>
              </a:tr>
            </a:tbl>
          </a:graphicData>
        </a:graphic>
      </p:graphicFrame>
      <p:sp>
        <p:nvSpPr>
          <p:cNvPr id="2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D8F8FE6-D12E-4D3F-A84F-E33E673DC088}"/>
              </a:ext>
            </a:extLst>
          </p:cNvPr>
          <p:cNvSpPr>
            <a:spLocks noChangeAspect="1"/>
          </p:cNvSpPr>
          <p:nvPr/>
        </p:nvSpPr>
        <p:spPr>
          <a:xfrm>
            <a:off x="7564897" y="2839770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33C9443-7115-446A-8A2C-24C91E50C935}"/>
              </a:ext>
            </a:extLst>
          </p:cNvPr>
          <p:cNvSpPr>
            <a:spLocks noChangeAspect="1"/>
          </p:cNvSpPr>
          <p:nvPr/>
        </p:nvSpPr>
        <p:spPr>
          <a:xfrm>
            <a:off x="7564897" y="3057884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AE2A56F-0671-4A68-97FC-F7477D6EAC60}"/>
              </a:ext>
            </a:extLst>
          </p:cNvPr>
          <p:cNvSpPr>
            <a:spLocks noChangeAspect="1"/>
          </p:cNvSpPr>
          <p:nvPr/>
        </p:nvSpPr>
        <p:spPr>
          <a:xfrm>
            <a:off x="7564897" y="3259220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E0BF7FFF-700E-4762-853B-F1B62ED8E126}"/>
              </a:ext>
            </a:extLst>
          </p:cNvPr>
          <p:cNvSpPr>
            <a:spLocks noChangeAspect="1"/>
          </p:cNvSpPr>
          <p:nvPr/>
        </p:nvSpPr>
        <p:spPr>
          <a:xfrm>
            <a:off x="7564897" y="3485723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A01E4635-DBCF-41E5-8A68-D1728090CFDE}"/>
              </a:ext>
            </a:extLst>
          </p:cNvPr>
          <p:cNvSpPr/>
          <p:nvPr/>
        </p:nvSpPr>
        <p:spPr>
          <a:xfrm>
            <a:off x="7519108" y="369683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8EF3EAB7-6895-43EC-89D9-71ED6096DE57}"/>
              </a:ext>
            </a:extLst>
          </p:cNvPr>
          <p:cNvSpPr/>
          <p:nvPr/>
        </p:nvSpPr>
        <p:spPr>
          <a:xfrm>
            <a:off x="11360467" y="3696833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C6112A-A57C-4739-B007-EF081AB78D9C}"/>
              </a:ext>
            </a:extLst>
          </p:cNvPr>
          <p:cNvSpPr txBox="1"/>
          <p:nvPr/>
        </p:nvSpPr>
        <p:spPr>
          <a:xfrm>
            <a:off x="7523073" y="5282483"/>
            <a:ext cx="4238292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1. </a:t>
            </a:r>
            <a:r>
              <a:rPr lang="ko-KR" altLang="en-US" sz="1000" b="1"/>
              <a:t>관련내역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000"/>
              <a:t>① </a:t>
            </a:r>
            <a:r>
              <a:rPr lang="ko-KR" altLang="en-US" sz="1000" b="1"/>
              <a:t>수정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클릭 시 </a:t>
            </a:r>
            <a:r>
              <a:rPr lang="en-US" altLang="ko-KR" sz="1000"/>
              <a:t>[</a:t>
            </a:r>
            <a:r>
              <a:rPr lang="ko-KR" altLang="en-US" sz="1000"/>
              <a:t>영화상세정보</a:t>
            </a:r>
            <a:r>
              <a:rPr lang="en-US" altLang="ko-KR" sz="1000"/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/>
              <a:t>② </a:t>
            </a:r>
            <a:r>
              <a:rPr lang="ko-KR" altLang="en-US" sz="1000" b="1"/>
              <a:t>삭제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클릭 시 해당 행만 삭제합니다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2. </a:t>
            </a:r>
            <a:r>
              <a:rPr lang="en-US" altLang="ko-KR" sz="1000" b="1"/>
              <a:t>[X</a:t>
            </a:r>
            <a:r>
              <a:rPr lang="ko-KR" altLang="en-US" sz="1000" b="1"/>
              <a:t>삭제</a:t>
            </a:r>
            <a:r>
              <a:rPr lang="en-US" altLang="ko-KR" sz="1000" b="1"/>
              <a:t>] </a:t>
            </a:r>
            <a:r>
              <a:rPr lang="ko-KR" altLang="en-US" sz="1000" b="1"/>
              <a:t>버튼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체크박스 선택 행 모두를 삭제합니다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3. </a:t>
            </a:r>
            <a:r>
              <a:rPr lang="en-US" altLang="ko-KR" sz="1000" b="1"/>
              <a:t>[O</a:t>
            </a:r>
            <a:r>
              <a:rPr lang="ko-KR" altLang="en-US" sz="1000" b="1"/>
              <a:t>등록</a:t>
            </a:r>
            <a:r>
              <a:rPr lang="en-US" altLang="ko-KR" sz="1000" b="1"/>
              <a:t>] </a:t>
            </a:r>
            <a:r>
              <a:rPr lang="ko-KR" altLang="en-US" sz="1000" b="1"/>
              <a:t>버튼 </a:t>
            </a:r>
            <a:r>
              <a:rPr lang="en-US" altLang="ko-KR" sz="1000"/>
              <a:t>: </a:t>
            </a:r>
            <a:r>
              <a:rPr lang="ko-KR" altLang="en-US" sz="1000"/>
              <a:t>클릭 시 </a:t>
            </a:r>
            <a:r>
              <a:rPr lang="en-US" altLang="ko-KR" sz="1000"/>
              <a:t>[</a:t>
            </a:r>
            <a:r>
              <a:rPr lang="ko-KR" altLang="en-US" sz="1000"/>
              <a:t>영화등록</a:t>
            </a:r>
            <a:r>
              <a:rPr lang="en-US" altLang="ko-KR" sz="1000"/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34" name="Pagination">
            <a:extLst>
              <a:ext uri="{FF2B5EF4-FFF2-40B4-BE49-F238E27FC236}">
                <a16:creationId xmlns:a16="http://schemas.microsoft.com/office/drawing/2014/main" id="{91E8CD79-0366-42B1-80E1-20EDAB19E8B3}"/>
              </a:ext>
            </a:extLst>
          </p:cNvPr>
          <p:cNvSpPr txBox="1"/>
          <p:nvPr/>
        </p:nvSpPr>
        <p:spPr>
          <a:xfrm>
            <a:off x="8876011" y="3719536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8725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정보 삭제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80507"/>
              </p:ext>
            </p:extLst>
          </p:nvPr>
        </p:nvGraphicFramePr>
        <p:xfrm>
          <a:off x="134620" y="1204058"/>
          <a:ext cx="5868002" cy="32613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movie_title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감독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movie_director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출연배우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movie_actor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개봉일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d_day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genre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시청연령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줄거리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summary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movie_price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포스터 등록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movie_poster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97263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등록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movie_img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99387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43945"/>
              </p:ext>
            </p:extLst>
          </p:nvPr>
        </p:nvGraphicFramePr>
        <p:xfrm>
          <a:off x="134620" y="4447502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전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상태로 초기화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9EF9A63-A254-4148-983E-C1AD30CD0D8B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BB3B81-378E-40EE-9142-D31550BCA529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E457DF-1E66-4C0B-A69B-CD6130F5A244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F8D5CD2-1779-4FCC-A223-49E3644190BD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265C9C-A91F-4DC6-9EA4-29164A7CA98D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58FF1A-C72C-46F0-A77D-782C053C9307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1505F8-FF0B-486D-841C-6E114F5E3B4D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2AACE0-539C-495A-B004-FBB751633BCA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5B67B4-9200-41B3-9F44-99341E3B3C2E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5C88E9F-33B6-4F76-8C4C-E250EF4DC68A}"/>
              </a:ext>
            </a:extLst>
          </p:cNvPr>
          <p:cNvSpPr txBox="1"/>
          <p:nvPr/>
        </p:nvSpPr>
        <p:spPr>
          <a:xfrm>
            <a:off x="6308775" y="227341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영화목록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영화등록</a:t>
            </a:r>
            <a:endParaRPr lang="en-US" altLang="ko-KR" sz="1050" b="1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220F7E2-B87B-4911-AF7E-25491DA3733A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영화 상세 정보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16E8B5-0C29-4939-A947-346D93905D3D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296DE6A5-1743-4E47-B811-C4DC32661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20414"/>
              </p:ext>
            </p:extLst>
          </p:nvPr>
        </p:nvGraphicFramePr>
        <p:xfrm>
          <a:off x="7519108" y="2512051"/>
          <a:ext cx="4428000" cy="330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1684301666"/>
                    </a:ext>
                  </a:extLst>
                </a:gridCol>
                <a:gridCol w="3583284">
                  <a:extLst>
                    <a:ext uri="{9D8B030D-6E8A-4147-A177-3AD203B41FA5}">
                      <a16:colId xmlns:a16="http://schemas.microsoft.com/office/drawing/2014/main" val="1191244447"/>
                    </a:ext>
                  </a:extLst>
                </a:gridCol>
              </a:tblGrid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영화코드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&lt;%=movie_code %&gt;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30358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영화제목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576241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458515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감독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328885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출연배우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28489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개봉일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241948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514721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시청연령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35882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줄거리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14867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정상가격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283742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포스터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962015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이미지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09579"/>
                  </a:ext>
                </a:extLst>
              </a:tr>
            </a:tbl>
          </a:graphicData>
        </a:graphic>
      </p:graphicFrame>
      <p:sp>
        <p:nvSpPr>
          <p:cNvPr id="24" name="Text Box">
            <a:extLst>
              <a:ext uri="{FF2B5EF4-FFF2-40B4-BE49-F238E27FC236}">
                <a16:creationId xmlns:a16="http://schemas.microsoft.com/office/drawing/2014/main" id="{A0782DB3-240F-40CB-A85A-BD7A8637A2DD}"/>
              </a:ext>
            </a:extLst>
          </p:cNvPr>
          <p:cNvSpPr/>
          <p:nvPr/>
        </p:nvSpPr>
        <p:spPr>
          <a:xfrm>
            <a:off x="8490778" y="2802024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&lt;%=movie_title %&gt;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>
            <a:extLst>
              <a:ext uri="{FF2B5EF4-FFF2-40B4-BE49-F238E27FC236}">
                <a16:creationId xmlns:a16="http://schemas.microsoft.com/office/drawing/2014/main" id="{C3E98B72-5AE2-48AD-A217-F97142B20384}"/>
              </a:ext>
            </a:extLst>
          </p:cNvPr>
          <p:cNvSpPr/>
          <p:nvPr/>
        </p:nvSpPr>
        <p:spPr>
          <a:xfrm>
            <a:off x="8490778" y="3039904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77EBB825-5A0F-48C0-89E9-DB957CD519C3}"/>
              </a:ext>
            </a:extLst>
          </p:cNvPr>
          <p:cNvSpPr/>
          <p:nvPr/>
        </p:nvSpPr>
        <p:spPr>
          <a:xfrm>
            <a:off x="8490778" y="3301644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&lt;%=director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 Box">
            <a:extLst>
              <a:ext uri="{FF2B5EF4-FFF2-40B4-BE49-F238E27FC236}">
                <a16:creationId xmlns:a16="http://schemas.microsoft.com/office/drawing/2014/main" id="{FC206C1E-C4DC-4AF6-8BAC-8B8DBE59008B}"/>
              </a:ext>
            </a:extLst>
          </p:cNvPr>
          <p:cNvSpPr/>
          <p:nvPr/>
        </p:nvSpPr>
        <p:spPr>
          <a:xfrm>
            <a:off x="8490778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1D26EE18-EDA8-417F-B31D-D50ED4D08A3D}"/>
              </a:ext>
            </a:extLst>
          </p:cNvPr>
          <p:cNvSpPr/>
          <p:nvPr/>
        </p:nvSpPr>
        <p:spPr>
          <a:xfrm>
            <a:off x="8490778" y="3793555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&lt;%=d_date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7BB3F275-9A6D-4ADE-B75A-DC7E4279A493}"/>
              </a:ext>
            </a:extLst>
          </p:cNvPr>
          <p:cNvSpPr/>
          <p:nvPr/>
        </p:nvSpPr>
        <p:spPr>
          <a:xfrm>
            <a:off x="8490778" y="4034543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&lt;%=genre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6F646230-58D3-4456-AD9E-2A130FF90F81}"/>
              </a:ext>
            </a:extLst>
          </p:cNvPr>
          <p:cNvSpPr/>
          <p:nvPr/>
        </p:nvSpPr>
        <p:spPr>
          <a:xfrm>
            <a:off x="8490778" y="4294691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&lt;%=movie_age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56A40CD3-E6E9-4D52-872C-4A905028183A}"/>
              </a:ext>
            </a:extLst>
          </p:cNvPr>
          <p:cNvSpPr/>
          <p:nvPr/>
        </p:nvSpPr>
        <p:spPr>
          <a:xfrm>
            <a:off x="8490778" y="4547710"/>
            <a:ext cx="2376000" cy="4605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&lt;%=summary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E66938E7-9A10-4D1A-B450-1983E07A6250}"/>
              </a:ext>
            </a:extLst>
          </p:cNvPr>
          <p:cNvSpPr/>
          <p:nvPr/>
        </p:nvSpPr>
        <p:spPr>
          <a:xfrm>
            <a:off x="8490778" y="5111179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&lt;%=movie_price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1776D679-4183-4D2D-8D7E-39EA34F66956}"/>
              </a:ext>
            </a:extLst>
          </p:cNvPr>
          <p:cNvSpPr/>
          <p:nvPr/>
        </p:nvSpPr>
        <p:spPr>
          <a:xfrm>
            <a:off x="8490778" y="5352720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&lt;%=movie_poster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Box">
            <a:extLst>
              <a:ext uri="{FF2B5EF4-FFF2-40B4-BE49-F238E27FC236}">
                <a16:creationId xmlns:a16="http://schemas.microsoft.com/office/drawing/2014/main" id="{97332173-1F6E-4A3F-8688-2595EC1D91A4}"/>
              </a:ext>
            </a:extLst>
          </p:cNvPr>
          <p:cNvSpPr/>
          <p:nvPr/>
        </p:nvSpPr>
        <p:spPr>
          <a:xfrm>
            <a:off x="8490778" y="5601397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&lt;%=movie_img %&gt;</a:t>
            </a:r>
            <a:endParaRPr lang="en-US" altLang="ko-KR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61C71233-E54B-40B5-9DDB-F2DC9816AFB7}"/>
              </a:ext>
            </a:extLst>
          </p:cNvPr>
          <p:cNvSpPr/>
          <p:nvPr/>
        </p:nvSpPr>
        <p:spPr>
          <a:xfrm>
            <a:off x="9095775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7D9DEF01-B380-47AF-A166-B1FA56E79EFB}"/>
              </a:ext>
            </a:extLst>
          </p:cNvPr>
          <p:cNvSpPr/>
          <p:nvPr/>
        </p:nvSpPr>
        <p:spPr>
          <a:xfrm>
            <a:off x="9713849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Box">
            <a:extLst>
              <a:ext uri="{FF2B5EF4-FFF2-40B4-BE49-F238E27FC236}">
                <a16:creationId xmlns:a16="http://schemas.microsoft.com/office/drawing/2014/main" id="{2AD49B5F-A215-485E-A70C-ACDCB7E2FB8B}"/>
              </a:ext>
            </a:extLst>
          </p:cNvPr>
          <p:cNvSpPr/>
          <p:nvPr/>
        </p:nvSpPr>
        <p:spPr>
          <a:xfrm>
            <a:off x="10316202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045905E-75BF-4EE9-BF0F-F353DA3CCD67}"/>
              </a:ext>
            </a:extLst>
          </p:cNvPr>
          <p:cNvGrpSpPr/>
          <p:nvPr/>
        </p:nvGrpSpPr>
        <p:grpSpPr>
          <a:xfrm>
            <a:off x="8914719" y="5959352"/>
            <a:ext cx="1620000" cy="252000"/>
            <a:chOff x="10020595" y="1586322"/>
            <a:chExt cx="1786824" cy="309600"/>
          </a:xfrm>
        </p:grpSpPr>
        <p:sp>
          <p:nvSpPr>
            <p:cNvPr id="44" name="Button">
              <a:extLst>
                <a:ext uri="{FF2B5EF4-FFF2-40B4-BE49-F238E27FC236}">
                  <a16:creationId xmlns:a16="http://schemas.microsoft.com/office/drawing/2014/main" id="{58F2831F-6CCE-409D-82F0-C1FDA42ECAFD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Button">
              <a:extLst>
                <a:ext uri="{FF2B5EF4-FFF2-40B4-BE49-F238E27FC236}">
                  <a16:creationId xmlns:a16="http://schemas.microsoft.com/office/drawing/2014/main" id="{98B506C5-09BE-403A-A787-0AF82B5FE468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Button">
            <a:extLst>
              <a:ext uri="{FF2B5EF4-FFF2-40B4-BE49-F238E27FC236}">
                <a16:creationId xmlns:a16="http://schemas.microsoft.com/office/drawing/2014/main" id="{BF79D59C-4D03-4E6C-BD4E-7DBFFEFAEE6F}"/>
              </a:ext>
            </a:extLst>
          </p:cNvPr>
          <p:cNvSpPr/>
          <p:nvPr/>
        </p:nvSpPr>
        <p:spPr>
          <a:xfrm>
            <a:off x="11126644" y="2787742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1212CD15-1808-42AA-9882-44C8C63DC93B}"/>
              </a:ext>
            </a:extLst>
          </p:cNvPr>
          <p:cNvSpPr/>
          <p:nvPr/>
        </p:nvSpPr>
        <p:spPr>
          <a:xfrm>
            <a:off x="11126644" y="3022653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336BFB2D-AB4F-497B-B8C3-7C7FCE21A678}"/>
              </a:ext>
            </a:extLst>
          </p:cNvPr>
          <p:cNvSpPr/>
          <p:nvPr/>
        </p:nvSpPr>
        <p:spPr>
          <a:xfrm>
            <a:off x="11126644" y="3284110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E2654EED-FBB3-4DEC-A9DA-DE86A479121E}"/>
              </a:ext>
            </a:extLst>
          </p:cNvPr>
          <p:cNvSpPr/>
          <p:nvPr/>
        </p:nvSpPr>
        <p:spPr>
          <a:xfrm>
            <a:off x="11126644" y="3535780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02D1FC3-6E81-46A2-B0D3-2E9C323A3AF6}"/>
              </a:ext>
            </a:extLst>
          </p:cNvPr>
          <p:cNvSpPr/>
          <p:nvPr/>
        </p:nvSpPr>
        <p:spPr>
          <a:xfrm>
            <a:off x="11126644" y="3779061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22514483-2B20-4AF3-84E7-C7DA905C3323}"/>
              </a:ext>
            </a:extLst>
          </p:cNvPr>
          <p:cNvSpPr/>
          <p:nvPr/>
        </p:nvSpPr>
        <p:spPr>
          <a:xfrm>
            <a:off x="11126644" y="4047509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5771E092-5213-4AC6-A653-6D2B394A5A53}"/>
              </a:ext>
            </a:extLst>
          </p:cNvPr>
          <p:cNvSpPr/>
          <p:nvPr/>
        </p:nvSpPr>
        <p:spPr>
          <a:xfrm>
            <a:off x="11126644" y="4659906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EFA6FF47-78F1-48CB-BF0E-714BD44E78F7}"/>
              </a:ext>
            </a:extLst>
          </p:cNvPr>
          <p:cNvSpPr/>
          <p:nvPr/>
        </p:nvSpPr>
        <p:spPr>
          <a:xfrm>
            <a:off x="11126644" y="5112912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069C4E80-5046-45D7-AA48-11B34E1144B8}"/>
              </a:ext>
            </a:extLst>
          </p:cNvPr>
          <p:cNvSpPr/>
          <p:nvPr/>
        </p:nvSpPr>
        <p:spPr>
          <a:xfrm>
            <a:off x="11126644" y="5372971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AB192223-4A51-48FB-A18D-789740BD90E3}"/>
              </a:ext>
            </a:extLst>
          </p:cNvPr>
          <p:cNvSpPr/>
          <p:nvPr/>
        </p:nvSpPr>
        <p:spPr>
          <a:xfrm>
            <a:off x="11126644" y="5607863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41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/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영화 정보 수정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27176"/>
              </p:ext>
            </p:extLst>
          </p:nvPr>
        </p:nvGraphicFramePr>
        <p:xfrm>
          <a:off x="134620" y="1204058"/>
          <a:ext cx="5868002" cy="32613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영화코드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movie_code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movie_title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감독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movie_director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출연배우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movie_actor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개봉일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d_day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장르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genre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시청연령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줄거리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summary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movie_price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포스터 등록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movie_poster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645082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등록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movie_img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35976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34350"/>
              </p:ext>
            </p:extLst>
          </p:nvPr>
        </p:nvGraphicFramePr>
        <p:xfrm>
          <a:off x="134620" y="4615282"/>
          <a:ext cx="5868000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E7447B75-5D10-4FCF-8452-4634ABA88083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0FFBA5-8A42-4084-B75B-0E17C4F333F7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E1F7B5-0D7D-4E2B-AC56-A9BEA497458C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EA922-121B-44C4-ACD7-A1F31CA91B14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957C8E-D674-4894-B6D3-7E82581375A5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37B09E-906A-443A-A5C3-B80DDE89E501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D0174-755C-4FC4-A962-94142E38B733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68069D-6A21-4B3E-A1FC-581764E48441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60823D-3065-497B-9A4B-E8000E93CA68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1F0537-96BE-48BB-BE04-B65A1D559848}"/>
              </a:ext>
            </a:extLst>
          </p:cNvPr>
          <p:cNvSpPr txBox="1"/>
          <p:nvPr/>
        </p:nvSpPr>
        <p:spPr>
          <a:xfrm>
            <a:off x="6308775" y="227341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영화목록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영화등록</a:t>
            </a:r>
            <a:endParaRPr lang="en-US" altLang="ko-KR" sz="1050" b="1">
              <a:solidFill>
                <a:srgbClr val="FF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7F1465-57A2-4904-B783-B94298AC4FB9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영화 등록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3654B2-32AF-4884-8489-DC10DD300EAA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131E684-C832-4CB7-AA8E-3E29F3EFF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67412"/>
              </p:ext>
            </p:extLst>
          </p:nvPr>
        </p:nvGraphicFramePr>
        <p:xfrm>
          <a:off x="7519108" y="2512051"/>
          <a:ext cx="4428000" cy="330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1684301666"/>
                    </a:ext>
                  </a:extLst>
                </a:gridCol>
                <a:gridCol w="3583284">
                  <a:extLst>
                    <a:ext uri="{9D8B030D-6E8A-4147-A177-3AD203B41FA5}">
                      <a16:colId xmlns:a16="http://schemas.microsoft.com/office/drawing/2014/main" val="1191244447"/>
                    </a:ext>
                  </a:extLst>
                </a:gridCol>
              </a:tblGrid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영화코드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30358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영화제목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576241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458515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감독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328885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출연배우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628489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개봉일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241948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장르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514721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시청연령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35882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줄거리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14867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283742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포스터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962015"/>
                  </a:ext>
                </a:extLst>
              </a:tr>
              <a:tr h="2480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이미지 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909579"/>
                  </a:ext>
                </a:extLst>
              </a:tr>
            </a:tbl>
          </a:graphicData>
        </a:graphic>
      </p:graphicFrame>
      <p:sp>
        <p:nvSpPr>
          <p:cNvPr id="23" name="Text Box">
            <a:extLst>
              <a:ext uri="{FF2B5EF4-FFF2-40B4-BE49-F238E27FC236}">
                <a16:creationId xmlns:a16="http://schemas.microsoft.com/office/drawing/2014/main" id="{BAA9B4F1-6DD4-4346-A76A-9AE31653FB48}"/>
              </a:ext>
            </a:extLst>
          </p:cNvPr>
          <p:cNvSpPr/>
          <p:nvPr/>
        </p:nvSpPr>
        <p:spPr>
          <a:xfrm>
            <a:off x="8490778" y="2802024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 Box">
            <a:extLst>
              <a:ext uri="{FF2B5EF4-FFF2-40B4-BE49-F238E27FC236}">
                <a16:creationId xmlns:a16="http://schemas.microsoft.com/office/drawing/2014/main" id="{04E34D48-C2E3-48A2-893D-54F4C34D5E48}"/>
              </a:ext>
            </a:extLst>
          </p:cNvPr>
          <p:cNvSpPr/>
          <p:nvPr/>
        </p:nvSpPr>
        <p:spPr>
          <a:xfrm>
            <a:off x="8490778" y="3039904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 Box">
            <a:extLst>
              <a:ext uri="{FF2B5EF4-FFF2-40B4-BE49-F238E27FC236}">
                <a16:creationId xmlns:a16="http://schemas.microsoft.com/office/drawing/2014/main" id="{41910B88-6D3B-4C95-B44F-9B602275F768}"/>
              </a:ext>
            </a:extLst>
          </p:cNvPr>
          <p:cNvSpPr/>
          <p:nvPr/>
        </p:nvSpPr>
        <p:spPr>
          <a:xfrm>
            <a:off x="8490778" y="3301644"/>
            <a:ext cx="1692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 Box">
            <a:extLst>
              <a:ext uri="{FF2B5EF4-FFF2-40B4-BE49-F238E27FC236}">
                <a16:creationId xmlns:a16="http://schemas.microsoft.com/office/drawing/2014/main" id="{8E8DEBBE-AEE6-44EF-BEC2-E1351F19C012}"/>
              </a:ext>
            </a:extLst>
          </p:cNvPr>
          <p:cNvSpPr/>
          <p:nvPr/>
        </p:nvSpPr>
        <p:spPr>
          <a:xfrm>
            <a:off x="8490778" y="3793555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39DFEC26-8E0F-4E2A-B2AF-19B983885B1E}"/>
              </a:ext>
            </a:extLst>
          </p:cNvPr>
          <p:cNvSpPr/>
          <p:nvPr/>
        </p:nvSpPr>
        <p:spPr>
          <a:xfrm>
            <a:off x="8490778" y="4034543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 Box">
            <a:extLst>
              <a:ext uri="{FF2B5EF4-FFF2-40B4-BE49-F238E27FC236}">
                <a16:creationId xmlns:a16="http://schemas.microsoft.com/office/drawing/2014/main" id="{9EBA8071-4AA4-473A-82D3-699F4EF47CF2}"/>
              </a:ext>
            </a:extLst>
          </p:cNvPr>
          <p:cNvSpPr/>
          <p:nvPr/>
        </p:nvSpPr>
        <p:spPr>
          <a:xfrm>
            <a:off x="8490778" y="4294691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 Box">
            <a:extLst>
              <a:ext uri="{FF2B5EF4-FFF2-40B4-BE49-F238E27FC236}">
                <a16:creationId xmlns:a16="http://schemas.microsoft.com/office/drawing/2014/main" id="{041F717C-6301-4038-8A49-E1F4A26DC394}"/>
              </a:ext>
            </a:extLst>
          </p:cNvPr>
          <p:cNvSpPr/>
          <p:nvPr/>
        </p:nvSpPr>
        <p:spPr>
          <a:xfrm>
            <a:off x="8490778" y="4547710"/>
            <a:ext cx="2376000" cy="4605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90C043FA-9BA3-4998-AB2F-90857FEEA94E}"/>
              </a:ext>
            </a:extLst>
          </p:cNvPr>
          <p:cNvSpPr/>
          <p:nvPr/>
        </p:nvSpPr>
        <p:spPr>
          <a:xfrm>
            <a:off x="8490778" y="5111179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1F96FD03-5C32-43C7-B727-F0373C4036BE}"/>
              </a:ext>
            </a:extLst>
          </p:cNvPr>
          <p:cNvSpPr/>
          <p:nvPr/>
        </p:nvSpPr>
        <p:spPr>
          <a:xfrm>
            <a:off x="8490778" y="5352720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 Box">
            <a:extLst>
              <a:ext uri="{FF2B5EF4-FFF2-40B4-BE49-F238E27FC236}">
                <a16:creationId xmlns:a16="http://schemas.microsoft.com/office/drawing/2014/main" id="{227AFF27-DF11-4B6F-AA85-D5308EA65964}"/>
              </a:ext>
            </a:extLst>
          </p:cNvPr>
          <p:cNvSpPr/>
          <p:nvPr/>
        </p:nvSpPr>
        <p:spPr>
          <a:xfrm>
            <a:off x="8490778" y="5601397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 Box">
            <a:extLst>
              <a:ext uri="{FF2B5EF4-FFF2-40B4-BE49-F238E27FC236}">
                <a16:creationId xmlns:a16="http://schemas.microsoft.com/office/drawing/2014/main" id="{CB261B89-370E-43D6-9E7F-4AA67C12411E}"/>
              </a:ext>
            </a:extLst>
          </p:cNvPr>
          <p:cNvSpPr/>
          <p:nvPr/>
        </p:nvSpPr>
        <p:spPr>
          <a:xfrm>
            <a:off x="8490778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D49CFB94-DAAF-4109-978A-32BAD813588E}"/>
              </a:ext>
            </a:extLst>
          </p:cNvPr>
          <p:cNvSpPr/>
          <p:nvPr/>
        </p:nvSpPr>
        <p:spPr>
          <a:xfrm>
            <a:off x="9095775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4EB9B09D-C420-4173-B7BB-F21A905B1C38}"/>
              </a:ext>
            </a:extLst>
          </p:cNvPr>
          <p:cNvSpPr/>
          <p:nvPr/>
        </p:nvSpPr>
        <p:spPr>
          <a:xfrm>
            <a:off x="9713849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B26A077A-40AD-4E52-AB67-0F33CF7D1C86}"/>
              </a:ext>
            </a:extLst>
          </p:cNvPr>
          <p:cNvSpPr/>
          <p:nvPr/>
        </p:nvSpPr>
        <p:spPr>
          <a:xfrm>
            <a:off x="10316202" y="3541932"/>
            <a:ext cx="540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9340189-D33B-4A81-BF64-57DE80126B05}"/>
              </a:ext>
            </a:extLst>
          </p:cNvPr>
          <p:cNvGrpSpPr/>
          <p:nvPr/>
        </p:nvGrpSpPr>
        <p:grpSpPr>
          <a:xfrm>
            <a:off x="8914719" y="5959352"/>
            <a:ext cx="1620000" cy="252000"/>
            <a:chOff x="10020595" y="1586322"/>
            <a:chExt cx="1786824" cy="309600"/>
          </a:xfrm>
        </p:grpSpPr>
        <p:sp>
          <p:nvSpPr>
            <p:cNvPr id="43" name="Button">
              <a:extLst>
                <a:ext uri="{FF2B5EF4-FFF2-40B4-BE49-F238E27FC236}">
                  <a16:creationId xmlns:a16="http://schemas.microsoft.com/office/drawing/2014/main" id="{F8E33231-9B89-4CBE-84F9-7EE450D61EBB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Button">
              <a:extLst>
                <a:ext uri="{FF2B5EF4-FFF2-40B4-BE49-F238E27FC236}">
                  <a16:creationId xmlns:a16="http://schemas.microsoft.com/office/drawing/2014/main" id="{F71EB87F-9936-4C88-AB08-B1C69F7AC762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5" name="Text Box">
            <a:extLst>
              <a:ext uri="{FF2B5EF4-FFF2-40B4-BE49-F238E27FC236}">
                <a16:creationId xmlns:a16="http://schemas.microsoft.com/office/drawing/2014/main" id="{B1C497D7-E707-4634-99A8-F2D13C2E2FED}"/>
              </a:ext>
            </a:extLst>
          </p:cNvPr>
          <p:cNvSpPr/>
          <p:nvPr/>
        </p:nvSpPr>
        <p:spPr>
          <a:xfrm>
            <a:off x="8490778" y="2551010"/>
            <a:ext cx="2376000" cy="16571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78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[</a:t>
            </a:r>
            <a:r>
              <a:rPr lang="ko-KR" altLang="en-US" sz="4800" b="1">
                <a:latin typeface="+mj-ea"/>
              </a:rPr>
              <a:t>관리자 모드</a:t>
            </a:r>
            <a:r>
              <a:rPr lang="en-US" altLang="ko-KR" sz="4800" b="1">
                <a:latin typeface="+mj-ea"/>
              </a:rPr>
              <a:t>]</a:t>
            </a:r>
            <a:endParaRPr lang="en-US" altLang="ko-KR" sz="44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주문 관리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924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19996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주문 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주문 회원 목록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14456"/>
              </p:ext>
            </p:extLst>
          </p:nvPr>
        </p:nvGraphicFramePr>
        <p:xfrm>
          <a:off x="134620" y="1204058"/>
          <a:ext cx="5868002" cy="21945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금액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개수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수단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체크박스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checkbox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X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회원정보 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name,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memberDeletePro.jsp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A36C16D-6481-40AA-8F8A-58CB0689004F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8F6279-80C0-4D5E-91AD-F4AA15B345FF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905AA7-C26B-4C99-ABBA-A717A430BCC8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F84854-C050-40FD-99E9-65BB189C2F79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B1D56-7012-4870-A560-2D5D26302939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A5074E-7FC3-4672-93C3-C618CC0EDAF5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AC22FC-4788-4F92-8022-8A2E9D8A37E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DC44D6-4A5D-4F8B-8217-16CC1F9AA46E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8B54C3-10F1-494F-B99E-6F637A99C8AA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390318-35A1-4CD6-93FB-7BAF4889CD8B}"/>
              </a:ext>
            </a:extLst>
          </p:cNvPr>
          <p:cNvSpPr txBox="1"/>
          <p:nvPr/>
        </p:nvSpPr>
        <p:spPr>
          <a:xfrm>
            <a:off x="6308775" y="227341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주문회원목록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948396-4273-4841-B7BD-4387F247C3D6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주문 회원 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8983EF-94E7-4B5D-96BC-A330C17C9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18468"/>
              </p:ext>
            </p:extLst>
          </p:nvPr>
        </p:nvGraphicFramePr>
        <p:xfrm>
          <a:off x="7500509" y="2509044"/>
          <a:ext cx="44279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30">
                  <a:extLst>
                    <a:ext uri="{9D8B030D-6E8A-4147-A177-3AD203B41FA5}">
                      <a16:colId xmlns:a16="http://schemas.microsoft.com/office/drawing/2014/main" val="3001323433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1867810227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2584671199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1625757730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598236751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568528683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1617486237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874332516"/>
                    </a:ext>
                  </a:extLst>
                </a:gridCol>
              </a:tblGrid>
              <a:tr h="200552"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>
                          <a:solidFill>
                            <a:schemeClr val="tx1"/>
                          </a:solidFill>
                        </a:rPr>
                        <a:t>주문번호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주문금액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주문개수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결제수단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5440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53946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341044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005552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793565"/>
                  </a:ext>
                </a:extLst>
              </a:tr>
            </a:tbl>
          </a:graphicData>
        </a:graphic>
      </p:graphicFrame>
      <p:sp>
        <p:nvSpPr>
          <p:cNvPr id="4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6A08432-B648-483C-A3C4-F58C138FFB3E}"/>
              </a:ext>
            </a:extLst>
          </p:cNvPr>
          <p:cNvSpPr>
            <a:spLocks noChangeAspect="1"/>
          </p:cNvSpPr>
          <p:nvPr/>
        </p:nvSpPr>
        <p:spPr>
          <a:xfrm>
            <a:off x="7564897" y="2898493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0088FA-2CD5-4FDF-9DE5-83BE2A2ED571}"/>
              </a:ext>
            </a:extLst>
          </p:cNvPr>
          <p:cNvSpPr>
            <a:spLocks noChangeAspect="1"/>
          </p:cNvSpPr>
          <p:nvPr/>
        </p:nvSpPr>
        <p:spPr>
          <a:xfrm>
            <a:off x="7564897" y="3107342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C91CB0C-D297-436B-AA0E-9F84F9F139F2}"/>
              </a:ext>
            </a:extLst>
          </p:cNvPr>
          <p:cNvSpPr>
            <a:spLocks noChangeAspect="1"/>
          </p:cNvSpPr>
          <p:nvPr/>
        </p:nvSpPr>
        <p:spPr>
          <a:xfrm>
            <a:off x="7564897" y="3328595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63E574-D016-423A-BC2F-534CD9095316}"/>
              </a:ext>
            </a:extLst>
          </p:cNvPr>
          <p:cNvSpPr>
            <a:spLocks noChangeAspect="1"/>
          </p:cNvSpPr>
          <p:nvPr/>
        </p:nvSpPr>
        <p:spPr>
          <a:xfrm>
            <a:off x="7564897" y="3525409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3B958A34-B139-4501-A220-32DF7CCED866}"/>
              </a:ext>
            </a:extLst>
          </p:cNvPr>
          <p:cNvSpPr/>
          <p:nvPr/>
        </p:nvSpPr>
        <p:spPr>
          <a:xfrm>
            <a:off x="7519108" y="3772334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76B40-D399-4D49-85D2-5EF23F71FAD0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7F7A-188D-4454-B802-A72BDB8F0E20}"/>
              </a:ext>
            </a:extLst>
          </p:cNvPr>
          <p:cNvSpPr txBox="1"/>
          <p:nvPr/>
        </p:nvSpPr>
        <p:spPr>
          <a:xfrm>
            <a:off x="7523073" y="5945214"/>
            <a:ext cx="4156907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u="sng"/>
              <a:t>주문번호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클릭 시 해당 회원의 </a:t>
            </a:r>
            <a:r>
              <a:rPr lang="en-US" altLang="ko-KR" sz="1000" b="1">
                <a:solidFill>
                  <a:srgbClr val="FF0000"/>
                </a:solidFill>
              </a:rPr>
              <a:t>[</a:t>
            </a:r>
            <a:r>
              <a:rPr lang="ko-KR" altLang="en-US" sz="1000" b="1">
                <a:solidFill>
                  <a:srgbClr val="FF0000"/>
                </a:solidFill>
              </a:rPr>
              <a:t>주문상세정보</a:t>
            </a:r>
            <a:r>
              <a:rPr lang="en-US" altLang="ko-KR" sz="1000" b="1">
                <a:solidFill>
                  <a:srgbClr val="FF0000"/>
                </a:solidFill>
              </a:rPr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체크박스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선택 후 </a:t>
            </a:r>
            <a:r>
              <a:rPr lang="en-US" altLang="ko-KR" sz="1000"/>
              <a:t>[</a:t>
            </a:r>
            <a:r>
              <a:rPr lang="ko-KR" altLang="en-US" sz="1000"/>
              <a:t>삭제</a:t>
            </a:r>
            <a:r>
              <a:rPr lang="en-US" altLang="ko-KR" sz="1000"/>
              <a:t>]</a:t>
            </a:r>
            <a:r>
              <a:rPr lang="ko-KR" altLang="en-US" sz="1000"/>
              <a:t>버튼을 클릭하면 삭제됩니다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29" name="Pagination">
            <a:extLst>
              <a:ext uri="{FF2B5EF4-FFF2-40B4-BE49-F238E27FC236}">
                <a16:creationId xmlns:a16="http://schemas.microsoft.com/office/drawing/2014/main" id="{06B0B9CB-4695-4C0D-96AF-F4333E9154FE}"/>
              </a:ext>
            </a:extLst>
          </p:cNvPr>
          <p:cNvSpPr txBox="1"/>
          <p:nvPr/>
        </p:nvSpPr>
        <p:spPr>
          <a:xfrm>
            <a:off x="8838687" y="3784853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56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42998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주문 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주문 상세 정보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1204058"/>
          <a:ext cx="5868002" cy="2834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birth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접속일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access_date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메모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admin_memo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reset 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 전으로 초기화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8E486-DAE0-4ECA-9D87-3950A4BD901E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E4A2-29F0-45B2-9FB7-E3CDB1A899D9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620C1-F48F-4775-9638-F8C700EA1975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4C6C1B-9EFE-46C5-BEE2-A76F3AB4B0E1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7DF697-492D-4B5C-837D-3A25BD17D8A7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169B7-B325-469A-BA51-D37835B3B164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73641B-3EFD-4C47-BCF3-3073C67E3546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0BAA7-97C1-4352-B4B8-7D05912FFDA6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0F64F-3F3E-4859-BC04-8526CA29717F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8E0776-4080-4781-A4A3-683604652695}"/>
              </a:ext>
            </a:extLst>
          </p:cNvPr>
          <p:cNvSpPr txBox="1"/>
          <p:nvPr/>
        </p:nvSpPr>
        <p:spPr>
          <a:xfrm>
            <a:off x="6308775" y="227341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주문회원목록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9D67BE-26A3-4C7D-9CA7-E0FCF28B5443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주문 상세 정보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74241-BEB6-43E6-8E78-C7F7B82B2FDE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9FAA5E-0E63-4691-95E9-CF89C616F9B4}"/>
              </a:ext>
            </a:extLst>
          </p:cNvPr>
          <p:cNvSpPr txBox="1"/>
          <p:nvPr/>
        </p:nvSpPr>
        <p:spPr>
          <a:xfrm>
            <a:off x="7523073" y="5953603"/>
            <a:ext cx="3352200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[</a:t>
            </a:r>
            <a:r>
              <a:rPr lang="ko-KR" altLang="en-US" sz="1000" b="1"/>
              <a:t>주문회원목록</a:t>
            </a:r>
            <a:r>
              <a:rPr lang="en-US" altLang="ko-KR" sz="1000" b="1"/>
              <a:t>] </a:t>
            </a:r>
            <a:r>
              <a:rPr lang="ko-KR" altLang="en-US" sz="1000"/>
              <a:t>에서 주문번호를 클릭하면 해당 회원의 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FF0000"/>
                </a:solidFill>
              </a:rPr>
              <a:t>[</a:t>
            </a:r>
            <a:r>
              <a:rPr lang="ko-KR" altLang="en-US" sz="1000" b="1">
                <a:solidFill>
                  <a:srgbClr val="FF0000"/>
                </a:solidFill>
              </a:rPr>
              <a:t>주문상세정보</a:t>
            </a:r>
            <a:r>
              <a:rPr lang="en-US" altLang="ko-KR" sz="1000" b="1">
                <a:solidFill>
                  <a:srgbClr val="FF0000"/>
                </a:solidFill>
              </a:rPr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1FA59EE6-2113-46C4-A17A-D38C3A31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40190"/>
              </p:ext>
            </p:extLst>
          </p:nvPr>
        </p:nvGraphicFramePr>
        <p:xfrm>
          <a:off x="7506031" y="2510667"/>
          <a:ext cx="4428000" cy="10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21">
                  <a:extLst>
                    <a:ext uri="{9D8B030D-6E8A-4147-A177-3AD203B41FA5}">
                      <a16:colId xmlns:a16="http://schemas.microsoft.com/office/drawing/2014/main" val="877818027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902505347"/>
                    </a:ext>
                  </a:extLst>
                </a:gridCol>
                <a:gridCol w="1220167">
                  <a:extLst>
                    <a:ext uri="{9D8B030D-6E8A-4147-A177-3AD203B41FA5}">
                      <a16:colId xmlns:a16="http://schemas.microsoft.com/office/drawing/2014/main" val="1308813700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190563810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3575310291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주문일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주문번호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결제수단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90088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063649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4284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06921"/>
                  </a:ext>
                </a:extLst>
              </a:tr>
            </a:tbl>
          </a:graphicData>
        </a:graphic>
      </p:graphicFrame>
      <p:sp>
        <p:nvSpPr>
          <p:cNvPr id="40" name="Pagination">
            <a:extLst>
              <a:ext uri="{FF2B5EF4-FFF2-40B4-BE49-F238E27FC236}">
                <a16:creationId xmlns:a16="http://schemas.microsoft.com/office/drawing/2014/main" id="{B09A0E7F-AC8E-4320-B938-BD9B43D810A2}"/>
              </a:ext>
            </a:extLst>
          </p:cNvPr>
          <p:cNvSpPr txBox="1"/>
          <p:nvPr/>
        </p:nvSpPr>
        <p:spPr>
          <a:xfrm>
            <a:off x="8838687" y="3766191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9999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[</a:t>
            </a:r>
            <a:r>
              <a:rPr lang="ko-KR" altLang="en-US" sz="4800" b="1">
                <a:latin typeface="+mj-ea"/>
              </a:rPr>
              <a:t>관리자 모드</a:t>
            </a:r>
            <a:r>
              <a:rPr lang="en-US" altLang="ko-KR" sz="4800" b="1">
                <a:latin typeface="+mj-ea"/>
              </a:rPr>
              <a:t>]</a:t>
            </a:r>
            <a:endParaRPr lang="en-US" altLang="ko-KR" sz="44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회원 관리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421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77627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관리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회원 정보 조회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9633"/>
              </p:ext>
            </p:extLst>
          </p:nvPr>
        </p:nvGraphicFramePr>
        <p:xfrm>
          <a:off x="134620" y="1204058"/>
          <a:ext cx="5868002" cy="2834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admin_Member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회원정보조회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등급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membership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birth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49541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체크박스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checkbox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X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회원정보 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name,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memberDeletePro.jsp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39207"/>
              </p:ext>
            </p:extLst>
          </p:nvPr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A36C16D-6481-40AA-8F8A-58CB0689004F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8F6279-80C0-4D5E-91AD-F4AA15B345FF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905AA7-C26B-4C99-ABBA-A717A430BCC8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F84854-C050-40FD-99E9-65BB189C2F79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7B1D56-7012-4870-A560-2D5D26302939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A5074E-7FC3-4672-93C3-C618CC0EDAF5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AC22FC-4788-4F92-8022-8A2E9D8A37E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DC44D6-4A5D-4F8B-8217-16CC1F9AA46E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8B54C3-10F1-494F-B99E-6F637A99C8AA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390318-35A1-4CD6-93FB-7BAF4889CD8B}"/>
              </a:ext>
            </a:extLst>
          </p:cNvPr>
          <p:cNvSpPr txBox="1"/>
          <p:nvPr/>
        </p:nvSpPr>
        <p:spPr>
          <a:xfrm>
            <a:off x="6308775" y="2273417"/>
            <a:ext cx="9925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회원정보조회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주문회원목록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948396-4273-4841-B7BD-4387F247C3D6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회원 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E8983EF-94E7-4B5D-96BC-A330C17C9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63448"/>
              </p:ext>
            </p:extLst>
          </p:nvPr>
        </p:nvGraphicFramePr>
        <p:xfrm>
          <a:off x="7500509" y="2509044"/>
          <a:ext cx="44279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30">
                  <a:extLst>
                    <a:ext uri="{9D8B030D-6E8A-4147-A177-3AD203B41FA5}">
                      <a16:colId xmlns:a16="http://schemas.microsoft.com/office/drawing/2014/main" val="3001323433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1867810227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2584671199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1625757730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598236751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568528683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1617486237"/>
                    </a:ext>
                  </a:extLst>
                </a:gridCol>
                <a:gridCol w="597924">
                  <a:extLst>
                    <a:ext uri="{9D8B030D-6E8A-4147-A177-3AD203B41FA5}">
                      <a16:colId xmlns:a16="http://schemas.microsoft.com/office/drawing/2014/main" val="874332516"/>
                    </a:ext>
                  </a:extLst>
                </a:gridCol>
              </a:tblGrid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생년</a:t>
                      </a:r>
                      <a:endParaRPr lang="en-US" altLang="ko-KR" sz="8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월일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5440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53946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341044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005552"/>
                  </a:ext>
                </a:extLst>
              </a:tr>
              <a:tr h="20055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793565"/>
                  </a:ext>
                </a:extLst>
              </a:tr>
            </a:tbl>
          </a:graphicData>
        </a:graphic>
      </p:graphicFrame>
      <p:sp>
        <p:nvSpPr>
          <p:cNvPr id="4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6A08432-B648-483C-A3C4-F58C138FFB3E}"/>
              </a:ext>
            </a:extLst>
          </p:cNvPr>
          <p:cNvSpPr>
            <a:spLocks noChangeAspect="1"/>
          </p:cNvSpPr>
          <p:nvPr/>
        </p:nvSpPr>
        <p:spPr>
          <a:xfrm>
            <a:off x="7564897" y="2898493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0088FA-2CD5-4FDF-9DE5-83BE2A2ED571}"/>
              </a:ext>
            </a:extLst>
          </p:cNvPr>
          <p:cNvSpPr>
            <a:spLocks noChangeAspect="1"/>
          </p:cNvSpPr>
          <p:nvPr/>
        </p:nvSpPr>
        <p:spPr>
          <a:xfrm>
            <a:off x="7564897" y="3107342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C91CB0C-D297-436B-AA0E-9F84F9F139F2}"/>
              </a:ext>
            </a:extLst>
          </p:cNvPr>
          <p:cNvSpPr>
            <a:spLocks noChangeAspect="1"/>
          </p:cNvSpPr>
          <p:nvPr/>
        </p:nvSpPr>
        <p:spPr>
          <a:xfrm>
            <a:off x="7564897" y="3328595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163E574-D016-423A-BC2F-534CD9095316}"/>
              </a:ext>
            </a:extLst>
          </p:cNvPr>
          <p:cNvSpPr>
            <a:spLocks noChangeAspect="1"/>
          </p:cNvSpPr>
          <p:nvPr/>
        </p:nvSpPr>
        <p:spPr>
          <a:xfrm>
            <a:off x="7564897" y="3525409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3B958A34-B139-4501-A220-32DF7CCED866}"/>
              </a:ext>
            </a:extLst>
          </p:cNvPr>
          <p:cNvSpPr/>
          <p:nvPr/>
        </p:nvSpPr>
        <p:spPr>
          <a:xfrm>
            <a:off x="7519108" y="4033596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76B40-D399-4D49-85D2-5EF23F71FAD0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sp>
        <p:nvSpPr>
          <p:cNvPr id="29" name="Pagination">
            <a:extLst>
              <a:ext uri="{FF2B5EF4-FFF2-40B4-BE49-F238E27FC236}">
                <a16:creationId xmlns:a16="http://schemas.microsoft.com/office/drawing/2014/main" id="{FEA21F30-FF93-4DFE-887E-5907475ADB94}"/>
              </a:ext>
            </a:extLst>
          </p:cNvPr>
          <p:cNvSpPr txBox="1"/>
          <p:nvPr/>
        </p:nvSpPr>
        <p:spPr>
          <a:xfrm>
            <a:off x="8838687" y="3784853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5347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96744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관리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화원 정보 수정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32905"/>
              </p:ext>
            </p:extLst>
          </p:nvPr>
        </p:nvGraphicFramePr>
        <p:xfrm>
          <a:off x="134620" y="1204058"/>
          <a:ext cx="5868002" cy="2834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pwd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birth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접속일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access_date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yyyy-mm-dd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메모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admin_memo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796932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submit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reset (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 전으로 초기화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8E486-DAE0-4ECA-9D87-3950A4BD901E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CCE4A2-29F0-45B2-9FB7-E3CDB1A899D9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2620C1-F48F-4775-9638-F8C700EA1975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4C6C1B-9EFE-46C5-BEE2-A76F3AB4B0E1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7DF697-492D-4B5C-837D-3A25BD17D8A7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169B7-B325-469A-BA51-D37835B3B164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73641B-3EFD-4C47-BCF3-3073C67E3546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0BAA7-97C1-4352-B4B8-7D05912FFDA6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0F64F-3F3E-4859-BC04-8526CA29717F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8E0776-4080-4781-A4A3-683604652695}"/>
              </a:ext>
            </a:extLst>
          </p:cNvPr>
          <p:cNvSpPr txBox="1"/>
          <p:nvPr/>
        </p:nvSpPr>
        <p:spPr>
          <a:xfrm>
            <a:off x="6308775" y="2273417"/>
            <a:ext cx="99257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rgbClr val="FF0000"/>
                </a:solidFill>
              </a:rPr>
              <a:t>회원정보조회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주문회원목록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9D67BE-26A3-4C7D-9CA7-E0FCF28B5443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회원 상세 정보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874241-BEB6-43E6-8E78-C7F7B82B2FDE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40EDA75-E8CC-4B5D-83C9-279B0E61C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60314"/>
              </p:ext>
            </p:extLst>
          </p:nvPr>
        </p:nvGraphicFramePr>
        <p:xfrm>
          <a:off x="7510719" y="2561956"/>
          <a:ext cx="4428000" cy="302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93">
                  <a:extLst>
                    <a:ext uri="{9D8B030D-6E8A-4147-A177-3AD203B41FA5}">
                      <a16:colId xmlns:a16="http://schemas.microsoft.com/office/drawing/2014/main" val="3608779987"/>
                    </a:ext>
                  </a:extLst>
                </a:gridCol>
                <a:gridCol w="1428007">
                  <a:extLst>
                    <a:ext uri="{9D8B030D-6E8A-4147-A177-3AD203B41FA5}">
                      <a16:colId xmlns:a16="http://schemas.microsoft.com/office/drawing/2014/main" val="2721907662"/>
                    </a:ext>
                  </a:extLst>
                </a:gridCol>
                <a:gridCol w="845409">
                  <a:extLst>
                    <a:ext uri="{9D8B030D-6E8A-4147-A177-3AD203B41FA5}">
                      <a16:colId xmlns:a16="http://schemas.microsoft.com/office/drawing/2014/main" val="2435568387"/>
                    </a:ext>
                  </a:extLst>
                </a:gridCol>
                <a:gridCol w="1368591">
                  <a:extLst>
                    <a:ext uri="{9D8B030D-6E8A-4147-A177-3AD203B41FA5}">
                      <a16:colId xmlns:a16="http://schemas.microsoft.com/office/drawing/2014/main" val="1632105302"/>
                    </a:ext>
                  </a:extLst>
                </a:gridCol>
              </a:tblGrid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&lt;%=id%&gt;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회원등급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49290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비밀번호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486500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&lt;%=name%&gt;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44691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967291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364545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&lt;%=birth%&gt;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582593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회원 가입일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&lt;%=reg_date%&gt;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475379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최근 접속일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&lt;%=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access_date%&gt;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53414"/>
                  </a:ext>
                </a:extLst>
              </a:tr>
              <a:tr h="2911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관리자 메모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93090"/>
                  </a:ext>
                </a:extLst>
              </a:tr>
            </a:tbl>
          </a:graphicData>
        </a:graphic>
      </p:graphicFrame>
      <p:sp>
        <p:nvSpPr>
          <p:cNvPr id="34" name="Text Box">
            <a:extLst>
              <a:ext uri="{FF2B5EF4-FFF2-40B4-BE49-F238E27FC236}">
                <a16:creationId xmlns:a16="http://schemas.microsoft.com/office/drawing/2014/main" id="{8423E940-2049-4642-A1E1-B5C50A69651A}"/>
              </a:ext>
            </a:extLst>
          </p:cNvPr>
          <p:cNvSpPr/>
          <p:nvPr/>
        </p:nvSpPr>
        <p:spPr>
          <a:xfrm>
            <a:off x="8355169" y="2911753"/>
            <a:ext cx="1008000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 Box">
            <a:extLst>
              <a:ext uri="{FF2B5EF4-FFF2-40B4-BE49-F238E27FC236}">
                <a16:creationId xmlns:a16="http://schemas.microsoft.com/office/drawing/2014/main" id="{24E8D94B-86B9-436E-AF0C-DD65F741EDF8}"/>
              </a:ext>
            </a:extLst>
          </p:cNvPr>
          <p:cNvSpPr/>
          <p:nvPr/>
        </p:nvSpPr>
        <p:spPr>
          <a:xfrm>
            <a:off x="10619223" y="2911753"/>
            <a:ext cx="1008000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A426FF33-44EB-4040-AFB0-7AF53BA4B174}"/>
              </a:ext>
            </a:extLst>
          </p:cNvPr>
          <p:cNvSpPr/>
          <p:nvPr/>
        </p:nvSpPr>
        <p:spPr>
          <a:xfrm>
            <a:off x="10619223" y="2610993"/>
            <a:ext cx="900000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&lt;%=membership%&gt;</a:t>
            </a:r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 Box">
            <a:extLst>
              <a:ext uri="{FF2B5EF4-FFF2-40B4-BE49-F238E27FC236}">
                <a16:creationId xmlns:a16="http://schemas.microsoft.com/office/drawing/2014/main" id="{904457EF-8A4D-492D-9F1E-5C403B1710A0}"/>
              </a:ext>
            </a:extLst>
          </p:cNvPr>
          <p:cNvSpPr/>
          <p:nvPr/>
        </p:nvSpPr>
        <p:spPr>
          <a:xfrm>
            <a:off x="8355168" y="3489007"/>
            <a:ext cx="1288365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&lt;%=contact%&gt;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 Box">
            <a:extLst>
              <a:ext uri="{FF2B5EF4-FFF2-40B4-BE49-F238E27FC236}">
                <a16:creationId xmlns:a16="http://schemas.microsoft.com/office/drawing/2014/main" id="{339D870A-98B0-4F46-B901-A6E7AD3B9CB2}"/>
              </a:ext>
            </a:extLst>
          </p:cNvPr>
          <p:cNvSpPr/>
          <p:nvPr/>
        </p:nvSpPr>
        <p:spPr>
          <a:xfrm>
            <a:off x="8355168" y="3789767"/>
            <a:ext cx="1288365" cy="18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&lt;%=email%&gt;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96ED8FCB-3777-409F-9F21-A6369295EA44}"/>
              </a:ext>
            </a:extLst>
          </p:cNvPr>
          <p:cNvSpPr/>
          <p:nvPr/>
        </p:nvSpPr>
        <p:spPr>
          <a:xfrm>
            <a:off x="9404176" y="2912620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CF954D47-D01B-4E25-A9C1-D884F632C70D}"/>
              </a:ext>
            </a:extLst>
          </p:cNvPr>
          <p:cNvSpPr/>
          <p:nvPr/>
        </p:nvSpPr>
        <p:spPr>
          <a:xfrm>
            <a:off x="11576582" y="2614101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120F0980-B3F4-4BCF-9C06-FA1F0039D3B8}"/>
              </a:ext>
            </a:extLst>
          </p:cNvPr>
          <p:cNvSpPr/>
          <p:nvPr/>
        </p:nvSpPr>
        <p:spPr>
          <a:xfrm>
            <a:off x="9714541" y="3489978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65CF4578-4CC6-4F79-A8C2-42FB56BE2CC4}"/>
              </a:ext>
            </a:extLst>
          </p:cNvPr>
          <p:cNvSpPr/>
          <p:nvPr/>
        </p:nvSpPr>
        <p:spPr>
          <a:xfrm>
            <a:off x="9714541" y="3788540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DA8425-340F-4AEE-B1BC-1899B351F5F8}"/>
              </a:ext>
            </a:extLst>
          </p:cNvPr>
          <p:cNvGrpSpPr/>
          <p:nvPr/>
        </p:nvGrpSpPr>
        <p:grpSpPr>
          <a:xfrm>
            <a:off x="8914719" y="5774794"/>
            <a:ext cx="1620000" cy="252000"/>
            <a:chOff x="10020595" y="1586322"/>
            <a:chExt cx="1786824" cy="309600"/>
          </a:xfrm>
        </p:grpSpPr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C65F4398-0F59-4F3C-BDDF-4116BFD0718B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Button">
              <a:extLst>
                <a:ext uri="{FF2B5EF4-FFF2-40B4-BE49-F238E27FC236}">
                  <a16:creationId xmlns:a16="http://schemas.microsoft.com/office/drawing/2014/main" id="{3C63DAD8-2D0C-4EF8-8504-3478D5B3E864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Text Box">
            <a:extLst>
              <a:ext uri="{FF2B5EF4-FFF2-40B4-BE49-F238E27FC236}">
                <a16:creationId xmlns:a16="http://schemas.microsoft.com/office/drawing/2014/main" id="{8B62A97D-2CCE-4B48-981C-9762EACF2BA6}"/>
              </a:ext>
            </a:extLst>
          </p:cNvPr>
          <p:cNvSpPr/>
          <p:nvPr/>
        </p:nvSpPr>
        <p:spPr>
          <a:xfrm>
            <a:off x="8355168" y="4983863"/>
            <a:ext cx="3062249" cy="49590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&lt;%=admin_memo%&gt;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75314108-8B13-43C7-B4FC-396DE37A46D6}"/>
              </a:ext>
            </a:extLst>
          </p:cNvPr>
          <p:cNvSpPr/>
          <p:nvPr/>
        </p:nvSpPr>
        <p:spPr>
          <a:xfrm>
            <a:off x="11519223" y="5142815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34D3-8BD0-41F6-A68B-57A58797E8FD}"/>
              </a:ext>
            </a:extLst>
          </p:cNvPr>
          <p:cNvSpPr txBox="1"/>
          <p:nvPr/>
        </p:nvSpPr>
        <p:spPr>
          <a:xfrm>
            <a:off x="7510719" y="6229749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※ </a:t>
            </a:r>
            <a:r>
              <a:rPr lang="ko-KR" altLang="en-US" sz="1100"/>
              <a:t>변경 내역 조회 필요 </a:t>
            </a:r>
            <a:r>
              <a:rPr lang="en-US" altLang="ko-KR" sz="1100"/>
              <a:t>?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26863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2. </a:t>
            </a:r>
            <a:r>
              <a:rPr lang="ko-KR" altLang="en-US" sz="4800" b="1">
                <a:latin typeface="+mj-ea"/>
              </a:rPr>
              <a:t>개발환경 정의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8628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br>
              <a:rPr lang="en-US" altLang="ko-KR" sz="4400" b="1" dirty="0">
                <a:latin typeface="+mj-ea"/>
              </a:rPr>
            </a:br>
            <a:r>
              <a:rPr lang="ko-KR" altLang="en-US" sz="4800" b="1">
                <a:latin typeface="+mj-ea"/>
              </a:rPr>
              <a:t>화면 설계서</a:t>
            </a:r>
            <a:endParaRPr lang="en-US" altLang="ko-KR" sz="48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[</a:t>
            </a:r>
            <a:r>
              <a:rPr lang="ko-KR" altLang="en-US" sz="4800" b="1">
                <a:latin typeface="+mj-ea"/>
              </a:rPr>
              <a:t>관리자 모드</a:t>
            </a:r>
            <a:r>
              <a:rPr lang="en-US" altLang="ko-KR" sz="4800" b="1">
                <a:latin typeface="+mj-ea"/>
              </a:rPr>
              <a:t>]</a:t>
            </a:r>
            <a:endParaRPr lang="en-US" altLang="ko-KR" sz="4400" b="1">
              <a:latin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3200" b="1">
                <a:latin typeface="+mj-ea"/>
              </a:rPr>
              <a:t>게시판관리</a:t>
            </a:r>
            <a:endParaRPr lang="en-US" altLang="ko-KR" sz="3200" b="1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72471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35716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1204058"/>
          <a:ext cx="5868002" cy="2834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Q&amp;A</a:t>
            </a:r>
            <a:r>
              <a:rPr lang="ko-KR" altLang="en-US" sz="1050" b="1">
                <a:solidFill>
                  <a:srgbClr val="FF0000"/>
                </a:solidFill>
              </a:rPr>
              <a:t>목록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공지사항목록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/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Q&amp;A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DC22D993-E21B-4B29-99CA-6EF43BDA3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468101"/>
              </p:ext>
            </p:extLst>
          </p:nvPr>
        </p:nvGraphicFramePr>
        <p:xfrm>
          <a:off x="7500509" y="2509044"/>
          <a:ext cx="4428000" cy="159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98">
                  <a:extLst>
                    <a:ext uri="{9D8B030D-6E8A-4147-A177-3AD203B41FA5}">
                      <a16:colId xmlns:a16="http://schemas.microsoft.com/office/drawing/2014/main" val="3001323433"/>
                    </a:ext>
                  </a:extLst>
                </a:gridCol>
                <a:gridCol w="364717">
                  <a:extLst>
                    <a:ext uri="{9D8B030D-6E8A-4147-A177-3AD203B41FA5}">
                      <a16:colId xmlns:a16="http://schemas.microsoft.com/office/drawing/2014/main" val="1867810227"/>
                    </a:ext>
                  </a:extLst>
                </a:gridCol>
                <a:gridCol w="1017817">
                  <a:extLst>
                    <a:ext uri="{9D8B030D-6E8A-4147-A177-3AD203B41FA5}">
                      <a16:colId xmlns:a16="http://schemas.microsoft.com/office/drawing/2014/main" val="2584671199"/>
                    </a:ext>
                  </a:extLst>
                </a:gridCol>
                <a:gridCol w="691267">
                  <a:extLst>
                    <a:ext uri="{9D8B030D-6E8A-4147-A177-3AD203B41FA5}">
                      <a16:colId xmlns:a16="http://schemas.microsoft.com/office/drawing/2014/main" val="1625757730"/>
                    </a:ext>
                  </a:extLst>
                </a:gridCol>
                <a:gridCol w="691267">
                  <a:extLst>
                    <a:ext uri="{9D8B030D-6E8A-4147-A177-3AD203B41FA5}">
                      <a16:colId xmlns:a16="http://schemas.microsoft.com/office/drawing/2014/main" val="598236751"/>
                    </a:ext>
                  </a:extLst>
                </a:gridCol>
                <a:gridCol w="691267">
                  <a:extLst>
                    <a:ext uri="{9D8B030D-6E8A-4147-A177-3AD203B41FA5}">
                      <a16:colId xmlns:a16="http://schemas.microsoft.com/office/drawing/2014/main" val="568528683"/>
                    </a:ext>
                  </a:extLst>
                </a:gridCol>
                <a:gridCol w="691267">
                  <a:extLst>
                    <a:ext uri="{9D8B030D-6E8A-4147-A177-3AD203B41FA5}">
                      <a16:colId xmlns:a16="http://schemas.microsoft.com/office/drawing/2014/main" val="1617486237"/>
                    </a:ext>
                  </a:extLst>
                </a:gridCol>
              </a:tblGrid>
              <a:tr h="2540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>
                          <a:solidFill>
                            <a:schemeClr val="accent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관련내역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5440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&lt;%=id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53946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&lt;%manager_id%&gt;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u="sng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341044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&lt;%=id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005552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][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&lt;%manager_id%&gt;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b="0" u="sng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793565"/>
                  </a:ext>
                </a:extLst>
              </a:tr>
            </a:tbl>
          </a:graphicData>
        </a:graphic>
      </p:graphicFrame>
      <p:sp>
        <p:nvSpPr>
          <p:cNvPr id="44" name="Pagination">
            <a:extLst>
              <a:ext uri="{FF2B5EF4-FFF2-40B4-BE49-F238E27FC236}">
                <a16:creationId xmlns:a16="http://schemas.microsoft.com/office/drawing/2014/main" id="{60849C3C-FECF-470B-A7BA-0BA820870091}"/>
              </a:ext>
            </a:extLst>
          </p:cNvPr>
          <p:cNvSpPr txBox="1"/>
          <p:nvPr/>
        </p:nvSpPr>
        <p:spPr>
          <a:xfrm>
            <a:off x="8838687" y="4269708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F413F89-14B0-40E5-BEF8-CE9B5F40BAAD}"/>
              </a:ext>
            </a:extLst>
          </p:cNvPr>
          <p:cNvSpPr>
            <a:spLocks noChangeAspect="1"/>
          </p:cNvSpPr>
          <p:nvPr/>
        </p:nvSpPr>
        <p:spPr>
          <a:xfrm>
            <a:off x="7564897" y="2851838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B758562-AEB2-45BE-8D90-E9B7899AC9F8}"/>
              </a:ext>
            </a:extLst>
          </p:cNvPr>
          <p:cNvSpPr>
            <a:spLocks noChangeAspect="1"/>
          </p:cNvSpPr>
          <p:nvPr/>
        </p:nvSpPr>
        <p:spPr>
          <a:xfrm>
            <a:off x="7564897" y="3199621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FB439036-7371-484B-A8FE-E220FDEC22FC}"/>
              </a:ext>
            </a:extLst>
          </p:cNvPr>
          <p:cNvSpPr>
            <a:spLocks noChangeAspect="1"/>
          </p:cNvSpPr>
          <p:nvPr/>
        </p:nvSpPr>
        <p:spPr>
          <a:xfrm>
            <a:off x="7564897" y="3534641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C7E717E-35FF-46D4-87D1-00C439544770}"/>
              </a:ext>
            </a:extLst>
          </p:cNvPr>
          <p:cNvSpPr>
            <a:spLocks noChangeAspect="1"/>
          </p:cNvSpPr>
          <p:nvPr/>
        </p:nvSpPr>
        <p:spPr>
          <a:xfrm>
            <a:off x="7564897" y="3880657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5624A7-7893-4BFE-8115-511498BD5873}"/>
              </a:ext>
            </a:extLst>
          </p:cNvPr>
          <p:cNvSpPr txBox="1"/>
          <p:nvPr/>
        </p:nvSpPr>
        <p:spPr>
          <a:xfrm>
            <a:off x="7523073" y="5945214"/>
            <a:ext cx="437491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u="sng"/>
              <a:t>제목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클릭 시 해당 회원의 해당 글의 </a:t>
            </a:r>
            <a:r>
              <a:rPr lang="en-US" altLang="ko-KR" sz="1000" b="1">
                <a:solidFill>
                  <a:srgbClr val="FF0000"/>
                </a:solidFill>
              </a:rPr>
              <a:t>[</a:t>
            </a:r>
            <a:r>
              <a:rPr lang="ko-KR" altLang="en-US" sz="1000" b="1">
                <a:solidFill>
                  <a:srgbClr val="FF0000"/>
                </a:solidFill>
              </a:rPr>
              <a:t>게시글보기</a:t>
            </a:r>
            <a:r>
              <a:rPr lang="en-US" altLang="ko-KR" sz="1000" b="1">
                <a:solidFill>
                  <a:srgbClr val="FF0000"/>
                </a:solidFill>
              </a:rPr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834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74858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28065"/>
              </p:ext>
            </p:extLst>
          </p:nvPr>
        </p:nvGraphicFramePr>
        <p:xfrm>
          <a:off x="134620" y="1204058"/>
          <a:ext cx="5868002" cy="2834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답변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qna_answer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6752"/>
              </p:ext>
            </p:extLst>
          </p:nvPr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Q&amp;A</a:t>
            </a:r>
            <a:r>
              <a:rPr lang="ko-KR" altLang="en-US" sz="1050" b="1">
                <a:solidFill>
                  <a:srgbClr val="FF0000"/>
                </a:solidFill>
              </a:rPr>
              <a:t>목록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공지사항목록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/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게시글 보기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/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답변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780B22-C3A7-4C6E-8A32-6E0BAB04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7249"/>
              </p:ext>
            </p:extLst>
          </p:nvPr>
        </p:nvGraphicFramePr>
        <p:xfrm>
          <a:off x="7519108" y="2527916"/>
          <a:ext cx="4428000" cy="2524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3887028655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352683198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58934449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890203703"/>
                    </a:ext>
                  </a:extLst>
                </a:gridCol>
              </a:tblGrid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&lt;%=qna_no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19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&lt;%=qna_title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7406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&lt;%=id 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&lt;%=name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95016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&lt;%=qna_date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2786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&lt;%=qna_content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2202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</a:rPr>
                        <a:t>관리자 답변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30016"/>
                  </a:ext>
                </a:extLst>
              </a:tr>
            </a:tbl>
          </a:graphicData>
        </a:graphic>
      </p:graphicFrame>
      <p:sp>
        <p:nvSpPr>
          <p:cNvPr id="30" name="Text Box">
            <a:extLst>
              <a:ext uri="{FF2B5EF4-FFF2-40B4-BE49-F238E27FC236}">
                <a16:creationId xmlns:a16="http://schemas.microsoft.com/office/drawing/2014/main" id="{B298490D-02B8-457F-9024-DA557AC6D5CF}"/>
              </a:ext>
            </a:extLst>
          </p:cNvPr>
          <p:cNvSpPr/>
          <p:nvPr/>
        </p:nvSpPr>
        <p:spPr>
          <a:xfrm>
            <a:off x="8434146" y="4282875"/>
            <a:ext cx="2952000" cy="7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B50DE8-2CEF-4CDF-AADC-2CD8AB653ED5}"/>
              </a:ext>
            </a:extLst>
          </p:cNvPr>
          <p:cNvGrpSpPr/>
          <p:nvPr/>
        </p:nvGrpSpPr>
        <p:grpSpPr>
          <a:xfrm>
            <a:off x="8939886" y="5346955"/>
            <a:ext cx="1620000" cy="252000"/>
            <a:chOff x="10020595" y="1586322"/>
            <a:chExt cx="1786824" cy="309600"/>
          </a:xfrm>
        </p:grpSpPr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8D4A0BA-A9E2-4A9E-8D7E-E81A992FC411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FB6F3BE3-3033-4301-8F67-EA27A4C76C6F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Button">
            <a:extLst>
              <a:ext uri="{FF2B5EF4-FFF2-40B4-BE49-F238E27FC236}">
                <a16:creationId xmlns:a16="http://schemas.microsoft.com/office/drawing/2014/main" id="{0950A6CC-A39B-499B-B5F9-E63FD4A1CBD1}"/>
              </a:ext>
            </a:extLst>
          </p:cNvPr>
          <p:cNvSpPr/>
          <p:nvPr/>
        </p:nvSpPr>
        <p:spPr>
          <a:xfrm>
            <a:off x="11519223" y="4555585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91108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1204058"/>
          <a:ext cx="5868002" cy="28346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5524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7839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7237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Q&amp;A</a:t>
            </a:r>
            <a:r>
              <a:rPr lang="ko-KR" altLang="en-US" sz="1050"/>
              <a:t>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공지사항목록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공지사항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DC22D993-E21B-4B29-99CA-6EF43BDA3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95681"/>
              </p:ext>
            </p:extLst>
          </p:nvPr>
        </p:nvGraphicFramePr>
        <p:xfrm>
          <a:off x="7500509" y="2509044"/>
          <a:ext cx="4427998" cy="133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0">
                  <a:extLst>
                    <a:ext uri="{9D8B030D-6E8A-4147-A177-3AD203B41FA5}">
                      <a16:colId xmlns:a16="http://schemas.microsoft.com/office/drawing/2014/main" val="3001323433"/>
                    </a:ext>
                  </a:extLst>
                </a:gridCol>
                <a:gridCol w="369142">
                  <a:extLst>
                    <a:ext uri="{9D8B030D-6E8A-4147-A177-3AD203B41FA5}">
                      <a16:colId xmlns:a16="http://schemas.microsoft.com/office/drawing/2014/main" val="1867810227"/>
                    </a:ext>
                  </a:extLst>
                </a:gridCol>
                <a:gridCol w="1676094">
                  <a:extLst>
                    <a:ext uri="{9D8B030D-6E8A-4147-A177-3AD203B41FA5}">
                      <a16:colId xmlns:a16="http://schemas.microsoft.com/office/drawing/2014/main" val="2584671199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598236751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568528683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1617486237"/>
                    </a:ext>
                  </a:extLst>
                </a:gridCol>
              </a:tblGrid>
              <a:tr h="2540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>
                          <a:solidFill>
                            <a:schemeClr val="accent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관련내역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5440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&lt;%=notice_title&gt;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53946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&lt;%=notice_title&gt;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341044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&lt;%=notice_title&gt;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005552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&lt;%=notice_title&gt;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793565"/>
                  </a:ext>
                </a:extLst>
              </a:tr>
            </a:tbl>
          </a:graphicData>
        </a:graphic>
      </p:graphicFrame>
      <p:sp>
        <p:nvSpPr>
          <p:cNvPr id="44" name="Pagination">
            <a:extLst>
              <a:ext uri="{FF2B5EF4-FFF2-40B4-BE49-F238E27FC236}">
                <a16:creationId xmlns:a16="http://schemas.microsoft.com/office/drawing/2014/main" id="{60849C3C-FECF-470B-A7BA-0BA820870091}"/>
              </a:ext>
            </a:extLst>
          </p:cNvPr>
          <p:cNvSpPr txBox="1"/>
          <p:nvPr/>
        </p:nvSpPr>
        <p:spPr>
          <a:xfrm>
            <a:off x="8838687" y="3950926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F413F89-14B0-40E5-BEF8-CE9B5F40BAAD}"/>
              </a:ext>
            </a:extLst>
          </p:cNvPr>
          <p:cNvSpPr>
            <a:spLocks noChangeAspect="1"/>
          </p:cNvSpPr>
          <p:nvPr/>
        </p:nvSpPr>
        <p:spPr>
          <a:xfrm>
            <a:off x="7564897" y="2851838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B758562-AEB2-45BE-8D90-E9B7899AC9F8}"/>
              </a:ext>
            </a:extLst>
          </p:cNvPr>
          <p:cNvSpPr>
            <a:spLocks noChangeAspect="1"/>
          </p:cNvSpPr>
          <p:nvPr/>
        </p:nvSpPr>
        <p:spPr>
          <a:xfrm>
            <a:off x="7564897" y="3115731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FB439036-7371-484B-A8FE-E220FDEC22FC}"/>
              </a:ext>
            </a:extLst>
          </p:cNvPr>
          <p:cNvSpPr>
            <a:spLocks noChangeAspect="1"/>
          </p:cNvSpPr>
          <p:nvPr/>
        </p:nvSpPr>
        <p:spPr>
          <a:xfrm>
            <a:off x="7564897" y="3383639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C7E717E-35FF-46D4-87D1-00C439544770}"/>
              </a:ext>
            </a:extLst>
          </p:cNvPr>
          <p:cNvSpPr>
            <a:spLocks noChangeAspect="1"/>
          </p:cNvSpPr>
          <p:nvPr/>
        </p:nvSpPr>
        <p:spPr>
          <a:xfrm>
            <a:off x="7564897" y="3654154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5624A7-7893-4BFE-8115-511498BD5873}"/>
              </a:ext>
            </a:extLst>
          </p:cNvPr>
          <p:cNvSpPr txBox="1"/>
          <p:nvPr/>
        </p:nvSpPr>
        <p:spPr>
          <a:xfrm>
            <a:off x="7523073" y="5945214"/>
            <a:ext cx="437491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u="sng"/>
              <a:t>제목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클릭 시 해당 회원의 해당 글의 </a:t>
            </a:r>
            <a:r>
              <a:rPr lang="en-US" altLang="ko-KR" sz="1000" b="1">
                <a:solidFill>
                  <a:srgbClr val="FF0000"/>
                </a:solidFill>
              </a:rPr>
              <a:t>[</a:t>
            </a:r>
            <a:r>
              <a:rPr lang="ko-KR" altLang="en-US" sz="1000" b="1">
                <a:solidFill>
                  <a:srgbClr val="FF0000"/>
                </a:solidFill>
              </a:rPr>
              <a:t>게시글보기</a:t>
            </a:r>
            <a:r>
              <a:rPr lang="en-US" altLang="ko-KR" sz="1000" b="1">
                <a:solidFill>
                  <a:srgbClr val="FF0000"/>
                </a:solidFill>
              </a:rPr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1B8E48B6-7EC5-4ED8-A1B1-B39374318170}"/>
              </a:ext>
            </a:extLst>
          </p:cNvPr>
          <p:cNvSpPr/>
          <p:nvPr/>
        </p:nvSpPr>
        <p:spPr>
          <a:xfrm>
            <a:off x="7519108" y="4218154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71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33582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93103"/>
              </p:ext>
            </p:extLst>
          </p:nvPr>
        </p:nvGraphicFramePr>
        <p:xfrm>
          <a:off x="134620" y="1204058"/>
          <a:ext cx="5868002" cy="19812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63765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9027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Q&amp;A</a:t>
            </a:r>
            <a:r>
              <a:rPr lang="ko-KR" altLang="en-US" sz="1050"/>
              <a:t>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공지사항목록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공지사항 보기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780B22-C3A7-4C6E-8A32-6E0BAB04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76284"/>
              </p:ext>
            </p:extLst>
          </p:nvPr>
        </p:nvGraphicFramePr>
        <p:xfrm>
          <a:off x="7519108" y="2527916"/>
          <a:ext cx="4428000" cy="157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3887028655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352683198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58934449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890203703"/>
                    </a:ext>
                  </a:extLst>
                </a:gridCol>
              </a:tblGrid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19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7406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95016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2202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B50DE8-2CEF-4CDF-AADC-2CD8AB653ED5}"/>
              </a:ext>
            </a:extLst>
          </p:cNvPr>
          <p:cNvGrpSpPr/>
          <p:nvPr/>
        </p:nvGrpSpPr>
        <p:grpSpPr>
          <a:xfrm>
            <a:off x="9099277" y="4331886"/>
            <a:ext cx="1620000" cy="252000"/>
            <a:chOff x="10020595" y="1586322"/>
            <a:chExt cx="1786824" cy="309600"/>
          </a:xfrm>
        </p:grpSpPr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8D4A0BA-A9E2-4A9E-8D7E-E81A992FC411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FB6F3BE3-3033-4301-8F67-EA27A4C76C6F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 Box">
            <a:extLst>
              <a:ext uri="{FF2B5EF4-FFF2-40B4-BE49-F238E27FC236}">
                <a16:creationId xmlns:a16="http://schemas.microsoft.com/office/drawing/2014/main" id="{43B869D7-632F-45B8-861B-F4A9DEC52415}"/>
              </a:ext>
            </a:extLst>
          </p:cNvPr>
          <p:cNvSpPr/>
          <p:nvPr/>
        </p:nvSpPr>
        <p:spPr>
          <a:xfrm>
            <a:off x="8454477" y="3324077"/>
            <a:ext cx="2952000" cy="7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528AD0E4-C797-4995-911A-3AE997BA2956}"/>
              </a:ext>
            </a:extLst>
          </p:cNvPr>
          <p:cNvSpPr/>
          <p:nvPr/>
        </p:nvSpPr>
        <p:spPr>
          <a:xfrm>
            <a:off x="11527612" y="3599239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05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11454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43264"/>
              </p:ext>
            </p:extLst>
          </p:nvPr>
        </p:nvGraphicFramePr>
        <p:xfrm>
          <a:off x="134620" y="1204058"/>
          <a:ext cx="5868002" cy="1767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415388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/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000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Q&amp;A</a:t>
            </a:r>
            <a:r>
              <a:rPr lang="ko-KR" altLang="en-US" sz="1050"/>
              <a:t>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공지사항목록</a:t>
            </a:r>
            <a:endParaRPr lang="en-US" altLang="ko-KR" sz="1050" b="1">
              <a:solidFill>
                <a:srgbClr val="FF0000"/>
              </a:solidFill>
            </a:endParaRPr>
          </a:p>
          <a:p>
            <a:endParaRPr lang="en-US" altLang="ko-KR" sz="1050"/>
          </a:p>
          <a:p>
            <a:r>
              <a:rPr lang="ko-KR" altLang="en-US" sz="1050"/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공지사항 등록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780B22-C3A7-4C6E-8A32-6E0BAB04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70655"/>
              </p:ext>
            </p:extLst>
          </p:nvPr>
        </p:nvGraphicFramePr>
        <p:xfrm>
          <a:off x="7519108" y="2527916"/>
          <a:ext cx="4428000" cy="174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3887028655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352683198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58934449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890203703"/>
                    </a:ext>
                  </a:extLst>
                </a:gridCol>
              </a:tblGrid>
              <a:tr h="305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195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74065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&lt;%=manager_id%&gt;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&lt;%=manager_name%&gt;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anchor="ctr"/>
                </a:tc>
                <a:extLst>
                  <a:ext uri="{0D108BD9-81ED-4DB2-BD59-A6C34878D82A}">
                    <a16:rowId xmlns:a16="http://schemas.microsoft.com/office/drawing/2014/main" val="3680095016"/>
                  </a:ext>
                </a:extLst>
              </a:tr>
              <a:tr h="708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2202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B50DE8-2CEF-4CDF-AADC-2CD8AB653ED5}"/>
              </a:ext>
            </a:extLst>
          </p:cNvPr>
          <p:cNvGrpSpPr/>
          <p:nvPr/>
        </p:nvGrpSpPr>
        <p:grpSpPr>
          <a:xfrm>
            <a:off x="9099277" y="4516444"/>
            <a:ext cx="1620000" cy="252000"/>
            <a:chOff x="10020595" y="1586322"/>
            <a:chExt cx="1786824" cy="309600"/>
          </a:xfrm>
        </p:grpSpPr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8D4A0BA-A9E2-4A9E-8D7E-E81A992FC411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FB6F3BE3-3033-4301-8F67-EA27A4C76C6F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 Box">
            <a:extLst>
              <a:ext uri="{FF2B5EF4-FFF2-40B4-BE49-F238E27FC236}">
                <a16:creationId xmlns:a16="http://schemas.microsoft.com/office/drawing/2014/main" id="{99FA4B0B-B888-4506-9E7A-20077E5E7B6C}"/>
              </a:ext>
            </a:extLst>
          </p:cNvPr>
          <p:cNvSpPr/>
          <p:nvPr/>
        </p:nvSpPr>
        <p:spPr>
          <a:xfrm>
            <a:off x="8454477" y="3491857"/>
            <a:ext cx="2952000" cy="7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203EA78F-2B8A-4B4F-A47F-CFD0DEAF8D77}"/>
              </a:ext>
            </a:extLst>
          </p:cNvPr>
          <p:cNvSpPr/>
          <p:nvPr/>
        </p:nvSpPr>
        <p:spPr>
          <a:xfrm>
            <a:off x="8454477" y="2897723"/>
            <a:ext cx="2952000" cy="1811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1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32050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admin_event.jsp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80355"/>
              </p:ext>
            </p:extLst>
          </p:nvPr>
        </p:nvGraphicFramePr>
        <p:xfrm>
          <a:off x="134620" y="1204058"/>
          <a:ext cx="5868002" cy="21945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86706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notice_update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notice_delete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261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94414"/>
              </p:ext>
            </p:extLst>
          </p:nvPr>
        </p:nvGraphicFramePr>
        <p:xfrm>
          <a:off x="134620" y="3491156"/>
          <a:ext cx="5868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X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체크박스 체크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→체크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항목 모두 </a:t>
                      </a: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→이벤트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noticeDeletePro.jsp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noticeList.jsp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NoticeDAO / NoticeVO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이벤트 상세보기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noticeUpdate.jsp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NoticeDAO / NoticeVO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이벤트 상세보기 페이지로 이동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noticeUpdate.jsp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NoticeDAO / NoticeVO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링크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해당 행의 이벤트글을 삭제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noticeDeletePro.jsp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noticeList.jsp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NoticeDAO / NoticeVO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43139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84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2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src/main/webapp/js/board/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confirm_message.js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Q&amp;A</a:t>
            </a:r>
            <a:r>
              <a:rPr lang="ko-KR" altLang="en-US" sz="1050"/>
              <a:t>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/>
              <a:t>공지사항목록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이벤트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목록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DC22D993-E21B-4B29-99CA-6EF43BDA3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99540"/>
              </p:ext>
            </p:extLst>
          </p:nvPr>
        </p:nvGraphicFramePr>
        <p:xfrm>
          <a:off x="7500509" y="3180164"/>
          <a:ext cx="4427998" cy="133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0">
                  <a:extLst>
                    <a:ext uri="{9D8B030D-6E8A-4147-A177-3AD203B41FA5}">
                      <a16:colId xmlns:a16="http://schemas.microsoft.com/office/drawing/2014/main" val="3001323433"/>
                    </a:ext>
                  </a:extLst>
                </a:gridCol>
                <a:gridCol w="369142">
                  <a:extLst>
                    <a:ext uri="{9D8B030D-6E8A-4147-A177-3AD203B41FA5}">
                      <a16:colId xmlns:a16="http://schemas.microsoft.com/office/drawing/2014/main" val="1867810227"/>
                    </a:ext>
                  </a:extLst>
                </a:gridCol>
                <a:gridCol w="1676094">
                  <a:extLst>
                    <a:ext uri="{9D8B030D-6E8A-4147-A177-3AD203B41FA5}">
                      <a16:colId xmlns:a16="http://schemas.microsoft.com/office/drawing/2014/main" val="2584671199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598236751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568528683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1617486237"/>
                    </a:ext>
                  </a:extLst>
                </a:gridCol>
              </a:tblGrid>
              <a:tr h="25405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>
                          <a:solidFill>
                            <a:schemeClr val="accent1"/>
                          </a:solidFill>
                        </a:rPr>
                        <a:t>제목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관련내역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05440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&lt;%=event_title&gt;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153946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&lt;%=event_title&gt;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341044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&lt;%=event_title&gt;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005552"/>
                  </a:ext>
                </a:extLst>
              </a:tr>
              <a:tr h="270279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&lt;%=event_title&gt;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793565"/>
                  </a:ext>
                </a:extLst>
              </a:tr>
            </a:tbl>
          </a:graphicData>
        </a:graphic>
      </p:graphicFrame>
      <p:sp>
        <p:nvSpPr>
          <p:cNvPr id="44" name="Pagination">
            <a:extLst>
              <a:ext uri="{FF2B5EF4-FFF2-40B4-BE49-F238E27FC236}">
                <a16:creationId xmlns:a16="http://schemas.microsoft.com/office/drawing/2014/main" id="{60849C3C-FECF-470B-A7BA-0BA820870091}"/>
              </a:ext>
            </a:extLst>
          </p:cNvPr>
          <p:cNvSpPr txBox="1"/>
          <p:nvPr/>
        </p:nvSpPr>
        <p:spPr>
          <a:xfrm>
            <a:off x="8838687" y="4622046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4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F413F89-14B0-40E5-BEF8-CE9B5F40BAAD}"/>
              </a:ext>
            </a:extLst>
          </p:cNvPr>
          <p:cNvSpPr>
            <a:spLocks noChangeAspect="1"/>
          </p:cNvSpPr>
          <p:nvPr/>
        </p:nvSpPr>
        <p:spPr>
          <a:xfrm>
            <a:off x="7564897" y="3522958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B758562-AEB2-45BE-8D90-E9B7899AC9F8}"/>
              </a:ext>
            </a:extLst>
          </p:cNvPr>
          <p:cNvSpPr>
            <a:spLocks noChangeAspect="1"/>
          </p:cNvSpPr>
          <p:nvPr/>
        </p:nvSpPr>
        <p:spPr>
          <a:xfrm>
            <a:off x="7564897" y="3786851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FB439036-7371-484B-A8FE-E220FDEC22FC}"/>
              </a:ext>
            </a:extLst>
          </p:cNvPr>
          <p:cNvSpPr>
            <a:spLocks noChangeAspect="1"/>
          </p:cNvSpPr>
          <p:nvPr/>
        </p:nvSpPr>
        <p:spPr>
          <a:xfrm>
            <a:off x="7564897" y="4054759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C7E717E-35FF-46D4-87D1-00C439544770}"/>
              </a:ext>
            </a:extLst>
          </p:cNvPr>
          <p:cNvSpPr>
            <a:spLocks noChangeAspect="1"/>
          </p:cNvSpPr>
          <p:nvPr/>
        </p:nvSpPr>
        <p:spPr>
          <a:xfrm>
            <a:off x="7564897" y="4325274"/>
            <a:ext cx="108000" cy="108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5624A7-7893-4BFE-8115-511498BD5873}"/>
              </a:ext>
            </a:extLst>
          </p:cNvPr>
          <p:cNvSpPr txBox="1"/>
          <p:nvPr/>
        </p:nvSpPr>
        <p:spPr>
          <a:xfrm>
            <a:off x="7523073" y="5651599"/>
            <a:ext cx="4073551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u="sng"/>
              <a:t>제목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클릭 시 해당 제목의 </a:t>
            </a:r>
            <a:r>
              <a:rPr lang="en-US" altLang="ko-KR" sz="1000" b="1">
                <a:solidFill>
                  <a:srgbClr val="FF0000"/>
                </a:solidFill>
              </a:rPr>
              <a:t>[</a:t>
            </a:r>
            <a:r>
              <a:rPr lang="ko-KR" altLang="en-US" sz="1000" b="1">
                <a:solidFill>
                  <a:srgbClr val="FF0000"/>
                </a:solidFill>
              </a:rPr>
              <a:t>이벤트 상세보기</a:t>
            </a:r>
            <a:r>
              <a:rPr lang="en-US" altLang="ko-KR" sz="1000" b="1">
                <a:solidFill>
                  <a:srgbClr val="FF0000"/>
                </a:solidFill>
              </a:rPr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u="sng"/>
              <a:t>수정</a:t>
            </a:r>
            <a:r>
              <a:rPr lang="ko-KR" altLang="en-US" sz="1000"/>
              <a:t> </a:t>
            </a:r>
            <a:r>
              <a:rPr lang="en-US" altLang="ko-KR" sz="1000"/>
              <a:t>: </a:t>
            </a:r>
            <a:r>
              <a:rPr lang="ko-KR" altLang="en-US" sz="1000"/>
              <a:t>클릭 시 해당 제목의 </a:t>
            </a:r>
            <a:r>
              <a:rPr lang="en-US" altLang="ko-KR" sz="1000" b="1">
                <a:solidFill>
                  <a:srgbClr val="FF0000"/>
                </a:solidFill>
              </a:rPr>
              <a:t>[</a:t>
            </a:r>
            <a:r>
              <a:rPr lang="ko-KR" altLang="en-US" sz="1000" b="1">
                <a:solidFill>
                  <a:srgbClr val="FF0000"/>
                </a:solidFill>
              </a:rPr>
              <a:t>이벤트 상세보기</a:t>
            </a:r>
            <a:r>
              <a:rPr lang="en-US" altLang="ko-KR" sz="1000" b="1">
                <a:solidFill>
                  <a:srgbClr val="FF0000"/>
                </a:solidFill>
              </a:rPr>
              <a:t>] </a:t>
            </a:r>
            <a:r>
              <a:rPr lang="ko-KR" altLang="en-US" sz="1000"/>
              <a:t>페이지로 이동합니다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[</a:t>
            </a:r>
            <a:r>
              <a:rPr lang="ko-KR" altLang="en-US" sz="1000"/>
              <a:t>이벤트 상세보기</a:t>
            </a:r>
            <a:r>
              <a:rPr lang="en-US" altLang="ko-KR" sz="1000"/>
              <a:t>] </a:t>
            </a:r>
            <a:r>
              <a:rPr lang="ko-KR" altLang="en-US" sz="1000"/>
              <a:t>에서도 </a:t>
            </a:r>
            <a:r>
              <a:rPr lang="ko-KR" altLang="en-US" sz="1000" b="1">
                <a:solidFill>
                  <a:srgbClr val="FF0000"/>
                </a:solidFill>
              </a:rPr>
              <a:t>수정</a:t>
            </a:r>
            <a:r>
              <a:rPr lang="ko-KR" altLang="en-US" sz="1000"/>
              <a:t>이 가능합니다</a:t>
            </a:r>
            <a:r>
              <a:rPr lang="en-US" altLang="ko-KR" sz="1000"/>
              <a:t>.</a:t>
            </a: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1B8E48B6-7EC5-4ED8-A1B1-B39374318170}"/>
              </a:ext>
            </a:extLst>
          </p:cNvPr>
          <p:cNvSpPr/>
          <p:nvPr/>
        </p:nvSpPr>
        <p:spPr>
          <a:xfrm>
            <a:off x="7519108" y="4889274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</a:t>
            </a:r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8D3A8-AE76-452F-96C6-7EDA6045F9B6}"/>
              </a:ext>
            </a:extLst>
          </p:cNvPr>
          <p:cNvSpPr txBox="1"/>
          <p:nvPr/>
        </p:nvSpPr>
        <p:spPr>
          <a:xfrm>
            <a:off x="8490559" y="2608977"/>
            <a:ext cx="261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이벤트 목록</a:t>
            </a:r>
          </a:p>
        </p:txBody>
      </p:sp>
    </p:spTree>
    <p:extLst>
      <p:ext uri="{BB962C8B-B14F-4D97-AF65-F5344CB8AC3E}">
        <p14:creationId xmlns:p14="http://schemas.microsoft.com/office/powerpoint/2010/main" val="2620929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39425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ea"/>
                          <a:ea typeface="+mn-ea"/>
                        </a:rPr>
                        <a:t>admin_event_detail.jsp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78136"/>
              </p:ext>
            </p:extLst>
          </p:nvPr>
        </p:nvGraphicFramePr>
        <p:xfrm>
          <a:off x="134620" y="1204058"/>
          <a:ext cx="5868002" cy="19812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 번호 생성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7811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qna_date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qna_content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40017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31020"/>
              </p:ext>
            </p:extLst>
          </p:nvPr>
        </p:nvGraphicFramePr>
        <p:xfrm>
          <a:off x="134620" y="3348543"/>
          <a:ext cx="58680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→수정 사항 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eventUpdeatPro.jsp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eventDAO / eventVO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→수정 사항 초기화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→해당 글 삭제→이벤트 목록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eventDeletePro.jsp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eventDAO / eventVO</a:t>
                      </a:r>
                    </a:p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event_list.jsp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입력 창 활성화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 수정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09064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562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49027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src/main/webapp/js/board/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confirm_message.js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Q&amp;A</a:t>
            </a:r>
            <a:r>
              <a:rPr lang="ko-KR" altLang="en-US" sz="1050"/>
              <a:t>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/>
              <a:t>공지사항목록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이벤트 보기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780B22-C3A7-4C6E-8A32-6E0BAB04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622581"/>
              </p:ext>
            </p:extLst>
          </p:nvPr>
        </p:nvGraphicFramePr>
        <p:xfrm>
          <a:off x="7519108" y="3190647"/>
          <a:ext cx="4428000" cy="182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3887028655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352683198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58934449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890203703"/>
                    </a:ext>
                  </a:extLst>
                </a:gridCol>
              </a:tblGrid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&lt;%=qna_no 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19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&lt;%=qna_title 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74065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&lt;%=manager_id 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&lt;%=manager_name %&gt;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95016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&lt;%=qna_date%&gt;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46346"/>
                  </a:ext>
                </a:extLst>
              </a:tr>
              <a:tr h="2500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2202"/>
                  </a:ext>
                </a:extLst>
              </a:tr>
            </a:tbl>
          </a:graphicData>
        </a:graphic>
      </p:graphicFrame>
      <p:sp>
        <p:nvSpPr>
          <p:cNvPr id="29" name="Text Box">
            <a:extLst>
              <a:ext uri="{FF2B5EF4-FFF2-40B4-BE49-F238E27FC236}">
                <a16:creationId xmlns:a16="http://schemas.microsoft.com/office/drawing/2014/main" id="{43B869D7-632F-45B8-861B-F4A9DEC52415}"/>
              </a:ext>
            </a:extLst>
          </p:cNvPr>
          <p:cNvSpPr/>
          <p:nvPr/>
        </p:nvSpPr>
        <p:spPr>
          <a:xfrm>
            <a:off x="8454477" y="4230089"/>
            <a:ext cx="2952000" cy="7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>
                <a:solidFill>
                  <a:schemeClr val="tx1"/>
                </a:solidFill>
              </a:rPr>
              <a:t>&lt;%=qna_content %&gt;</a:t>
            </a:r>
            <a:endParaRPr lang="ko-KR" altLang="en-US" sz="900" b="0">
              <a:solidFill>
                <a:schemeClr val="tx1"/>
              </a:solidFill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528AD0E4-C797-4995-911A-3AE997BA2956}"/>
              </a:ext>
            </a:extLst>
          </p:cNvPr>
          <p:cNvSpPr/>
          <p:nvPr/>
        </p:nvSpPr>
        <p:spPr>
          <a:xfrm>
            <a:off x="11527612" y="4505251"/>
            <a:ext cx="288000" cy="180000"/>
          </a:xfrm>
          <a:prstGeom prst="roundRect">
            <a:avLst>
              <a:gd name="adj" fmla="val 5000"/>
            </a:avLst>
          </a:prstGeom>
          <a:solidFill>
            <a:srgbClr val="FF0000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116B5C-E2B7-4338-AD3C-AE742BD105BE}"/>
              </a:ext>
            </a:extLst>
          </p:cNvPr>
          <p:cNvSpPr txBox="1"/>
          <p:nvPr/>
        </p:nvSpPr>
        <p:spPr>
          <a:xfrm>
            <a:off x="8582838" y="2692867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이벤트 보기</a:t>
            </a:r>
            <a:r>
              <a:rPr lang="en-US" altLang="ko-KR" b="1"/>
              <a:t>/</a:t>
            </a:r>
            <a:r>
              <a:rPr lang="ko-KR" altLang="en-US" b="1"/>
              <a:t>수정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961361-703E-4596-A3C0-15012D6993F6}"/>
              </a:ext>
            </a:extLst>
          </p:cNvPr>
          <p:cNvGrpSpPr/>
          <p:nvPr/>
        </p:nvGrpSpPr>
        <p:grpSpPr>
          <a:xfrm>
            <a:off x="8637882" y="5296621"/>
            <a:ext cx="2474342" cy="252000"/>
            <a:chOff x="8637882" y="5296621"/>
            <a:chExt cx="2474342" cy="252000"/>
          </a:xfrm>
        </p:grpSpPr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8D4A0BA-A9E2-4A9E-8D7E-E81A992FC411}"/>
                </a:ext>
              </a:extLst>
            </p:cNvPr>
            <p:cNvSpPr/>
            <p:nvPr/>
          </p:nvSpPr>
          <p:spPr>
            <a:xfrm>
              <a:off x="9474548" y="5296621"/>
              <a:ext cx="783334" cy="2520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FB6F3BE3-3033-4301-8F67-EA27A4C76C6F}"/>
                </a:ext>
              </a:extLst>
            </p:cNvPr>
            <p:cNvSpPr/>
            <p:nvPr/>
          </p:nvSpPr>
          <p:spPr>
            <a:xfrm>
              <a:off x="8637882" y="5296621"/>
              <a:ext cx="783334" cy="2520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Button">
              <a:extLst>
                <a:ext uri="{FF2B5EF4-FFF2-40B4-BE49-F238E27FC236}">
                  <a16:creationId xmlns:a16="http://schemas.microsoft.com/office/drawing/2014/main" id="{5EEF2F51-72F6-4830-A3CD-38A1C3B10FDD}"/>
                </a:ext>
              </a:extLst>
            </p:cNvPr>
            <p:cNvSpPr/>
            <p:nvPr/>
          </p:nvSpPr>
          <p:spPr>
            <a:xfrm>
              <a:off x="10328890" y="5296621"/>
              <a:ext cx="783334" cy="252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0967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1197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화면 설계서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1C950A-E692-4A66-8B71-B85F7C13E2AD}"/>
              </a:ext>
            </a:extLst>
          </p:cNvPr>
          <p:cNvSpPr/>
          <p:nvPr/>
        </p:nvSpPr>
        <p:spPr>
          <a:xfrm>
            <a:off x="6128205" y="1127329"/>
            <a:ext cx="5976000" cy="564230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10">
            <a:extLst>
              <a:ext uri="{FF2B5EF4-FFF2-40B4-BE49-F238E27FC236}">
                <a16:creationId xmlns:a16="http://schemas.microsoft.com/office/drawing/2014/main" id="{6277A60A-1B8C-4656-A80F-F1520B8CC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93069"/>
              </p:ext>
            </p:extLst>
          </p:nvPr>
        </p:nvGraphicFramePr>
        <p:xfrm>
          <a:off x="89512" y="562712"/>
          <a:ext cx="12024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3842508077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600916330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17920884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54378086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955633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423885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프로젝트명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시스템명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파일 경로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13840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Hello Movie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n-ea"/>
                          <a:ea typeface="+mn-ea"/>
                        </a:rPr>
                        <a:t>회원 정보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게시판관리</a:t>
                      </a:r>
                      <a:endParaRPr lang="ko-KR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ea"/>
                          <a:ea typeface="+mn-ea"/>
                        </a:rPr>
                        <a:t>admin_event_insert.jsp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7440"/>
                  </a:ext>
                </a:extLst>
              </a:tr>
            </a:tbl>
          </a:graphicData>
        </a:graphic>
      </p:graphicFrame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1B553580-31CC-49AA-83C1-F7DEC71E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63787"/>
              </p:ext>
            </p:extLst>
          </p:nvPr>
        </p:nvGraphicFramePr>
        <p:xfrm>
          <a:off x="134620" y="1204058"/>
          <a:ext cx="5868002" cy="17678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38286">
                  <a:extLst>
                    <a:ext uri="{9D8B030D-6E8A-4147-A177-3AD203B41FA5}">
                      <a16:colId xmlns:a16="http://schemas.microsoft.com/office/drawing/2014/main" val="1288634221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063361585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77834842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564286397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1738246309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3470948760"/>
                    </a:ext>
                  </a:extLst>
                </a:gridCol>
                <a:gridCol w="838286">
                  <a:extLst>
                    <a:ext uri="{9D8B030D-6E8A-4147-A177-3AD203B41FA5}">
                      <a16:colId xmlns:a16="http://schemas.microsoft.com/office/drawing/2014/main" val="2847506778"/>
                    </a:ext>
                  </a:extLst>
                </a:gridCol>
              </a:tblGrid>
              <a:tr h="144921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항목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59618"/>
                  </a:ext>
                </a:extLst>
              </a:tr>
              <a:tr h="1449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영문명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Validation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43803"/>
                  </a:ext>
                </a:extLst>
              </a:tr>
              <a:tr h="14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필수여부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자릿수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32778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notice_no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자동 생성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7307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02039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manager_id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975341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manager_name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230200"/>
                  </a:ext>
                </a:extLst>
              </a:tr>
              <a:tr h="144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notice_content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685955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4BCD570A-6537-4370-ADF6-EB589158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04966"/>
              </p:ext>
            </p:extLst>
          </p:nvPr>
        </p:nvGraphicFramePr>
        <p:xfrm>
          <a:off x="134620" y="3063317"/>
          <a:ext cx="5868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65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42935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57510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  <a:gridCol w="1209490">
                  <a:extLst>
                    <a:ext uri="{9D8B030D-6E8A-4147-A177-3AD203B41FA5}">
                      <a16:colId xmlns:a16="http://schemas.microsoft.com/office/drawing/2014/main" val="1223146270"/>
                    </a:ext>
                  </a:extLst>
                </a:gridCol>
                <a:gridCol w="1467000">
                  <a:extLst>
                    <a:ext uri="{9D8B030D-6E8A-4147-A177-3AD203B41FA5}">
                      <a16:colId xmlns:a16="http://schemas.microsoft.com/office/drawing/2014/main" val="3269699337"/>
                    </a:ext>
                  </a:extLst>
                </a:gridCol>
              </a:tblGrid>
              <a:tr h="138515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화면 이벤트 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53141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이벤트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관련 </a:t>
                      </a:r>
                      <a:r>
                        <a:rPr lang="en-US" altLang="ko-KR" sz="900" b="0" dirty="0">
                          <a:solidFill>
                            <a:schemeClr val="bg1"/>
                          </a:solidFill>
                          <a:latin typeface="+mj-lt"/>
                        </a:rPr>
                        <a:t>Object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→입력 내용 저장→이벤트 보기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→입력 내용 리셋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6360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37297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A153071-8B00-4B09-8435-C2959C3EE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41001"/>
              </p:ext>
            </p:extLst>
          </p:nvPr>
        </p:nvGraphicFramePr>
        <p:xfrm>
          <a:off x="134620" y="5594955"/>
          <a:ext cx="586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784">
                  <a:extLst>
                    <a:ext uri="{9D8B030D-6E8A-4147-A177-3AD203B41FA5}">
                      <a16:colId xmlns:a16="http://schemas.microsoft.com/office/drawing/2014/main" val="1161494257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3107895624"/>
                    </a:ext>
                  </a:extLst>
                </a:gridCol>
                <a:gridCol w="2932249">
                  <a:extLst>
                    <a:ext uri="{9D8B030D-6E8A-4147-A177-3AD203B41FA5}">
                      <a16:colId xmlns:a16="http://schemas.microsoft.com/office/drawing/2014/main" val="2935172329"/>
                    </a:ext>
                  </a:extLst>
                </a:gridCol>
              </a:tblGrid>
              <a:tr h="13851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+mj-lt"/>
                        </a:rPr>
                        <a:t>관련 파일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36575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경로명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89378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src/main/webapp/css/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style.css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0819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src/main/webapp/js/board/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confirm_message.js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06564"/>
                  </a:ext>
                </a:extLst>
              </a:tr>
              <a:tr h="13851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04738"/>
                  </a:ext>
                </a:extLst>
              </a:tr>
            </a:tbl>
          </a:graphicData>
        </a:graphic>
      </p:graphicFrame>
      <p:graphicFrame>
        <p:nvGraphicFramePr>
          <p:cNvPr id="14" name="표 16">
            <a:extLst>
              <a:ext uri="{FF2B5EF4-FFF2-40B4-BE49-F238E27FC236}">
                <a16:creationId xmlns:a16="http://schemas.microsoft.com/office/drawing/2014/main" id="{14A9FA52-4D19-4FD1-9545-919E8C8A4C7F}"/>
              </a:ext>
            </a:extLst>
          </p:cNvPr>
          <p:cNvGraphicFramePr>
            <a:graphicFrameLocks noGrp="1"/>
          </p:cNvGraphicFramePr>
          <p:nvPr/>
        </p:nvGraphicFramePr>
        <p:xfrm>
          <a:off x="6182205" y="1204058"/>
          <a:ext cx="5868000" cy="2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000">
                  <a:extLst>
                    <a:ext uri="{9D8B030D-6E8A-4147-A177-3AD203B41FA5}">
                      <a16:colId xmlns:a16="http://schemas.microsoft.com/office/drawing/2014/main" val="1809802666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화면 구성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8061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86A6-F78D-496D-A1FF-0C9D2114D227}"/>
              </a:ext>
            </a:extLst>
          </p:cNvPr>
          <p:cNvSpPr/>
          <p:nvPr/>
        </p:nvSpPr>
        <p:spPr>
          <a:xfrm>
            <a:off x="6236205" y="1535185"/>
            <a:ext cx="5760000" cy="4865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6E77A-E44B-468E-824B-70986CD56FD0}"/>
              </a:ext>
            </a:extLst>
          </p:cNvPr>
          <p:cNvSpPr/>
          <p:nvPr/>
        </p:nvSpPr>
        <p:spPr>
          <a:xfrm>
            <a:off x="6236205" y="2096317"/>
            <a:ext cx="1137718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D656B4-F070-488F-AFD0-D05A4001A799}"/>
              </a:ext>
            </a:extLst>
          </p:cNvPr>
          <p:cNvSpPr/>
          <p:nvPr/>
        </p:nvSpPr>
        <p:spPr>
          <a:xfrm>
            <a:off x="7456755" y="2096317"/>
            <a:ext cx="4536000" cy="4480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BAEBE0-CB61-4020-87C6-6F50DC1B29B3}"/>
              </a:ext>
            </a:extLst>
          </p:cNvPr>
          <p:cNvGrpSpPr/>
          <p:nvPr/>
        </p:nvGrpSpPr>
        <p:grpSpPr>
          <a:xfrm>
            <a:off x="6443325" y="1694137"/>
            <a:ext cx="3992209" cy="184666"/>
            <a:chOff x="6443325" y="1694137"/>
            <a:chExt cx="3992209" cy="1846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3198D1-B5DC-4E5F-A30D-FF2294DADB2B}"/>
                </a:ext>
              </a:extLst>
            </p:cNvPr>
            <p:cNvSpPr txBox="1"/>
            <p:nvPr/>
          </p:nvSpPr>
          <p:spPr>
            <a:xfrm>
              <a:off x="6443325" y="1694137"/>
              <a:ext cx="4712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HOME</a:t>
              </a:r>
              <a:endParaRPr lang="ko-KR" altLang="en-US" sz="12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655953-C1DD-4792-8204-D8D051E396B0}"/>
                </a:ext>
              </a:extLst>
            </p:cNvPr>
            <p:cNvSpPr txBox="1"/>
            <p:nvPr/>
          </p:nvSpPr>
          <p:spPr>
            <a:xfrm>
              <a:off x="7211332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영화관리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38003-EA23-4AD3-B85C-539DA2DEF1AF}"/>
                </a:ext>
              </a:extLst>
            </p:cNvPr>
            <p:cNvSpPr txBox="1"/>
            <p:nvPr/>
          </p:nvSpPr>
          <p:spPr>
            <a:xfrm>
              <a:off x="8051474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주문관리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49F9-57B0-44DD-9420-343C0B6E0BA2}"/>
                </a:ext>
              </a:extLst>
            </p:cNvPr>
            <p:cNvSpPr txBox="1"/>
            <p:nvPr/>
          </p:nvSpPr>
          <p:spPr>
            <a:xfrm>
              <a:off x="8891616" y="1694137"/>
              <a:ext cx="61555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회원관리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F277F3-4432-4329-ABCB-6F72DC4FEE89}"/>
                </a:ext>
              </a:extLst>
            </p:cNvPr>
            <p:cNvSpPr txBox="1"/>
            <p:nvPr/>
          </p:nvSpPr>
          <p:spPr>
            <a:xfrm>
              <a:off x="9643534" y="1694137"/>
              <a:ext cx="792000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2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게시판관리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526252-8D84-4E6E-85ED-A25D90F254CB}"/>
              </a:ext>
            </a:extLst>
          </p:cNvPr>
          <p:cNvSpPr txBox="1"/>
          <p:nvPr/>
        </p:nvSpPr>
        <p:spPr>
          <a:xfrm>
            <a:off x="6308775" y="2273417"/>
            <a:ext cx="99257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Q&amp;A</a:t>
            </a:r>
            <a:r>
              <a:rPr lang="ko-KR" altLang="en-US" sz="1050"/>
              <a:t>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/>
              <a:t>공지사항목록</a:t>
            </a:r>
            <a:endParaRPr lang="en-US" altLang="ko-KR" sz="1050"/>
          </a:p>
          <a:p>
            <a:endParaRPr lang="en-US" altLang="ko-KR" sz="1050"/>
          </a:p>
          <a:p>
            <a:r>
              <a:rPr lang="ko-KR" altLang="en-US" sz="1050" b="1">
                <a:solidFill>
                  <a:srgbClr val="FF0000"/>
                </a:solidFill>
              </a:rPr>
              <a:t>이벤트목록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11558-8C85-4281-930B-2CD7CB408330}"/>
              </a:ext>
            </a:extLst>
          </p:cNvPr>
          <p:cNvSpPr/>
          <p:nvPr/>
        </p:nvSpPr>
        <p:spPr>
          <a:xfrm>
            <a:off x="7510755" y="2171797"/>
            <a:ext cx="4428000" cy="2442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이벤트 등록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53DAB-EA70-4270-9082-F0A5524E7C0B}"/>
              </a:ext>
            </a:extLst>
          </p:cNvPr>
          <p:cNvSpPr txBox="1"/>
          <p:nvPr/>
        </p:nvSpPr>
        <p:spPr>
          <a:xfrm>
            <a:off x="10880521" y="1728132"/>
            <a:ext cx="10387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/>
              <a:t>&lt;%=manager_id%&gt;</a:t>
            </a:r>
            <a:endParaRPr lang="ko-KR" altLang="en-US" sz="90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B780B22-C3A7-4C6E-8A32-6E0BAB04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26800"/>
              </p:ext>
            </p:extLst>
          </p:nvPr>
        </p:nvGraphicFramePr>
        <p:xfrm>
          <a:off x="7519108" y="3240981"/>
          <a:ext cx="4428000" cy="174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16">
                  <a:extLst>
                    <a:ext uri="{9D8B030D-6E8A-4147-A177-3AD203B41FA5}">
                      <a16:colId xmlns:a16="http://schemas.microsoft.com/office/drawing/2014/main" val="3887028655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352683198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589344493"/>
                    </a:ext>
                  </a:extLst>
                </a:gridCol>
                <a:gridCol w="1194428">
                  <a:extLst>
                    <a:ext uri="{9D8B030D-6E8A-4147-A177-3AD203B41FA5}">
                      <a16:colId xmlns:a16="http://schemas.microsoft.com/office/drawing/2014/main" val="1890203703"/>
                    </a:ext>
                  </a:extLst>
                </a:gridCol>
              </a:tblGrid>
              <a:tr h="305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21195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74065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&lt;%=manager_id%&gt;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</a:rPr>
                        <a:t>&lt;%=manager_name%&gt;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anchor="ctr"/>
                </a:tc>
                <a:extLst>
                  <a:ext uri="{0D108BD9-81ED-4DB2-BD59-A6C34878D82A}">
                    <a16:rowId xmlns:a16="http://schemas.microsoft.com/office/drawing/2014/main" val="3680095016"/>
                  </a:ext>
                </a:extLst>
              </a:tr>
              <a:tr h="708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8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92202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B50DE8-2CEF-4CDF-AADC-2CD8AB653ED5}"/>
              </a:ext>
            </a:extLst>
          </p:cNvPr>
          <p:cNvGrpSpPr/>
          <p:nvPr/>
        </p:nvGrpSpPr>
        <p:grpSpPr>
          <a:xfrm>
            <a:off x="9099277" y="5229509"/>
            <a:ext cx="1620000" cy="252000"/>
            <a:chOff x="10020595" y="1586322"/>
            <a:chExt cx="1786824" cy="309600"/>
          </a:xfrm>
        </p:grpSpPr>
        <p:sp>
          <p:nvSpPr>
            <p:cNvPr id="32" name="Button">
              <a:extLst>
                <a:ext uri="{FF2B5EF4-FFF2-40B4-BE49-F238E27FC236}">
                  <a16:creationId xmlns:a16="http://schemas.microsoft.com/office/drawing/2014/main" id="{68D4A0BA-A9E2-4A9E-8D7E-E81A992FC411}"/>
                </a:ext>
              </a:extLst>
            </p:cNvPr>
            <p:cNvSpPr/>
            <p:nvPr/>
          </p:nvSpPr>
          <p:spPr>
            <a:xfrm>
              <a:off x="10943419" y="1586322"/>
              <a:ext cx="864000" cy="309600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1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>
              <a:extLst>
                <a:ext uri="{FF2B5EF4-FFF2-40B4-BE49-F238E27FC236}">
                  <a16:creationId xmlns:a16="http://schemas.microsoft.com/office/drawing/2014/main" id="{FB6F3BE3-3033-4301-8F67-EA27A4C76C6F}"/>
                </a:ext>
              </a:extLst>
            </p:cNvPr>
            <p:cNvSpPr/>
            <p:nvPr/>
          </p:nvSpPr>
          <p:spPr>
            <a:xfrm>
              <a:off x="10020595" y="1586322"/>
              <a:ext cx="864000" cy="309600"/>
            </a:xfrm>
            <a:prstGeom prst="round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</a:t>
              </a:r>
              <a:endParaRPr lang="en-US" sz="1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 Box">
            <a:extLst>
              <a:ext uri="{FF2B5EF4-FFF2-40B4-BE49-F238E27FC236}">
                <a16:creationId xmlns:a16="http://schemas.microsoft.com/office/drawing/2014/main" id="{99FA4B0B-B888-4506-9E7A-20077E5E7B6C}"/>
              </a:ext>
            </a:extLst>
          </p:cNvPr>
          <p:cNvSpPr/>
          <p:nvPr/>
        </p:nvSpPr>
        <p:spPr>
          <a:xfrm>
            <a:off x="8454477" y="4204922"/>
            <a:ext cx="2952000" cy="72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203EA78F-2B8A-4B4F-A47F-CFD0DEAF8D77}"/>
              </a:ext>
            </a:extLst>
          </p:cNvPr>
          <p:cNvSpPr/>
          <p:nvPr/>
        </p:nvSpPr>
        <p:spPr>
          <a:xfrm>
            <a:off x="8454477" y="3610788"/>
            <a:ext cx="2952000" cy="1811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8042C7-B9FB-4342-AD90-14B703018DA0}"/>
              </a:ext>
            </a:extLst>
          </p:cNvPr>
          <p:cNvSpPr txBox="1"/>
          <p:nvPr/>
        </p:nvSpPr>
        <p:spPr>
          <a:xfrm>
            <a:off x="8582838" y="2692867"/>
            <a:ext cx="224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이벤트 등록</a:t>
            </a:r>
          </a:p>
        </p:txBody>
      </p:sp>
    </p:spTree>
    <p:extLst>
      <p:ext uri="{BB962C8B-B14F-4D97-AF65-F5344CB8AC3E}">
        <p14:creationId xmlns:p14="http://schemas.microsoft.com/office/powerpoint/2010/main" val="7594669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b="1">
                <a:latin typeface="+mj-ea"/>
              </a:rPr>
              <a:t>6. DB </a:t>
            </a:r>
            <a:r>
              <a:rPr lang="ko-KR" altLang="en-US" sz="4400" b="1">
                <a:latin typeface="+mj-ea"/>
              </a:rPr>
              <a:t>테이블</a:t>
            </a:r>
            <a:r>
              <a:rPr lang="ko-KR" altLang="en-US" sz="4800" b="1">
                <a:latin typeface="+mj-ea"/>
              </a:rPr>
              <a:t> 정의서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31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43D4B37-81B6-4358-823C-5ECA4B693020}"/>
              </a:ext>
            </a:extLst>
          </p:cNvPr>
          <p:cNvGrpSpPr/>
          <p:nvPr/>
        </p:nvGrpSpPr>
        <p:grpSpPr>
          <a:xfrm>
            <a:off x="2743202" y="1468073"/>
            <a:ext cx="3060000" cy="1800000"/>
            <a:chOff x="1300294" y="1468073"/>
            <a:chExt cx="3060000" cy="180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7E1E94C-5E3E-4AEE-BB8B-B968EB8D1231}"/>
                </a:ext>
              </a:extLst>
            </p:cNvPr>
            <p:cNvSpPr/>
            <p:nvPr/>
          </p:nvSpPr>
          <p:spPr>
            <a:xfrm>
              <a:off x="1300294" y="1468073"/>
              <a:ext cx="3060000" cy="18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JSP 4.0</a:t>
              </a: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HTML 5</a:t>
              </a: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CSS 2.1</a:t>
              </a: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JAVASCRIPT 1.7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39F3EE-0E2A-4059-B368-729CAA5EA9CD}"/>
                </a:ext>
              </a:extLst>
            </p:cNvPr>
            <p:cNvSpPr/>
            <p:nvPr/>
          </p:nvSpPr>
          <p:spPr>
            <a:xfrm>
              <a:off x="1300294" y="1468073"/>
              <a:ext cx="3060000" cy="3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FRONT-END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059EE3F-382D-4314-A005-6EBD84D6621B}"/>
                </a:ext>
              </a:extLst>
            </p:cNvPr>
            <p:cNvSpPr/>
            <p:nvPr/>
          </p:nvSpPr>
          <p:spPr>
            <a:xfrm>
              <a:off x="1300294" y="1468073"/>
              <a:ext cx="124436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145FDB-C54F-4C7A-B53D-557C79D17459}"/>
              </a:ext>
            </a:extLst>
          </p:cNvPr>
          <p:cNvGrpSpPr/>
          <p:nvPr/>
        </p:nvGrpSpPr>
        <p:grpSpPr>
          <a:xfrm>
            <a:off x="6392413" y="1468073"/>
            <a:ext cx="3060000" cy="1800000"/>
            <a:chOff x="4949505" y="1468073"/>
            <a:chExt cx="3060000" cy="18000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1F7012D-4257-414B-B636-07F682205C46}"/>
                </a:ext>
              </a:extLst>
            </p:cNvPr>
            <p:cNvSpPr/>
            <p:nvPr/>
          </p:nvSpPr>
          <p:spPr>
            <a:xfrm>
              <a:off x="4949505" y="1468073"/>
              <a:ext cx="3060000" cy="18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JDK 11.0.13</a:t>
              </a: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ECLIPSE 4.23.0</a:t>
              </a: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SQL DEVELOPER 21.4.2</a:t>
              </a: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APACHE TOMCAT 9.0.55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CCD897-9FAB-42D5-AD7E-F92EF3647894}"/>
                </a:ext>
              </a:extLst>
            </p:cNvPr>
            <p:cNvSpPr/>
            <p:nvPr/>
          </p:nvSpPr>
          <p:spPr>
            <a:xfrm>
              <a:off x="4949505" y="1468073"/>
              <a:ext cx="3060000" cy="3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TOOLS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1F48D98-D6C9-46E1-BE18-2C16BE83F59D}"/>
                </a:ext>
              </a:extLst>
            </p:cNvPr>
            <p:cNvSpPr/>
            <p:nvPr/>
          </p:nvSpPr>
          <p:spPr>
            <a:xfrm>
              <a:off x="4949505" y="1468073"/>
              <a:ext cx="124436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3B3823-49C2-4E90-91DA-7B4FAC3FE36D}"/>
              </a:ext>
            </a:extLst>
          </p:cNvPr>
          <p:cNvGrpSpPr/>
          <p:nvPr/>
        </p:nvGrpSpPr>
        <p:grpSpPr>
          <a:xfrm>
            <a:off x="2743202" y="3942825"/>
            <a:ext cx="3060000" cy="1800000"/>
            <a:chOff x="1300294" y="1468073"/>
            <a:chExt cx="3060000" cy="18000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78F58D-1F75-4FF0-8B56-B6CF25E58F5E}"/>
                </a:ext>
              </a:extLst>
            </p:cNvPr>
            <p:cNvSpPr/>
            <p:nvPr/>
          </p:nvSpPr>
          <p:spPr>
            <a:xfrm>
              <a:off x="1300294" y="1468073"/>
              <a:ext cx="3060000" cy="18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JAVA 18.0.0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EF1079-9482-457B-98AD-7DDDD9728DF3}"/>
                </a:ext>
              </a:extLst>
            </p:cNvPr>
            <p:cNvSpPr/>
            <p:nvPr/>
          </p:nvSpPr>
          <p:spPr>
            <a:xfrm>
              <a:off x="1300294" y="1468073"/>
              <a:ext cx="3060000" cy="3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BACK-END</a:t>
              </a:r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153647-90D2-4176-9F2C-0E8FE3DA06F1}"/>
                </a:ext>
              </a:extLst>
            </p:cNvPr>
            <p:cNvSpPr/>
            <p:nvPr/>
          </p:nvSpPr>
          <p:spPr>
            <a:xfrm>
              <a:off x="1300294" y="1468073"/>
              <a:ext cx="124436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78C7AF-0373-485F-9F16-476728B78C7C}"/>
              </a:ext>
            </a:extLst>
          </p:cNvPr>
          <p:cNvGrpSpPr/>
          <p:nvPr/>
        </p:nvGrpSpPr>
        <p:grpSpPr>
          <a:xfrm>
            <a:off x="6392413" y="3942825"/>
            <a:ext cx="3060000" cy="1800000"/>
            <a:chOff x="4949505" y="1468073"/>
            <a:chExt cx="3060000" cy="18000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A073702-8E9E-4062-A21C-096BC1A8C3D4}"/>
                </a:ext>
              </a:extLst>
            </p:cNvPr>
            <p:cNvSpPr/>
            <p:nvPr/>
          </p:nvSpPr>
          <p:spPr>
            <a:xfrm>
              <a:off x="4949505" y="1468073"/>
              <a:ext cx="3060000" cy="180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ORACLE 21.4.3.063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7371E1-3F18-45CD-B3A5-DF2F1C6B14C7}"/>
                </a:ext>
              </a:extLst>
            </p:cNvPr>
            <p:cNvSpPr/>
            <p:nvPr/>
          </p:nvSpPr>
          <p:spPr>
            <a:xfrm>
              <a:off x="4949505" y="1468073"/>
              <a:ext cx="3060000" cy="3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DATABASE</a:t>
              </a:r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5C3658E-A51C-402C-A343-43D6F2C31868}"/>
                </a:ext>
              </a:extLst>
            </p:cNvPr>
            <p:cNvSpPr/>
            <p:nvPr/>
          </p:nvSpPr>
          <p:spPr>
            <a:xfrm>
              <a:off x="4949505" y="1468073"/>
              <a:ext cx="124436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024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BC40F1A-2782-4CC0-806F-6E8A2471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17960"/>
              </p:ext>
            </p:extLst>
          </p:nvPr>
        </p:nvGraphicFramePr>
        <p:xfrm>
          <a:off x="1377659" y="1055225"/>
          <a:ext cx="9446400" cy="47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코드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MEMBER_CODE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92710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 marL="54000" marR="54000" marT="25200" marB="25200"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067689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73293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HISTORY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5181258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BUCKET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6330268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PWD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CONTACT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인증여부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IDENTIFY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등급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MEMBERSHIP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 가입일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697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MEMBER / </a:t>
            </a:r>
            <a:r>
              <a:rPr lang="ko-KR" altLang="en-US"/>
              <a:t>회원 정보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53A653-263C-4531-8F1E-5D257722783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820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FBB72E-0985-4EC1-A68D-8AD7D9675B97}"/>
              </a:ext>
            </a:extLst>
          </p:cNvPr>
          <p:cNvSpPr txBox="1"/>
          <p:nvPr/>
        </p:nvSpPr>
        <p:spPr>
          <a:xfrm>
            <a:off x="622853" y="439024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회원 테이블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4484A8-335E-492D-B8DE-8937E4FCFC3E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117B88-835D-4241-8F4C-AFE9D4B29BE8}"/>
              </a:ext>
            </a:extLst>
          </p:cNvPr>
          <p:cNvGrpSpPr/>
          <p:nvPr/>
        </p:nvGrpSpPr>
        <p:grpSpPr>
          <a:xfrm>
            <a:off x="795132" y="589290"/>
            <a:ext cx="10853529" cy="5758502"/>
            <a:chOff x="795132" y="589290"/>
            <a:chExt cx="10853529" cy="57585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7EA9949-3EDC-4BDA-A5F9-A0F1B7120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132" y="834888"/>
              <a:ext cx="10853529" cy="55129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75F9E8-BDED-444E-92C9-C4698584D730}"/>
                </a:ext>
              </a:extLst>
            </p:cNvPr>
            <p:cNvSpPr txBox="1"/>
            <p:nvPr/>
          </p:nvSpPr>
          <p:spPr>
            <a:xfrm>
              <a:off x="5327372" y="589290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영화리뷰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47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BC40F1A-2782-4CC0-806F-6E8A24710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70588"/>
              </p:ext>
            </p:extLst>
          </p:nvPr>
        </p:nvGraphicFramePr>
        <p:xfrm>
          <a:off x="1377659" y="1055225"/>
          <a:ext cx="9446400" cy="39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논리명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물리명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영화코드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출연배우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시청연령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개봉일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D_DAY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줄거리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676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MOVIE / </a:t>
            </a:r>
            <a:r>
              <a:rPr lang="ko-KR" altLang="en-US"/>
              <a:t>영화 정보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A7BE1F-CCD8-47B2-983A-8F1336198722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84B46-1DF7-454D-95CE-FD96F1797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59" y="5115749"/>
            <a:ext cx="401058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8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834183-C556-443C-B4CC-A9DA22135863}"/>
              </a:ext>
            </a:extLst>
          </p:cNvPr>
          <p:cNvSpPr txBox="1"/>
          <p:nvPr/>
        </p:nvSpPr>
        <p:spPr>
          <a:xfrm>
            <a:off x="622851" y="497298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영화 테이블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65C3EC-F0D8-4E13-B462-C5EF39906F88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F5E5C1-AD80-4A97-B844-8F5AC8E399D4}"/>
              </a:ext>
            </a:extLst>
          </p:cNvPr>
          <p:cNvGrpSpPr/>
          <p:nvPr/>
        </p:nvGrpSpPr>
        <p:grpSpPr>
          <a:xfrm>
            <a:off x="635551" y="886095"/>
            <a:ext cx="10747513" cy="5691664"/>
            <a:chOff x="622851" y="695595"/>
            <a:chExt cx="10747513" cy="5691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5CD2946-6431-4526-979F-C244ADB4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1" y="1126146"/>
              <a:ext cx="10747513" cy="52611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FD7D73-A7AE-4A4A-B495-42E23B5F7A12}"/>
                </a:ext>
              </a:extLst>
            </p:cNvPr>
            <p:cNvSpPr txBox="1"/>
            <p:nvPr/>
          </p:nvSpPr>
          <p:spPr>
            <a:xfrm>
              <a:off x="5274363" y="695595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0D195A-E1EA-48C5-8476-CBA714E83463}"/>
                </a:ext>
              </a:extLst>
            </p:cNvPr>
            <p:cNvSpPr txBox="1"/>
            <p:nvPr/>
          </p:nvSpPr>
          <p:spPr>
            <a:xfrm>
              <a:off x="9143999" y="745291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1:1</a:t>
              </a:r>
              <a:r>
                <a:rPr lang="ko-KR" altLang="en-US" dirty="0"/>
                <a:t>문의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BB8CB5-6BD0-49F2-B17A-692D915B7E49}"/>
                </a:ext>
              </a:extLst>
            </p:cNvPr>
            <p:cNvSpPr txBox="1"/>
            <p:nvPr/>
          </p:nvSpPr>
          <p:spPr>
            <a:xfrm>
              <a:off x="1298709" y="777701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943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646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BUY / </a:t>
            </a:r>
            <a:r>
              <a:rPr lang="ko-KR" altLang="en-US"/>
              <a:t>구매 정보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0F715B54-A19A-49BD-A18B-4D37D8561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01121"/>
              </p:ext>
            </p:extLst>
          </p:nvPr>
        </p:nvGraphicFramePr>
        <p:xfrm>
          <a:off x="1377659" y="1055225"/>
          <a:ext cx="9446400" cy="39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번호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BUY_CODE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구매일자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BUY_DATE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영화코드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MOVIE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MOVIE_CODE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7DFD222-4A05-425C-8994-8CCF852BF41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658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93458-2124-408B-8BE3-EA8DDF261DF3}"/>
              </a:ext>
            </a:extLst>
          </p:cNvPr>
          <p:cNvSpPr txBox="1"/>
          <p:nvPr/>
        </p:nvSpPr>
        <p:spPr>
          <a:xfrm>
            <a:off x="597453" y="479288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구매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5D4AA-6987-498D-A541-9670777BA249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54EB77-5859-4E6E-BFD2-A798328D4AEB}"/>
              </a:ext>
            </a:extLst>
          </p:cNvPr>
          <p:cNvGrpSpPr/>
          <p:nvPr/>
        </p:nvGrpSpPr>
        <p:grpSpPr>
          <a:xfrm>
            <a:off x="728872" y="876467"/>
            <a:ext cx="11025806" cy="5502245"/>
            <a:chOff x="728872" y="673267"/>
            <a:chExt cx="11025806" cy="55022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8D3EC3-2528-4FFC-8424-D0E8C68D342D}"/>
                </a:ext>
              </a:extLst>
            </p:cNvPr>
            <p:cNvSpPr txBox="1"/>
            <p:nvPr/>
          </p:nvSpPr>
          <p:spPr>
            <a:xfrm>
              <a:off x="2179979" y="673267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 구매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E91B803-5060-4EF3-B89E-6AEF2721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872" y="1043463"/>
              <a:ext cx="11025806" cy="513204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25335C-D99F-4AD9-8142-6C9E639FECDF}"/>
                </a:ext>
              </a:extLst>
            </p:cNvPr>
            <p:cNvSpPr txBox="1"/>
            <p:nvPr/>
          </p:nvSpPr>
          <p:spPr>
            <a:xfrm>
              <a:off x="8222974" y="673267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4805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746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BURCKET / </a:t>
            </a:r>
            <a:r>
              <a:rPr lang="ko-KR" altLang="en-US"/>
              <a:t>장바구니 정보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8B018B09-F2F1-4BDF-AA54-6D98A4EC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24892"/>
              </p:ext>
            </p:extLst>
          </p:nvPr>
        </p:nvGraphicFramePr>
        <p:xfrm>
          <a:off x="1377659" y="1055225"/>
          <a:ext cx="9446400" cy="39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</a:rPr>
                        <a:t>논리명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번호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BUCKET_CODE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영화코드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MOVIE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MOVIE_CODE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935222E-8D72-4D75-9860-8E69531B7EB0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9093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C254E-9B1B-45A7-BCBC-C8EE4D8B0890}"/>
              </a:ext>
            </a:extLst>
          </p:cNvPr>
          <p:cNvSpPr txBox="1"/>
          <p:nvPr/>
        </p:nvSpPr>
        <p:spPr>
          <a:xfrm>
            <a:off x="622853" y="485775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장바구니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8D32FF-FDD9-40B3-9842-F1D02E74C498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BEF6C2B-8794-419B-BA74-88CE9D7C7F7C}"/>
              </a:ext>
            </a:extLst>
          </p:cNvPr>
          <p:cNvGrpSpPr/>
          <p:nvPr/>
        </p:nvGrpSpPr>
        <p:grpSpPr>
          <a:xfrm>
            <a:off x="622853" y="857766"/>
            <a:ext cx="10986051" cy="5699299"/>
            <a:chOff x="622853" y="489466"/>
            <a:chExt cx="10986051" cy="56992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F57E99-1168-4EE1-9203-363658C265A1}"/>
                </a:ext>
              </a:extLst>
            </p:cNvPr>
            <p:cNvSpPr txBox="1"/>
            <p:nvPr/>
          </p:nvSpPr>
          <p:spPr>
            <a:xfrm>
              <a:off x="2382074" y="489466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장바구니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12501-92A6-4C73-8DBE-DEE6E0A48EB6}"/>
                </a:ext>
              </a:extLst>
            </p:cNvPr>
            <p:cNvSpPr txBox="1"/>
            <p:nvPr/>
          </p:nvSpPr>
          <p:spPr>
            <a:xfrm>
              <a:off x="8020881" y="489466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70A940F-77FE-4E04-90CB-9BDC5994E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3" y="858798"/>
              <a:ext cx="10986051" cy="5329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6276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749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HISTORY / </a:t>
            </a:r>
            <a:r>
              <a:rPr lang="ko-KR" altLang="en-US"/>
              <a:t>영화 후기 정보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C87236FC-8548-41BF-8E62-4F906F49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64580"/>
              </p:ext>
            </p:extLst>
          </p:nvPr>
        </p:nvGraphicFramePr>
        <p:xfrm>
          <a:off x="1377659" y="1055225"/>
          <a:ext cx="9446400" cy="39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시청내역 번호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영화코드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MOVIE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MOVIE_CODE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23C7F7A-F6CC-4590-8E27-147E622AAD36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459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232CC-B8EE-4442-B2F7-090CAA258169}"/>
              </a:ext>
            </a:extLst>
          </p:cNvPr>
          <p:cNvSpPr txBox="1"/>
          <p:nvPr/>
        </p:nvSpPr>
        <p:spPr>
          <a:xfrm>
            <a:off x="622854" y="51435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영화 후기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CDFBB5-E134-47D5-A496-07F8B99DFB7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4BD42C-0DD3-4C4E-9C2B-43561F4F1425}"/>
              </a:ext>
            </a:extLst>
          </p:cNvPr>
          <p:cNvGrpSpPr/>
          <p:nvPr/>
        </p:nvGrpSpPr>
        <p:grpSpPr>
          <a:xfrm>
            <a:off x="622854" y="954781"/>
            <a:ext cx="10986050" cy="5809349"/>
            <a:chOff x="622854" y="472181"/>
            <a:chExt cx="10986050" cy="58093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D7D3E98-A7AC-45CF-BEE7-C0B940AC4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4" y="887896"/>
              <a:ext cx="10986050" cy="53936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8D2CC7-8A85-4A90-8906-764E21474F34}"/>
                </a:ext>
              </a:extLst>
            </p:cNvPr>
            <p:cNvSpPr txBox="1"/>
            <p:nvPr/>
          </p:nvSpPr>
          <p:spPr>
            <a:xfrm>
              <a:off x="7991060" y="472181"/>
              <a:ext cx="140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111BF-11BB-4728-967C-E8187AB9E828}"/>
                </a:ext>
              </a:extLst>
            </p:cNvPr>
            <p:cNvSpPr txBox="1"/>
            <p:nvPr/>
          </p:nvSpPr>
          <p:spPr>
            <a:xfrm>
              <a:off x="2796209" y="543339"/>
              <a:ext cx="140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영화리뷰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0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800" b="1">
                <a:latin typeface="+mj-ea"/>
              </a:rPr>
              <a:t>3. </a:t>
            </a:r>
            <a:r>
              <a:rPr lang="ko-KR" altLang="en-US" sz="4800" b="1">
                <a:latin typeface="+mj-ea"/>
              </a:rPr>
              <a:t>요구사항 분석서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451354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708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</a:t>
            </a:r>
            <a:r>
              <a:rPr lang="ko-KR" altLang="en-US"/>
              <a:t> </a:t>
            </a:r>
            <a:r>
              <a:rPr lang="en-US" altLang="ko-KR"/>
              <a:t>QNA / 1:1</a:t>
            </a:r>
            <a:r>
              <a:rPr lang="ko-KR" altLang="en-US"/>
              <a:t>문의 게시판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65F90E3E-2F16-42B4-AE72-CB5C98A18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86453"/>
              </p:ext>
            </p:extLst>
          </p:nvPr>
        </p:nvGraphicFramePr>
        <p:xfrm>
          <a:off x="1377659" y="1055225"/>
          <a:ext cx="9446400" cy="39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QNA_ANSWER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DE458C8-CB30-4CD6-8863-A56124C51CF4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286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5F1E46-06A4-4437-8CF8-D9A9067AF525}"/>
              </a:ext>
            </a:extLst>
          </p:cNvPr>
          <p:cNvSpPr txBox="1"/>
          <p:nvPr/>
        </p:nvSpPr>
        <p:spPr>
          <a:xfrm>
            <a:off x="622853" y="523875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1:1</a:t>
            </a:r>
            <a:r>
              <a:rPr lang="ko-KR" altLang="en-US" dirty="0"/>
              <a:t>문의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71BAB1-5CAF-4D16-AD14-931B0B4F385F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A23864-0773-40D3-B587-BBF2CE5C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2" y="674131"/>
            <a:ext cx="5539409" cy="58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495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B53CF-4513-4A20-BF35-5E79C8B31BAE}"/>
              </a:ext>
            </a:extLst>
          </p:cNvPr>
          <p:cNvSpPr txBox="1"/>
          <p:nvPr/>
        </p:nvSpPr>
        <p:spPr>
          <a:xfrm>
            <a:off x="3437900" y="6300133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DEF_VAL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Default</a:t>
            </a:r>
            <a:r>
              <a:rPr lang="ko-KR" altLang="en-US" sz="1000"/>
              <a:t> </a:t>
            </a:r>
            <a:r>
              <a:rPr lang="en-US" altLang="ko-KR" sz="1000"/>
              <a:t>Value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기본값</a:t>
            </a:r>
            <a:endParaRPr lang="en-US" altLang="ko-KR" sz="1000"/>
          </a:p>
          <a:p>
            <a:r>
              <a:rPr lang="en-US" altLang="ko-KR" sz="1000"/>
              <a:t>REF_TAB = Referebce Table = </a:t>
            </a:r>
            <a:r>
              <a:rPr lang="ko-KR" altLang="en-US" sz="1000"/>
              <a:t>참조 테이블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6CCD4-9DC1-49D2-AB7B-04035AD525DC}"/>
              </a:ext>
            </a:extLst>
          </p:cNvPr>
          <p:cNvSpPr txBox="1"/>
          <p:nvPr/>
        </p:nvSpPr>
        <p:spPr>
          <a:xfrm>
            <a:off x="964733" y="603197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HELLO MOVIE</a:t>
            </a:r>
            <a:r>
              <a:rPr lang="ko-KR" altLang="en-US"/>
              <a:t> </a:t>
            </a:r>
            <a:r>
              <a:rPr lang="en-US" altLang="ko-KR"/>
              <a:t>/ PROJECT_HELLOMOVIES</a:t>
            </a:r>
            <a:r>
              <a:rPr lang="ko-KR" altLang="en-US"/>
              <a:t> </a:t>
            </a:r>
            <a:r>
              <a:rPr lang="en-US" altLang="ko-KR"/>
              <a:t>/ NOTICE / </a:t>
            </a:r>
            <a:r>
              <a:rPr lang="ko-KR" altLang="en-US"/>
              <a:t>공지사항 게시판</a:t>
            </a:r>
            <a:r>
              <a:rPr lang="en-US" altLang="ko-KR"/>
              <a:t> </a:t>
            </a:r>
            <a:endParaRPr lang="ko-KR" altLang="en-US"/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D9653F7C-8160-4CE3-B84E-FBF69423C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61111"/>
              </p:ext>
            </p:extLst>
          </p:nvPr>
        </p:nvGraphicFramePr>
        <p:xfrm>
          <a:off x="1377659" y="1709567"/>
          <a:ext cx="9446400" cy="39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00">
                  <a:extLst>
                    <a:ext uri="{9D8B030D-6E8A-4147-A177-3AD203B41FA5}">
                      <a16:colId xmlns:a16="http://schemas.microsoft.com/office/drawing/2014/main" val="362615022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95388524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7508657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17826957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2003326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1319470592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17333910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36705120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80893304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0235934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COLUMN_NAME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컬럼명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DATA_TYPE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자료형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CONSTKRAINTS 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제약조건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449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물리명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NULL(Y/N)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널허용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REF_TAB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참조테이블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REF_COL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참조컬럼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DEF_VAL</a:t>
                      </a: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기본값</a:t>
                      </a: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91007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번호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385164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NOTICE_SORTING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9320765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4545786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NOTICE_TITLE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7283798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NOTICE_CONTENT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19083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161071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3651798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22261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3261845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04D7DA1-5084-4F9E-B802-02F931312C5F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정의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2820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32A05-3D7C-47DE-B8D0-84C5BB51ACAA}"/>
              </a:ext>
            </a:extLst>
          </p:cNvPr>
          <p:cNvSpPr txBox="1"/>
          <p:nvPr/>
        </p:nvSpPr>
        <p:spPr>
          <a:xfrm>
            <a:off x="622853" y="850085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공지사항 테이블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47E0E-54E9-4F73-AC15-33E1A7EEE99B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DB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테이블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– ER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다이어그램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흥국씨앗 L" panose="020B0303000000000000" pitchFamily="50" charset="-127"/>
              <a:ea typeface="흥국씨앗 L" panose="020B03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A8B7E-1CB5-42C5-B5BC-5D6C4C8B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7" y="1644277"/>
            <a:ext cx="4028661" cy="2786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7B225-6796-410E-AEF5-D9D15AC185F2}"/>
              </a:ext>
            </a:extLst>
          </p:cNvPr>
          <p:cNvSpPr txBox="1"/>
          <p:nvPr/>
        </p:nvSpPr>
        <p:spPr>
          <a:xfrm>
            <a:off x="1371599" y="4494481"/>
            <a:ext cx="864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공지사항 작성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r>
              <a:rPr lang="ko-KR" altLang="en-US" dirty="0"/>
              <a:t>은 독자적인 공간으로 관리자에 의해서만 접근이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프로그램 상에서 관리자체크 기능으로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0843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5F9AE0-28B7-48DD-ABD4-927167FDA2A4}"/>
              </a:ext>
            </a:extLst>
          </p:cNvPr>
          <p:cNvSpPr txBox="1"/>
          <p:nvPr/>
        </p:nvSpPr>
        <p:spPr>
          <a:xfrm>
            <a:off x="569844" y="397566"/>
            <a:ext cx="474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전체</a:t>
            </a:r>
            <a:r>
              <a:rPr lang="en-US" altLang="ko-KR" dirty="0"/>
              <a:t>(O)</a:t>
            </a:r>
            <a:r>
              <a:rPr lang="ko-KR" altLang="en-US" dirty="0"/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F8BCD6-76EC-4B16-8D78-629C12A23DE6}"/>
              </a:ext>
            </a:extLst>
          </p:cNvPr>
          <p:cNvGrpSpPr/>
          <p:nvPr/>
        </p:nvGrpSpPr>
        <p:grpSpPr>
          <a:xfrm>
            <a:off x="622851" y="695595"/>
            <a:ext cx="10747513" cy="5691664"/>
            <a:chOff x="622851" y="695595"/>
            <a:chExt cx="10747513" cy="56916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4CFB41-1B7D-4F15-B0E8-071D87F1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51" y="1126146"/>
              <a:ext cx="10747513" cy="526111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5A1B67-8040-487C-BEC0-D5708BE7477E}"/>
                </a:ext>
              </a:extLst>
            </p:cNvPr>
            <p:cNvSpPr txBox="1"/>
            <p:nvPr/>
          </p:nvSpPr>
          <p:spPr>
            <a:xfrm>
              <a:off x="5274363" y="695595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D502FE-B627-43B5-BB4F-E33381AEF86B}"/>
                </a:ext>
              </a:extLst>
            </p:cNvPr>
            <p:cNvSpPr txBox="1"/>
            <p:nvPr/>
          </p:nvSpPr>
          <p:spPr>
            <a:xfrm>
              <a:off x="9143999" y="745291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1:1</a:t>
              </a:r>
              <a:r>
                <a:rPr lang="ko-KR" altLang="en-US" dirty="0"/>
                <a:t>문의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9C2258-9986-4946-A96C-0AC50C5BA47E}"/>
                </a:ext>
              </a:extLst>
            </p:cNvPr>
            <p:cNvSpPr txBox="1"/>
            <p:nvPr/>
          </p:nvSpPr>
          <p:spPr>
            <a:xfrm>
              <a:off x="1298709" y="777701"/>
              <a:ext cx="1789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0950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523579" y="1999662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b="1">
                <a:latin typeface="+mj-ea"/>
              </a:rPr>
              <a:t>7. </a:t>
            </a:r>
            <a:r>
              <a:rPr lang="ko-KR" altLang="en-US" sz="4400" b="1">
                <a:latin typeface="+mj-ea"/>
              </a:rPr>
              <a:t>프로그램 설계서</a:t>
            </a:r>
            <a:endParaRPr lang="en-US" altLang="ko-KR" sz="4400" b="1"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>
                <a:latin typeface="+mj-ea"/>
              </a:rPr>
              <a:t>CLASS &amp; METHOD</a:t>
            </a:r>
            <a:endParaRPr lang="en-US" altLang="ko-KR" sz="40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513810" y="4863754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3706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05297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insertMember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등록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2-1</a:t>
            </a:r>
            <a:r>
              <a:rPr lang="en-US" altLang="ko-KR" sz="1200" b="1"/>
              <a:t>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39506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selectIdCheck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중복 확인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38738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memberLogin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세션 로그인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424182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memberLogout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세션 로그아웃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57279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memberIdFind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찾기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68F19D9B-E4A8-4570-857B-022EA67A1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25374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</a:t>
                      </a:r>
                      <a:r>
                        <a:rPr lang="en-US" altLang="ko-KR" sz="1200" b="1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ezen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000" b="0">
                          <a:latin typeface="+mn-ea"/>
                          <a:ea typeface="+mn-ea"/>
                        </a:rPr>
                        <a:t>MemberVO</a:t>
                      </a:r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latin typeface="+mn-ea"/>
                          <a:ea typeface="+mn-ea"/>
                        </a:rPr>
                        <a:t>회원 정보 데이터에 접근하기 위한 오브젝트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6089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72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5408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3347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568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853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11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3148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4209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409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68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861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38784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memberPassFind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찾기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2-2.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0479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memberPassFind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비밀번호 확인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50062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selectMember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목록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50816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updateMember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8F99A0AE-2E90-4BDC-B0A5-EC44411E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03778"/>
              </p:ext>
            </p:extLst>
          </p:nvPr>
        </p:nvGraphicFramePr>
        <p:xfrm>
          <a:off x="6189776" y="5604413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deleteMember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DA260E13-B252-4FE5-B731-93852076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6147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MemberDAO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</a:t>
                      </a:r>
                      <a:r>
                        <a:rPr lang="en-US" altLang="ko-KR" sz="1200" b="1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ezen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MemberVO</a:t>
                      </a:r>
                      <a:endParaRPr lang="ko-KR" altLang="en-US" sz="1000" b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latin typeface="+mn-ea"/>
                          <a:ea typeface="+mn-ea"/>
                        </a:rPr>
                        <a:t>회원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00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55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0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6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004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4746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639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107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7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02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782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122269B5-9CE2-46A4-B07A-80751628C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71035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</a:t>
                      </a:r>
                      <a:r>
                        <a:rPr lang="en-US" altLang="ko-KR" sz="1200" b="1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ezen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.vo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latin typeface="+mn-ea"/>
                          <a:ea typeface="+mn-ea"/>
                        </a:rPr>
                        <a:t>회원 정보 데이터의 입출력을 위한 오브젝트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member_code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회원코드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pwd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615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06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email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142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contact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746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birth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121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membership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067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identify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인증여부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653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reg_date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가입날짜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491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42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022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91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78960"/>
              </p:ext>
            </p:extLst>
          </p:nvPr>
        </p:nvGraphicFramePr>
        <p:xfrm>
          <a:off x="6189776" y="1013281"/>
          <a:ext cx="586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getId, getPwd, getName, getEmail, getContect, getBirth, getMebership, getIdentify, getReg_date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getIdentify = 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convert Getters &amp; Setters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2-1.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08488"/>
              </p:ext>
            </p:extLst>
          </p:nvPr>
        </p:nvGraphicFramePr>
        <p:xfrm>
          <a:off x="6189776" y="2270121"/>
          <a:ext cx="586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setId, setPwd, setName, setEmail, setContect, setBirth, setMebership, setIdentify, setReg_date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public void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convert Getters &amp; Setters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77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18516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selectMainPoster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HOME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페이지에 포스터 삽입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2-2.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33708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selectAllMovieList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전체 목록 보기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56584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selectMovieDetail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상세 보기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DCB9F092-187B-4BC2-A63D-443667F3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45661"/>
              </p:ext>
            </p:extLst>
          </p:nvPr>
        </p:nvGraphicFramePr>
        <p:xfrm>
          <a:off x="6189776" y="4456630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insertMovie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정보 등록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DA260E13-B252-4FE5-B731-93852076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25048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</a:t>
                      </a:r>
                      <a:r>
                        <a:rPr lang="en-US" altLang="ko-KR" sz="1200" b="1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ezen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MovieVO</a:t>
                      </a:r>
                      <a:endParaRPr lang="ko-KR" altLang="en-US" sz="1000" b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latin typeface="+mn-ea"/>
                          <a:ea typeface="+mn-ea"/>
                        </a:rPr>
                        <a:t>영화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00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55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0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6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004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4746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639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107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7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02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9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2D1DC00-7F11-4DC4-8817-5B399719F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04111"/>
              </p:ext>
            </p:extLst>
          </p:nvPr>
        </p:nvGraphicFramePr>
        <p:xfrm>
          <a:off x="698149" y="719666"/>
          <a:ext cx="10800000" cy="566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60">
                  <a:extLst>
                    <a:ext uri="{9D8B030D-6E8A-4147-A177-3AD203B41FA5}">
                      <a16:colId xmlns:a16="http://schemas.microsoft.com/office/drawing/2014/main" val="2999849128"/>
                    </a:ext>
                  </a:extLst>
                </a:gridCol>
                <a:gridCol w="1325461">
                  <a:extLst>
                    <a:ext uri="{9D8B030D-6E8A-4147-A177-3AD203B41FA5}">
                      <a16:colId xmlns:a16="http://schemas.microsoft.com/office/drawing/2014/main" val="3656012308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4101591097"/>
                    </a:ext>
                  </a:extLst>
                </a:gridCol>
                <a:gridCol w="3317760">
                  <a:extLst>
                    <a:ext uri="{9D8B030D-6E8A-4147-A177-3AD203B41FA5}">
                      <a16:colId xmlns:a16="http://schemas.microsoft.com/office/drawing/2014/main" val="666902010"/>
                    </a:ext>
                  </a:extLst>
                </a:gridCol>
                <a:gridCol w="2722313">
                  <a:extLst>
                    <a:ext uri="{9D8B030D-6E8A-4147-A177-3AD203B41FA5}">
                      <a16:colId xmlns:a16="http://schemas.microsoft.com/office/drawing/2014/main" val="4179917644"/>
                    </a:ext>
                  </a:extLst>
                </a:gridCol>
                <a:gridCol w="877687">
                  <a:extLst>
                    <a:ext uri="{9D8B030D-6E8A-4147-A177-3AD203B41FA5}">
                      <a16:colId xmlns:a16="http://schemas.microsoft.com/office/drawing/2014/main" val="1448707643"/>
                    </a:ext>
                  </a:extLst>
                </a:gridCol>
              </a:tblGrid>
              <a:tr h="255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서비스</a:t>
                      </a:r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메뉴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필요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기능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레퍼런스</a:t>
                      </a:r>
                      <a:r>
                        <a:rPr lang="en-US" altLang="ko-KR" sz="1200" b="0"/>
                        <a:t>/</a:t>
                      </a:r>
                      <a:r>
                        <a:rPr lang="ko-KR" altLang="en-US" sz="1200" b="0"/>
                        <a:t>벤치마킹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우선순위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277431"/>
                  </a:ext>
                </a:extLst>
              </a:tr>
              <a:tr h="336548">
                <a:tc rowSpan="1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사용자 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모드</a:t>
                      </a:r>
                    </a:p>
                  </a:txBody>
                  <a:tcPr marL="54000" marR="54000" marT="25200" marB="25200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세션 기능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아이디와 비밀번호를 입력하여 로그인 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591320057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아이디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비밀번호 찾기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회원이 아이디와 비밀번호를 잊어버린 경우 회원의 요청에 </a:t>
                      </a:r>
                      <a:endParaRPr lang="en-US" altLang="ko-KR" sz="900"/>
                    </a:p>
                    <a:p>
                      <a:pPr latinLnBrk="1"/>
                      <a:r>
                        <a:rPr lang="ko-KR" altLang="en-US" sz="900"/>
                        <a:t>의하여 제공합니다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43067725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회원가입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회원 가입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비회원이 </a:t>
                      </a:r>
                      <a:r>
                        <a:rPr lang="en-US" altLang="ko-KR" sz="900"/>
                        <a:t>[</a:t>
                      </a:r>
                      <a:r>
                        <a:rPr lang="ko-KR" altLang="en-US" sz="900"/>
                        <a:t>아이디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비밀번호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이름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이메일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연락처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생년월일</a:t>
                      </a:r>
                      <a:r>
                        <a:rPr lang="en-US" altLang="ko-KR" sz="900"/>
                        <a:t>]</a:t>
                      </a:r>
                      <a:r>
                        <a:rPr lang="ko-KR" altLang="en-US" sz="900"/>
                        <a:t>을 입력하여 회원 등록을 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0437907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아이디 중복 확인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비회원이 회원가입 항목 중 아이디를 입력하고 중복 확인을 통해 기 가입 여부 확인과 다른 회원이 사용중인 아이디와 중복되어 사용할 수 없음을 인증합니다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817681160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비밀번호 확인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비회원이 회원가입 항목 중 아이디를 입력하고 다시 한번 비밀번호를 입력 해 줌으로써 보안 인증합니다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731884571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마이페이지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로그아웃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로그인 세션 종료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로그아웃을 클릭하면 </a:t>
                      </a:r>
                      <a:r>
                        <a:rPr lang="en-US" altLang="ko-KR" sz="900"/>
                        <a:t>[</a:t>
                      </a:r>
                      <a:r>
                        <a:rPr lang="ko-KR" altLang="en-US" sz="900"/>
                        <a:t>메인 </a:t>
                      </a:r>
                      <a:r>
                        <a:rPr lang="en-US" altLang="ko-KR" sz="900"/>
                        <a:t>HOME] </a:t>
                      </a:r>
                      <a:r>
                        <a:rPr lang="ko-KR" altLang="en-US" sz="900"/>
                        <a:t>페이지로 이동합니다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01922310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내 정보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조회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보기</a:t>
                      </a:r>
                      <a:r>
                        <a:rPr lang="en-US" altLang="ko-KR" sz="900"/>
                        <a:t>) -  </a:t>
                      </a:r>
                      <a:r>
                        <a:rPr lang="ko-KR" altLang="en-US" sz="900"/>
                        <a:t>회원가입 시 등록한 항목들을 보여줍니다</a:t>
                      </a:r>
                      <a:r>
                        <a:rPr lang="en-US" altLang="ko-KR" sz="900"/>
                        <a:t>.</a:t>
                      </a:r>
                    </a:p>
                    <a:p>
                      <a:pPr latinLnBrk="1"/>
                      <a:r>
                        <a:rPr lang="ko-KR" altLang="en-US" sz="900"/>
                        <a:t>수정하기 </a:t>
                      </a:r>
                      <a:r>
                        <a:rPr lang="en-US" altLang="ko-KR" sz="900"/>
                        <a:t>– [</a:t>
                      </a:r>
                      <a:r>
                        <a:rPr lang="ko-KR" altLang="en-US" sz="900"/>
                        <a:t>이메일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연락처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생년월일</a:t>
                      </a:r>
                      <a:r>
                        <a:rPr lang="en-US" altLang="ko-KR" sz="900"/>
                        <a:t>] 3</a:t>
                      </a:r>
                      <a:r>
                        <a:rPr lang="ko-KR" altLang="en-US" sz="900"/>
                        <a:t>가지 항목만 수정할 수 있습니다</a:t>
                      </a:r>
                      <a:r>
                        <a:rPr lang="en-US" altLang="ko-KR" sz="900"/>
                        <a:t>.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107148741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찜한 영화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88528597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구매 목록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89437491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시청 목록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664922789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리뷰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244046763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1:1</a:t>
                      </a:r>
                      <a:r>
                        <a:rPr lang="ko-KR" altLang="en-US" sz="900"/>
                        <a:t>문의</a:t>
                      </a:r>
                      <a:r>
                        <a:rPr lang="en-US" altLang="ko-KR" sz="900"/>
                        <a:t>(Q&amp;A)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018327932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내가 올린 글 </a:t>
                      </a:r>
                      <a:r>
                        <a:rPr lang="en-US" altLang="ko-KR" sz="900"/>
                        <a:t>(1:1</a:t>
                      </a:r>
                      <a:r>
                        <a:rPr lang="ko-KR" altLang="en-US" sz="900"/>
                        <a:t>문의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185397784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구매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장바구니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05556963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구매하기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83272004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리뷰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리뷰 등록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140301385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평점 등록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434902909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공지사항 과 이벤트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게시판 기능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48896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1629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89460"/>
              </p:ext>
            </p:extLst>
          </p:nvPr>
        </p:nvGraphicFramePr>
        <p:xfrm>
          <a:off x="6189776" y="1013281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정보 수정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2-2.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77020"/>
              </p:ext>
            </p:extLst>
          </p:nvPr>
        </p:nvGraphicFramePr>
        <p:xfrm>
          <a:off x="6189776" y="2161064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deleteMovie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정보 삭제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99628AA0-3F2A-44D8-8B45-6289937B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15403"/>
              </p:ext>
            </p:extLst>
          </p:nvPr>
        </p:nvGraphicFramePr>
        <p:xfrm>
          <a:off x="6189776" y="3308847"/>
          <a:ext cx="5868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searchMovie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영화 검색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DA260E13-B252-4FE5-B731-938520761832}"/>
              </a:ext>
            </a:extLst>
          </p:cNvPr>
          <p:cNvGraphicFramePr>
            <a:graphicFrameLocks noGrp="1"/>
          </p:cNvGraphicFramePr>
          <p:nvPr/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</a:t>
                      </a:r>
                      <a:r>
                        <a:rPr lang="en-US" altLang="ko-KR" sz="1200" b="1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ezen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.dao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latin typeface="+mn-ea"/>
                          <a:ea typeface="+mn-ea"/>
                        </a:rPr>
                        <a:t>MovieVO</a:t>
                      </a:r>
                      <a:endParaRPr lang="ko-KR" altLang="en-US" sz="1000" b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>
                          <a:latin typeface="+mn-ea"/>
                          <a:ea typeface="+mn-ea"/>
                        </a:rPr>
                        <a:t>영화 정보 데이터에 접근하기 위한 오브젝트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3008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55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00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465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004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4746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1639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107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779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027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6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737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CD835-BEED-4C8B-9637-9FE0B9691355}"/>
              </a:ext>
            </a:extLst>
          </p:cNvPr>
          <p:cNvSpPr/>
          <p:nvPr/>
        </p:nvSpPr>
        <p:spPr>
          <a:xfrm>
            <a:off x="89512" y="112393"/>
            <a:ext cx="9504000" cy="3733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흥국씨앗 L" panose="020B0303000000000000" pitchFamily="50" charset="-127"/>
                <a:ea typeface="흥국씨앗 L" panose="020B0303000000000000" pitchFamily="50" charset="-127"/>
              </a:rPr>
              <a:t>프로그램 설계서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19CE3-70B6-4A45-9868-BCE86AA6C661}"/>
              </a:ext>
            </a:extLst>
          </p:cNvPr>
          <p:cNvSpPr/>
          <p:nvPr/>
        </p:nvSpPr>
        <p:spPr>
          <a:xfrm>
            <a:off x="81197" y="557423"/>
            <a:ext cx="12024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9315A-D7C1-4519-8E3E-2AAFDF37C01B}"/>
              </a:ext>
            </a:extLst>
          </p:cNvPr>
          <p:cNvSpPr/>
          <p:nvPr/>
        </p:nvSpPr>
        <p:spPr>
          <a:xfrm>
            <a:off x="81197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D617D1-9B6F-4E8B-AF05-A73AB329DA66}"/>
              </a:ext>
            </a:extLst>
          </p:cNvPr>
          <p:cNvSpPr/>
          <p:nvPr/>
        </p:nvSpPr>
        <p:spPr>
          <a:xfrm>
            <a:off x="6128205" y="557423"/>
            <a:ext cx="5976000" cy="621220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122269B5-9CE2-46A4-B07A-80751628C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50308"/>
              </p:ext>
            </p:extLst>
          </p:nvPr>
        </p:nvGraphicFramePr>
        <p:xfrm>
          <a:off x="137137" y="1013281"/>
          <a:ext cx="5868000" cy="5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598966270"/>
                    </a:ext>
                  </a:extLst>
                </a:gridCol>
                <a:gridCol w="978000">
                  <a:extLst>
                    <a:ext uri="{9D8B030D-6E8A-4147-A177-3AD203B41FA5}">
                      <a16:colId xmlns:a16="http://schemas.microsoft.com/office/drawing/2014/main" val="3789201551"/>
                    </a:ext>
                  </a:extLst>
                </a:gridCol>
                <a:gridCol w="1956000">
                  <a:extLst>
                    <a:ext uri="{9D8B030D-6E8A-4147-A177-3AD203B41FA5}">
                      <a16:colId xmlns:a16="http://schemas.microsoft.com/office/drawing/2014/main" val="1642134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항목명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MovieVO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  <a:ea typeface="흥국씨앗 B" panose="020B0803000000000000" pitchFamily="50" charset="-127"/>
                        </a:rPr>
                        <a:t>PACKAGE</a:t>
                      </a:r>
                      <a:endParaRPr lang="ko-KR" altLang="en-US" sz="9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kr.co.</a:t>
                      </a:r>
                      <a:r>
                        <a:rPr lang="en-US" altLang="ko-KR" sz="1200" b="1" err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ezen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.vo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EXTENDS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IMPLEMENTS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IMPORT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b="1">
                          <a:latin typeface="+mn-ea"/>
                          <a:ea typeface="+mn-ea"/>
                        </a:rPr>
                        <a:t>영화 정보 데이터의 입출력을 위한 오브젝트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1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Default Value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799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movie_code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private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코드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4865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5680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genre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615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director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4066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actor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출연진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142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movie_age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시청연령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746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d_day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개봉일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1219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summary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줄거리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7067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movie_title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제목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653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movie_price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private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 가격</a:t>
                      </a:r>
                    </a:p>
                  </a:txBody>
                  <a:tcPr marL="142875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49127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442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0222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914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E05E7C-27A1-4C28-B72D-E81768870171}"/>
              </a:ext>
            </a:extLst>
          </p:cNvPr>
          <p:cNvSpPr txBox="1"/>
          <p:nvPr/>
        </p:nvSpPr>
        <p:spPr>
          <a:xfrm>
            <a:off x="92279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en-US" altLang="ko-KR" sz="1200" b="1"/>
              <a:t>. </a:t>
            </a:r>
            <a:r>
              <a:rPr lang="ko-KR" altLang="en-US" sz="1200" b="1"/>
              <a:t>클래스</a:t>
            </a:r>
            <a:endParaRPr lang="ko-KR" altLang="en-US" sz="1200" b="1" dirty="0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6D93C8D7-6091-4E54-AF65-AE589ADE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07996"/>
              </p:ext>
            </p:extLst>
          </p:nvPr>
        </p:nvGraphicFramePr>
        <p:xfrm>
          <a:off x="6189776" y="1013281"/>
          <a:ext cx="586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getCategory,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getGenre,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getDirector, getActor, getMovie_age, getD_day, getSummary,</a:t>
                      </a:r>
                    </a:p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getMovie_title, getMovie_price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convert Getters &amp; Setters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1FFC86-67F0-48C6-B24D-51CD4D9FD762}"/>
              </a:ext>
            </a:extLst>
          </p:cNvPr>
          <p:cNvSpPr txBox="1"/>
          <p:nvPr/>
        </p:nvSpPr>
        <p:spPr>
          <a:xfrm>
            <a:off x="6144918" y="729842"/>
            <a:ext cx="1417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 </a:t>
            </a:r>
            <a:r>
              <a:rPr lang="ko-KR" altLang="en-US" sz="1200" b="1"/>
              <a:t>메소드</a:t>
            </a:r>
            <a:endParaRPr lang="ko-KR" altLang="en-US" sz="1200" b="1" dirty="0"/>
          </a:p>
        </p:txBody>
      </p:sp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B769B44A-92BE-4B0F-8651-68BAFC898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13089"/>
              </p:ext>
            </p:extLst>
          </p:nvPr>
        </p:nvGraphicFramePr>
        <p:xfrm>
          <a:off x="6189776" y="2270121"/>
          <a:ext cx="586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000">
                  <a:extLst>
                    <a:ext uri="{9D8B030D-6E8A-4147-A177-3AD203B41FA5}">
                      <a16:colId xmlns:a16="http://schemas.microsoft.com/office/drawing/2014/main" val="74233491"/>
                    </a:ext>
                  </a:extLst>
                </a:gridCol>
                <a:gridCol w="4890000">
                  <a:extLst>
                    <a:ext uri="{9D8B030D-6E8A-4147-A177-3AD203B41FA5}">
                      <a16:colId xmlns:a16="http://schemas.microsoft.com/office/drawing/2014/main" val="41326167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Name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setCategory,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setGenre,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setDirector, setActor, setMovie_age, setD_day, setSummary,</a:t>
                      </a:r>
                    </a:p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setMovie_title, setMovie_price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112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Visibility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1930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Parameter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055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+mn-lt"/>
                          <a:ea typeface="흥국씨앗 B" panose="020B0803000000000000" pitchFamily="50" charset="-127"/>
                        </a:rPr>
                        <a:t>Return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+mn-lt"/>
                        <a:ea typeface="흥국씨앗 B" panose="020B0803000000000000" pitchFamily="50" charset="-127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818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convert Getters &amp; Setters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25200" marB="252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90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3426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b="1">
                <a:latin typeface="+mj-ea"/>
              </a:rPr>
              <a:t>8. </a:t>
            </a:r>
            <a:r>
              <a:rPr lang="ko-KR" altLang="en-US" sz="4400" b="1">
                <a:latin typeface="+mj-ea"/>
              </a:rPr>
              <a:t>프로젝트 일정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214503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CD0777-190E-4953-84CD-54FE80CF0309}"/>
              </a:ext>
            </a:extLst>
          </p:cNvPr>
          <p:cNvGrpSpPr/>
          <p:nvPr/>
        </p:nvGrpSpPr>
        <p:grpSpPr>
          <a:xfrm>
            <a:off x="1646106" y="2905711"/>
            <a:ext cx="8892000" cy="1073292"/>
            <a:chOff x="1646106" y="2905711"/>
            <a:chExt cx="8892000" cy="1073292"/>
          </a:xfrm>
        </p:grpSpPr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96EADE52-279A-477A-933D-2DD7A6A30D6A}"/>
                </a:ext>
              </a:extLst>
            </p:cNvPr>
            <p:cNvSpPr/>
            <p:nvPr/>
          </p:nvSpPr>
          <p:spPr>
            <a:xfrm>
              <a:off x="1646106" y="2905711"/>
              <a:ext cx="1111500" cy="1073292"/>
            </a:xfrm>
            <a:custGeom>
              <a:avLst/>
              <a:gdLst>
                <a:gd name="connsiteX0" fmla="*/ 0 w 1111500"/>
                <a:gd name="connsiteY0" fmla="*/ 107329 h 1073292"/>
                <a:gd name="connsiteX1" fmla="*/ 107329 w 1111500"/>
                <a:gd name="connsiteY1" fmla="*/ 0 h 1073292"/>
                <a:gd name="connsiteX2" fmla="*/ 1004171 w 1111500"/>
                <a:gd name="connsiteY2" fmla="*/ 0 h 1073292"/>
                <a:gd name="connsiteX3" fmla="*/ 1111500 w 1111500"/>
                <a:gd name="connsiteY3" fmla="*/ 107329 h 1073292"/>
                <a:gd name="connsiteX4" fmla="*/ 1111500 w 1111500"/>
                <a:gd name="connsiteY4" fmla="*/ 965963 h 1073292"/>
                <a:gd name="connsiteX5" fmla="*/ 1004171 w 1111500"/>
                <a:gd name="connsiteY5" fmla="*/ 1073292 h 1073292"/>
                <a:gd name="connsiteX6" fmla="*/ 107329 w 1111500"/>
                <a:gd name="connsiteY6" fmla="*/ 1073292 h 1073292"/>
                <a:gd name="connsiteX7" fmla="*/ 0 w 1111500"/>
                <a:gd name="connsiteY7" fmla="*/ 965963 h 1073292"/>
                <a:gd name="connsiteX8" fmla="*/ 0 w 1111500"/>
                <a:gd name="connsiteY8" fmla="*/ 107329 h 107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500" h="1073292">
                  <a:moveTo>
                    <a:pt x="0" y="107329"/>
                  </a:moveTo>
                  <a:cubicBezTo>
                    <a:pt x="0" y="48053"/>
                    <a:pt x="48053" y="0"/>
                    <a:pt x="107329" y="0"/>
                  </a:cubicBezTo>
                  <a:lnTo>
                    <a:pt x="1004171" y="0"/>
                  </a:lnTo>
                  <a:cubicBezTo>
                    <a:pt x="1063447" y="0"/>
                    <a:pt x="1111500" y="48053"/>
                    <a:pt x="1111500" y="107329"/>
                  </a:cubicBezTo>
                  <a:lnTo>
                    <a:pt x="1111500" y="965963"/>
                  </a:lnTo>
                  <a:cubicBezTo>
                    <a:pt x="1111500" y="1025239"/>
                    <a:pt x="1063447" y="1073292"/>
                    <a:pt x="1004171" y="1073292"/>
                  </a:cubicBezTo>
                  <a:lnTo>
                    <a:pt x="107329" y="1073292"/>
                  </a:lnTo>
                  <a:cubicBezTo>
                    <a:pt x="48053" y="1073292"/>
                    <a:pt x="0" y="1025239"/>
                    <a:pt x="0" y="965963"/>
                  </a:cubicBezTo>
                  <a:lnTo>
                    <a:pt x="0" y="1073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016" tIns="100016" rIns="100016" bIns="100016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설계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6FA597E-D2CA-49DA-9AC1-CD13ED181493}"/>
                </a:ext>
              </a:extLst>
            </p:cNvPr>
            <p:cNvSpPr/>
            <p:nvPr/>
          </p:nvSpPr>
          <p:spPr>
            <a:xfrm>
              <a:off x="2868756" y="3304531"/>
              <a:ext cx="235638" cy="275652"/>
            </a:xfrm>
            <a:custGeom>
              <a:avLst/>
              <a:gdLst>
                <a:gd name="connsiteX0" fmla="*/ 0 w 235638"/>
                <a:gd name="connsiteY0" fmla="*/ 55130 h 275652"/>
                <a:gd name="connsiteX1" fmla="*/ 117819 w 235638"/>
                <a:gd name="connsiteY1" fmla="*/ 55130 h 275652"/>
                <a:gd name="connsiteX2" fmla="*/ 117819 w 235638"/>
                <a:gd name="connsiteY2" fmla="*/ 0 h 275652"/>
                <a:gd name="connsiteX3" fmla="*/ 235638 w 235638"/>
                <a:gd name="connsiteY3" fmla="*/ 137826 h 275652"/>
                <a:gd name="connsiteX4" fmla="*/ 117819 w 235638"/>
                <a:gd name="connsiteY4" fmla="*/ 275652 h 275652"/>
                <a:gd name="connsiteX5" fmla="*/ 117819 w 235638"/>
                <a:gd name="connsiteY5" fmla="*/ 220522 h 275652"/>
                <a:gd name="connsiteX6" fmla="*/ 0 w 235638"/>
                <a:gd name="connsiteY6" fmla="*/ 220522 h 275652"/>
                <a:gd name="connsiteX7" fmla="*/ 0 w 235638"/>
                <a:gd name="connsiteY7" fmla="*/ 55130 h 27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638" h="275652">
                  <a:moveTo>
                    <a:pt x="0" y="55130"/>
                  </a:moveTo>
                  <a:lnTo>
                    <a:pt x="117819" y="55130"/>
                  </a:lnTo>
                  <a:lnTo>
                    <a:pt x="117819" y="0"/>
                  </a:lnTo>
                  <a:lnTo>
                    <a:pt x="235638" y="137826"/>
                  </a:lnTo>
                  <a:lnTo>
                    <a:pt x="117819" y="275652"/>
                  </a:lnTo>
                  <a:lnTo>
                    <a:pt x="117819" y="220522"/>
                  </a:lnTo>
                  <a:lnTo>
                    <a:pt x="0" y="220522"/>
                  </a:lnTo>
                  <a:lnTo>
                    <a:pt x="0" y="551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130" rIns="70691" bIns="55130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46F0AA5-70E1-46EC-BDF9-8DA1DCCD44FA}"/>
                </a:ext>
              </a:extLst>
            </p:cNvPr>
            <p:cNvSpPr/>
            <p:nvPr/>
          </p:nvSpPr>
          <p:spPr>
            <a:xfrm>
              <a:off x="3202206" y="2905711"/>
              <a:ext cx="1111500" cy="1073292"/>
            </a:xfrm>
            <a:custGeom>
              <a:avLst/>
              <a:gdLst>
                <a:gd name="connsiteX0" fmla="*/ 0 w 1111500"/>
                <a:gd name="connsiteY0" fmla="*/ 107329 h 1073292"/>
                <a:gd name="connsiteX1" fmla="*/ 107329 w 1111500"/>
                <a:gd name="connsiteY1" fmla="*/ 0 h 1073292"/>
                <a:gd name="connsiteX2" fmla="*/ 1004171 w 1111500"/>
                <a:gd name="connsiteY2" fmla="*/ 0 h 1073292"/>
                <a:gd name="connsiteX3" fmla="*/ 1111500 w 1111500"/>
                <a:gd name="connsiteY3" fmla="*/ 107329 h 1073292"/>
                <a:gd name="connsiteX4" fmla="*/ 1111500 w 1111500"/>
                <a:gd name="connsiteY4" fmla="*/ 965963 h 1073292"/>
                <a:gd name="connsiteX5" fmla="*/ 1004171 w 1111500"/>
                <a:gd name="connsiteY5" fmla="*/ 1073292 h 1073292"/>
                <a:gd name="connsiteX6" fmla="*/ 107329 w 1111500"/>
                <a:gd name="connsiteY6" fmla="*/ 1073292 h 1073292"/>
                <a:gd name="connsiteX7" fmla="*/ 0 w 1111500"/>
                <a:gd name="connsiteY7" fmla="*/ 965963 h 1073292"/>
                <a:gd name="connsiteX8" fmla="*/ 0 w 1111500"/>
                <a:gd name="connsiteY8" fmla="*/ 107329 h 107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500" h="1073292">
                  <a:moveTo>
                    <a:pt x="0" y="107329"/>
                  </a:moveTo>
                  <a:cubicBezTo>
                    <a:pt x="0" y="48053"/>
                    <a:pt x="48053" y="0"/>
                    <a:pt x="107329" y="0"/>
                  </a:cubicBezTo>
                  <a:lnTo>
                    <a:pt x="1004171" y="0"/>
                  </a:lnTo>
                  <a:cubicBezTo>
                    <a:pt x="1063447" y="0"/>
                    <a:pt x="1111500" y="48053"/>
                    <a:pt x="1111500" y="107329"/>
                  </a:cubicBezTo>
                  <a:lnTo>
                    <a:pt x="1111500" y="965963"/>
                  </a:lnTo>
                  <a:cubicBezTo>
                    <a:pt x="1111500" y="1025239"/>
                    <a:pt x="1063447" y="1073292"/>
                    <a:pt x="1004171" y="1073292"/>
                  </a:cubicBezTo>
                  <a:lnTo>
                    <a:pt x="107329" y="1073292"/>
                  </a:lnTo>
                  <a:cubicBezTo>
                    <a:pt x="48053" y="1073292"/>
                    <a:pt x="0" y="1025239"/>
                    <a:pt x="0" y="965963"/>
                  </a:cubicBezTo>
                  <a:lnTo>
                    <a:pt x="0" y="1073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016" tIns="100016" rIns="100016" bIns="100016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800" kern="1200"/>
                <a:t>1</a:t>
              </a:r>
              <a:r>
                <a:rPr lang="ko-KR" altLang="en-US" sz="1800" kern="1200"/>
                <a:t>차 개발</a:t>
              </a: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D98B6E8-1909-4B4A-8C0E-70D0F41BFD51}"/>
                </a:ext>
              </a:extLst>
            </p:cNvPr>
            <p:cNvSpPr/>
            <p:nvPr/>
          </p:nvSpPr>
          <p:spPr>
            <a:xfrm>
              <a:off x="4424856" y="3304531"/>
              <a:ext cx="235637" cy="275652"/>
            </a:xfrm>
            <a:custGeom>
              <a:avLst/>
              <a:gdLst>
                <a:gd name="connsiteX0" fmla="*/ 0 w 235637"/>
                <a:gd name="connsiteY0" fmla="*/ 55130 h 275652"/>
                <a:gd name="connsiteX1" fmla="*/ 117819 w 235637"/>
                <a:gd name="connsiteY1" fmla="*/ 55130 h 275652"/>
                <a:gd name="connsiteX2" fmla="*/ 117819 w 235637"/>
                <a:gd name="connsiteY2" fmla="*/ 0 h 275652"/>
                <a:gd name="connsiteX3" fmla="*/ 235637 w 235637"/>
                <a:gd name="connsiteY3" fmla="*/ 137826 h 275652"/>
                <a:gd name="connsiteX4" fmla="*/ 117819 w 235637"/>
                <a:gd name="connsiteY4" fmla="*/ 275652 h 275652"/>
                <a:gd name="connsiteX5" fmla="*/ 117819 w 235637"/>
                <a:gd name="connsiteY5" fmla="*/ 220522 h 275652"/>
                <a:gd name="connsiteX6" fmla="*/ 0 w 235637"/>
                <a:gd name="connsiteY6" fmla="*/ 220522 h 275652"/>
                <a:gd name="connsiteX7" fmla="*/ 0 w 235637"/>
                <a:gd name="connsiteY7" fmla="*/ 55130 h 27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637" h="275652">
                  <a:moveTo>
                    <a:pt x="0" y="55130"/>
                  </a:moveTo>
                  <a:lnTo>
                    <a:pt x="117819" y="55130"/>
                  </a:lnTo>
                  <a:lnTo>
                    <a:pt x="117819" y="0"/>
                  </a:lnTo>
                  <a:lnTo>
                    <a:pt x="235637" y="137826"/>
                  </a:lnTo>
                  <a:lnTo>
                    <a:pt x="117819" y="275652"/>
                  </a:lnTo>
                  <a:lnTo>
                    <a:pt x="117819" y="220522"/>
                  </a:lnTo>
                  <a:lnTo>
                    <a:pt x="0" y="220522"/>
                  </a:lnTo>
                  <a:lnTo>
                    <a:pt x="0" y="551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130" rIns="70691" bIns="55130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720BBF1-68A8-4E51-91B7-1033E37ED5E2}"/>
                </a:ext>
              </a:extLst>
            </p:cNvPr>
            <p:cNvSpPr/>
            <p:nvPr/>
          </p:nvSpPr>
          <p:spPr>
            <a:xfrm>
              <a:off x="4758306" y="2905711"/>
              <a:ext cx="1111500" cy="1073292"/>
            </a:xfrm>
            <a:custGeom>
              <a:avLst/>
              <a:gdLst>
                <a:gd name="connsiteX0" fmla="*/ 0 w 1111500"/>
                <a:gd name="connsiteY0" fmla="*/ 107329 h 1073292"/>
                <a:gd name="connsiteX1" fmla="*/ 107329 w 1111500"/>
                <a:gd name="connsiteY1" fmla="*/ 0 h 1073292"/>
                <a:gd name="connsiteX2" fmla="*/ 1004171 w 1111500"/>
                <a:gd name="connsiteY2" fmla="*/ 0 h 1073292"/>
                <a:gd name="connsiteX3" fmla="*/ 1111500 w 1111500"/>
                <a:gd name="connsiteY3" fmla="*/ 107329 h 1073292"/>
                <a:gd name="connsiteX4" fmla="*/ 1111500 w 1111500"/>
                <a:gd name="connsiteY4" fmla="*/ 965963 h 1073292"/>
                <a:gd name="connsiteX5" fmla="*/ 1004171 w 1111500"/>
                <a:gd name="connsiteY5" fmla="*/ 1073292 h 1073292"/>
                <a:gd name="connsiteX6" fmla="*/ 107329 w 1111500"/>
                <a:gd name="connsiteY6" fmla="*/ 1073292 h 1073292"/>
                <a:gd name="connsiteX7" fmla="*/ 0 w 1111500"/>
                <a:gd name="connsiteY7" fmla="*/ 965963 h 1073292"/>
                <a:gd name="connsiteX8" fmla="*/ 0 w 1111500"/>
                <a:gd name="connsiteY8" fmla="*/ 107329 h 107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500" h="1073292">
                  <a:moveTo>
                    <a:pt x="0" y="107329"/>
                  </a:moveTo>
                  <a:cubicBezTo>
                    <a:pt x="0" y="48053"/>
                    <a:pt x="48053" y="0"/>
                    <a:pt x="107329" y="0"/>
                  </a:cubicBezTo>
                  <a:lnTo>
                    <a:pt x="1004171" y="0"/>
                  </a:lnTo>
                  <a:cubicBezTo>
                    <a:pt x="1063447" y="0"/>
                    <a:pt x="1111500" y="48053"/>
                    <a:pt x="1111500" y="107329"/>
                  </a:cubicBezTo>
                  <a:lnTo>
                    <a:pt x="1111500" y="965963"/>
                  </a:lnTo>
                  <a:cubicBezTo>
                    <a:pt x="1111500" y="1025239"/>
                    <a:pt x="1063447" y="1073292"/>
                    <a:pt x="1004171" y="1073292"/>
                  </a:cubicBezTo>
                  <a:lnTo>
                    <a:pt x="107329" y="1073292"/>
                  </a:lnTo>
                  <a:cubicBezTo>
                    <a:pt x="48053" y="1073292"/>
                    <a:pt x="0" y="1025239"/>
                    <a:pt x="0" y="965963"/>
                  </a:cubicBezTo>
                  <a:lnTo>
                    <a:pt x="0" y="1073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016" tIns="100016" rIns="100016" bIns="100016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테스트 </a:t>
              </a:r>
              <a:endParaRPr lang="en-US" altLang="ko-KR" sz="1800" kern="1200"/>
            </a:p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보완</a:t>
              </a: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03A9CAA-49B0-4577-B17F-A7F39FFD3994}"/>
                </a:ext>
              </a:extLst>
            </p:cNvPr>
            <p:cNvSpPr/>
            <p:nvPr/>
          </p:nvSpPr>
          <p:spPr>
            <a:xfrm>
              <a:off x="5980956" y="3304531"/>
              <a:ext cx="235638" cy="275652"/>
            </a:xfrm>
            <a:custGeom>
              <a:avLst/>
              <a:gdLst>
                <a:gd name="connsiteX0" fmla="*/ 0 w 235638"/>
                <a:gd name="connsiteY0" fmla="*/ 55130 h 275652"/>
                <a:gd name="connsiteX1" fmla="*/ 117819 w 235638"/>
                <a:gd name="connsiteY1" fmla="*/ 55130 h 275652"/>
                <a:gd name="connsiteX2" fmla="*/ 117819 w 235638"/>
                <a:gd name="connsiteY2" fmla="*/ 0 h 275652"/>
                <a:gd name="connsiteX3" fmla="*/ 235638 w 235638"/>
                <a:gd name="connsiteY3" fmla="*/ 137826 h 275652"/>
                <a:gd name="connsiteX4" fmla="*/ 117819 w 235638"/>
                <a:gd name="connsiteY4" fmla="*/ 275652 h 275652"/>
                <a:gd name="connsiteX5" fmla="*/ 117819 w 235638"/>
                <a:gd name="connsiteY5" fmla="*/ 220522 h 275652"/>
                <a:gd name="connsiteX6" fmla="*/ 0 w 235638"/>
                <a:gd name="connsiteY6" fmla="*/ 220522 h 275652"/>
                <a:gd name="connsiteX7" fmla="*/ 0 w 235638"/>
                <a:gd name="connsiteY7" fmla="*/ 55130 h 27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638" h="275652">
                  <a:moveTo>
                    <a:pt x="0" y="55130"/>
                  </a:moveTo>
                  <a:lnTo>
                    <a:pt x="117819" y="55130"/>
                  </a:lnTo>
                  <a:lnTo>
                    <a:pt x="117819" y="0"/>
                  </a:lnTo>
                  <a:lnTo>
                    <a:pt x="235638" y="137826"/>
                  </a:lnTo>
                  <a:lnTo>
                    <a:pt x="117819" y="275652"/>
                  </a:lnTo>
                  <a:lnTo>
                    <a:pt x="117819" y="220522"/>
                  </a:lnTo>
                  <a:lnTo>
                    <a:pt x="0" y="220522"/>
                  </a:lnTo>
                  <a:lnTo>
                    <a:pt x="0" y="551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130" rIns="70691" bIns="55130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6680CD2F-1362-4EB3-8424-8E03A25794C4}"/>
                </a:ext>
              </a:extLst>
            </p:cNvPr>
            <p:cNvSpPr/>
            <p:nvPr/>
          </p:nvSpPr>
          <p:spPr>
            <a:xfrm>
              <a:off x="6314406" y="2905711"/>
              <a:ext cx="1111500" cy="1073292"/>
            </a:xfrm>
            <a:custGeom>
              <a:avLst/>
              <a:gdLst>
                <a:gd name="connsiteX0" fmla="*/ 0 w 1111500"/>
                <a:gd name="connsiteY0" fmla="*/ 107329 h 1073292"/>
                <a:gd name="connsiteX1" fmla="*/ 107329 w 1111500"/>
                <a:gd name="connsiteY1" fmla="*/ 0 h 1073292"/>
                <a:gd name="connsiteX2" fmla="*/ 1004171 w 1111500"/>
                <a:gd name="connsiteY2" fmla="*/ 0 h 1073292"/>
                <a:gd name="connsiteX3" fmla="*/ 1111500 w 1111500"/>
                <a:gd name="connsiteY3" fmla="*/ 107329 h 1073292"/>
                <a:gd name="connsiteX4" fmla="*/ 1111500 w 1111500"/>
                <a:gd name="connsiteY4" fmla="*/ 965963 h 1073292"/>
                <a:gd name="connsiteX5" fmla="*/ 1004171 w 1111500"/>
                <a:gd name="connsiteY5" fmla="*/ 1073292 h 1073292"/>
                <a:gd name="connsiteX6" fmla="*/ 107329 w 1111500"/>
                <a:gd name="connsiteY6" fmla="*/ 1073292 h 1073292"/>
                <a:gd name="connsiteX7" fmla="*/ 0 w 1111500"/>
                <a:gd name="connsiteY7" fmla="*/ 965963 h 1073292"/>
                <a:gd name="connsiteX8" fmla="*/ 0 w 1111500"/>
                <a:gd name="connsiteY8" fmla="*/ 107329 h 107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500" h="1073292">
                  <a:moveTo>
                    <a:pt x="0" y="107329"/>
                  </a:moveTo>
                  <a:cubicBezTo>
                    <a:pt x="0" y="48053"/>
                    <a:pt x="48053" y="0"/>
                    <a:pt x="107329" y="0"/>
                  </a:cubicBezTo>
                  <a:lnTo>
                    <a:pt x="1004171" y="0"/>
                  </a:lnTo>
                  <a:cubicBezTo>
                    <a:pt x="1063447" y="0"/>
                    <a:pt x="1111500" y="48053"/>
                    <a:pt x="1111500" y="107329"/>
                  </a:cubicBezTo>
                  <a:lnTo>
                    <a:pt x="1111500" y="965963"/>
                  </a:lnTo>
                  <a:cubicBezTo>
                    <a:pt x="1111500" y="1025239"/>
                    <a:pt x="1063447" y="1073292"/>
                    <a:pt x="1004171" y="1073292"/>
                  </a:cubicBezTo>
                  <a:lnTo>
                    <a:pt x="107329" y="1073292"/>
                  </a:lnTo>
                  <a:cubicBezTo>
                    <a:pt x="48053" y="1073292"/>
                    <a:pt x="0" y="1025239"/>
                    <a:pt x="0" y="965963"/>
                  </a:cubicBezTo>
                  <a:lnTo>
                    <a:pt x="0" y="1073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016" tIns="100016" rIns="100016" bIns="100016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800" kern="1200"/>
                <a:t>2</a:t>
              </a:r>
              <a:r>
                <a:rPr lang="ko-KR" altLang="en-US" sz="1800" kern="1200"/>
                <a:t>차 개발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AD61920-FBC0-45C5-9B8F-A6E8B866CDEF}"/>
                </a:ext>
              </a:extLst>
            </p:cNvPr>
            <p:cNvSpPr/>
            <p:nvPr/>
          </p:nvSpPr>
          <p:spPr>
            <a:xfrm>
              <a:off x="7537055" y="3304531"/>
              <a:ext cx="235637" cy="275652"/>
            </a:xfrm>
            <a:custGeom>
              <a:avLst/>
              <a:gdLst>
                <a:gd name="connsiteX0" fmla="*/ 0 w 235637"/>
                <a:gd name="connsiteY0" fmla="*/ 55130 h 275652"/>
                <a:gd name="connsiteX1" fmla="*/ 117819 w 235637"/>
                <a:gd name="connsiteY1" fmla="*/ 55130 h 275652"/>
                <a:gd name="connsiteX2" fmla="*/ 117819 w 235637"/>
                <a:gd name="connsiteY2" fmla="*/ 0 h 275652"/>
                <a:gd name="connsiteX3" fmla="*/ 235637 w 235637"/>
                <a:gd name="connsiteY3" fmla="*/ 137826 h 275652"/>
                <a:gd name="connsiteX4" fmla="*/ 117819 w 235637"/>
                <a:gd name="connsiteY4" fmla="*/ 275652 h 275652"/>
                <a:gd name="connsiteX5" fmla="*/ 117819 w 235637"/>
                <a:gd name="connsiteY5" fmla="*/ 220522 h 275652"/>
                <a:gd name="connsiteX6" fmla="*/ 0 w 235637"/>
                <a:gd name="connsiteY6" fmla="*/ 220522 h 275652"/>
                <a:gd name="connsiteX7" fmla="*/ 0 w 235637"/>
                <a:gd name="connsiteY7" fmla="*/ 55130 h 27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637" h="275652">
                  <a:moveTo>
                    <a:pt x="0" y="55130"/>
                  </a:moveTo>
                  <a:lnTo>
                    <a:pt x="117819" y="55130"/>
                  </a:lnTo>
                  <a:lnTo>
                    <a:pt x="117819" y="0"/>
                  </a:lnTo>
                  <a:lnTo>
                    <a:pt x="235637" y="137826"/>
                  </a:lnTo>
                  <a:lnTo>
                    <a:pt x="117819" y="275652"/>
                  </a:lnTo>
                  <a:lnTo>
                    <a:pt x="117819" y="220522"/>
                  </a:lnTo>
                  <a:lnTo>
                    <a:pt x="0" y="220522"/>
                  </a:lnTo>
                  <a:lnTo>
                    <a:pt x="0" y="551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130" rIns="70691" bIns="55130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6281EE5-0F94-48CE-9A27-8B1F6ABB1C4D}"/>
                </a:ext>
              </a:extLst>
            </p:cNvPr>
            <p:cNvSpPr/>
            <p:nvPr/>
          </p:nvSpPr>
          <p:spPr>
            <a:xfrm>
              <a:off x="7870505" y="2905711"/>
              <a:ext cx="1111500" cy="1073292"/>
            </a:xfrm>
            <a:custGeom>
              <a:avLst/>
              <a:gdLst>
                <a:gd name="connsiteX0" fmla="*/ 0 w 1111500"/>
                <a:gd name="connsiteY0" fmla="*/ 107329 h 1073292"/>
                <a:gd name="connsiteX1" fmla="*/ 107329 w 1111500"/>
                <a:gd name="connsiteY1" fmla="*/ 0 h 1073292"/>
                <a:gd name="connsiteX2" fmla="*/ 1004171 w 1111500"/>
                <a:gd name="connsiteY2" fmla="*/ 0 h 1073292"/>
                <a:gd name="connsiteX3" fmla="*/ 1111500 w 1111500"/>
                <a:gd name="connsiteY3" fmla="*/ 107329 h 1073292"/>
                <a:gd name="connsiteX4" fmla="*/ 1111500 w 1111500"/>
                <a:gd name="connsiteY4" fmla="*/ 965963 h 1073292"/>
                <a:gd name="connsiteX5" fmla="*/ 1004171 w 1111500"/>
                <a:gd name="connsiteY5" fmla="*/ 1073292 h 1073292"/>
                <a:gd name="connsiteX6" fmla="*/ 107329 w 1111500"/>
                <a:gd name="connsiteY6" fmla="*/ 1073292 h 1073292"/>
                <a:gd name="connsiteX7" fmla="*/ 0 w 1111500"/>
                <a:gd name="connsiteY7" fmla="*/ 965963 h 1073292"/>
                <a:gd name="connsiteX8" fmla="*/ 0 w 1111500"/>
                <a:gd name="connsiteY8" fmla="*/ 107329 h 107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500" h="1073292">
                  <a:moveTo>
                    <a:pt x="0" y="107329"/>
                  </a:moveTo>
                  <a:cubicBezTo>
                    <a:pt x="0" y="48053"/>
                    <a:pt x="48053" y="0"/>
                    <a:pt x="107329" y="0"/>
                  </a:cubicBezTo>
                  <a:lnTo>
                    <a:pt x="1004171" y="0"/>
                  </a:lnTo>
                  <a:cubicBezTo>
                    <a:pt x="1063447" y="0"/>
                    <a:pt x="1111500" y="48053"/>
                    <a:pt x="1111500" y="107329"/>
                  </a:cubicBezTo>
                  <a:lnTo>
                    <a:pt x="1111500" y="965963"/>
                  </a:lnTo>
                  <a:cubicBezTo>
                    <a:pt x="1111500" y="1025239"/>
                    <a:pt x="1063447" y="1073292"/>
                    <a:pt x="1004171" y="1073292"/>
                  </a:cubicBezTo>
                  <a:lnTo>
                    <a:pt x="107329" y="1073292"/>
                  </a:lnTo>
                  <a:cubicBezTo>
                    <a:pt x="48053" y="1073292"/>
                    <a:pt x="0" y="1025239"/>
                    <a:pt x="0" y="965963"/>
                  </a:cubicBezTo>
                  <a:lnTo>
                    <a:pt x="0" y="1073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016" tIns="100016" rIns="100016" bIns="100016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테스트 </a:t>
              </a:r>
              <a:endParaRPr lang="en-US" altLang="ko-KR" sz="1800" kern="1200"/>
            </a:p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보완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873324B-98C9-4422-8A2B-4EBCC0515F9C}"/>
                </a:ext>
              </a:extLst>
            </p:cNvPr>
            <p:cNvSpPr/>
            <p:nvPr/>
          </p:nvSpPr>
          <p:spPr>
            <a:xfrm>
              <a:off x="9093156" y="3304531"/>
              <a:ext cx="235638" cy="275652"/>
            </a:xfrm>
            <a:custGeom>
              <a:avLst/>
              <a:gdLst>
                <a:gd name="connsiteX0" fmla="*/ 0 w 235638"/>
                <a:gd name="connsiteY0" fmla="*/ 55130 h 275652"/>
                <a:gd name="connsiteX1" fmla="*/ 117819 w 235638"/>
                <a:gd name="connsiteY1" fmla="*/ 55130 h 275652"/>
                <a:gd name="connsiteX2" fmla="*/ 117819 w 235638"/>
                <a:gd name="connsiteY2" fmla="*/ 0 h 275652"/>
                <a:gd name="connsiteX3" fmla="*/ 235638 w 235638"/>
                <a:gd name="connsiteY3" fmla="*/ 137826 h 275652"/>
                <a:gd name="connsiteX4" fmla="*/ 117819 w 235638"/>
                <a:gd name="connsiteY4" fmla="*/ 275652 h 275652"/>
                <a:gd name="connsiteX5" fmla="*/ 117819 w 235638"/>
                <a:gd name="connsiteY5" fmla="*/ 220522 h 275652"/>
                <a:gd name="connsiteX6" fmla="*/ 0 w 235638"/>
                <a:gd name="connsiteY6" fmla="*/ 220522 h 275652"/>
                <a:gd name="connsiteX7" fmla="*/ 0 w 235638"/>
                <a:gd name="connsiteY7" fmla="*/ 55130 h 27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638" h="275652">
                  <a:moveTo>
                    <a:pt x="0" y="55130"/>
                  </a:moveTo>
                  <a:lnTo>
                    <a:pt x="117819" y="55130"/>
                  </a:lnTo>
                  <a:lnTo>
                    <a:pt x="117819" y="0"/>
                  </a:lnTo>
                  <a:lnTo>
                    <a:pt x="235638" y="137826"/>
                  </a:lnTo>
                  <a:lnTo>
                    <a:pt x="117819" y="275652"/>
                  </a:lnTo>
                  <a:lnTo>
                    <a:pt x="117819" y="220522"/>
                  </a:lnTo>
                  <a:lnTo>
                    <a:pt x="0" y="220522"/>
                  </a:lnTo>
                  <a:lnTo>
                    <a:pt x="0" y="5513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130" rIns="70691" bIns="55130" numCol="1" spcCol="1270" anchor="ctr" anchorCtr="0">
              <a:noAutofit/>
            </a:bodyPr>
            <a:lstStyle/>
            <a:p>
              <a:pPr marL="0" lvl="0" indent="0" algn="ctr" defTabSz="3556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800" kern="120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DD5BA0-9299-44FC-9198-F8D025CE1C87}"/>
                </a:ext>
              </a:extLst>
            </p:cNvPr>
            <p:cNvSpPr/>
            <p:nvPr/>
          </p:nvSpPr>
          <p:spPr>
            <a:xfrm>
              <a:off x="9426606" y="2905711"/>
              <a:ext cx="1111500" cy="1073292"/>
            </a:xfrm>
            <a:custGeom>
              <a:avLst/>
              <a:gdLst>
                <a:gd name="connsiteX0" fmla="*/ 0 w 1111500"/>
                <a:gd name="connsiteY0" fmla="*/ 107329 h 1073292"/>
                <a:gd name="connsiteX1" fmla="*/ 107329 w 1111500"/>
                <a:gd name="connsiteY1" fmla="*/ 0 h 1073292"/>
                <a:gd name="connsiteX2" fmla="*/ 1004171 w 1111500"/>
                <a:gd name="connsiteY2" fmla="*/ 0 h 1073292"/>
                <a:gd name="connsiteX3" fmla="*/ 1111500 w 1111500"/>
                <a:gd name="connsiteY3" fmla="*/ 107329 h 1073292"/>
                <a:gd name="connsiteX4" fmla="*/ 1111500 w 1111500"/>
                <a:gd name="connsiteY4" fmla="*/ 965963 h 1073292"/>
                <a:gd name="connsiteX5" fmla="*/ 1004171 w 1111500"/>
                <a:gd name="connsiteY5" fmla="*/ 1073292 h 1073292"/>
                <a:gd name="connsiteX6" fmla="*/ 107329 w 1111500"/>
                <a:gd name="connsiteY6" fmla="*/ 1073292 h 1073292"/>
                <a:gd name="connsiteX7" fmla="*/ 0 w 1111500"/>
                <a:gd name="connsiteY7" fmla="*/ 965963 h 1073292"/>
                <a:gd name="connsiteX8" fmla="*/ 0 w 1111500"/>
                <a:gd name="connsiteY8" fmla="*/ 107329 h 107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1500" h="1073292">
                  <a:moveTo>
                    <a:pt x="0" y="107329"/>
                  </a:moveTo>
                  <a:cubicBezTo>
                    <a:pt x="0" y="48053"/>
                    <a:pt x="48053" y="0"/>
                    <a:pt x="107329" y="0"/>
                  </a:cubicBezTo>
                  <a:lnTo>
                    <a:pt x="1004171" y="0"/>
                  </a:lnTo>
                  <a:cubicBezTo>
                    <a:pt x="1063447" y="0"/>
                    <a:pt x="1111500" y="48053"/>
                    <a:pt x="1111500" y="107329"/>
                  </a:cubicBezTo>
                  <a:lnTo>
                    <a:pt x="1111500" y="965963"/>
                  </a:lnTo>
                  <a:cubicBezTo>
                    <a:pt x="1111500" y="1025239"/>
                    <a:pt x="1063447" y="1073292"/>
                    <a:pt x="1004171" y="1073292"/>
                  </a:cubicBezTo>
                  <a:lnTo>
                    <a:pt x="107329" y="1073292"/>
                  </a:lnTo>
                  <a:cubicBezTo>
                    <a:pt x="48053" y="1073292"/>
                    <a:pt x="0" y="1025239"/>
                    <a:pt x="0" y="965963"/>
                  </a:cubicBezTo>
                  <a:lnTo>
                    <a:pt x="0" y="1073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016" tIns="100016" rIns="100016" bIns="100016" numCol="1" spcCol="1270" anchor="ctr" anchorCtr="0">
              <a:noAutofit/>
            </a:bodyPr>
            <a:lstStyle/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통합</a:t>
              </a:r>
              <a:endParaRPr lang="en-US" altLang="ko-KR" sz="1800" kern="1200"/>
            </a:p>
            <a:p>
              <a:pPr marL="0" lvl="0" indent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800" kern="1200"/>
                <a:t>배포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58EEC6-FAC3-4C43-ACB0-64913E19CACA}"/>
              </a:ext>
            </a:extLst>
          </p:cNvPr>
          <p:cNvSpPr txBox="1"/>
          <p:nvPr/>
        </p:nvSpPr>
        <p:spPr>
          <a:xfrm>
            <a:off x="1820411" y="2449585"/>
            <a:ext cx="87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week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BE674-4677-407A-A421-7F8790BFB56B}"/>
              </a:ext>
            </a:extLst>
          </p:cNvPr>
          <p:cNvSpPr txBox="1"/>
          <p:nvPr/>
        </p:nvSpPr>
        <p:spPr>
          <a:xfrm>
            <a:off x="5016337" y="244958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day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69F41-9B25-42DA-A39A-501BE6FAD5A0}"/>
              </a:ext>
            </a:extLst>
          </p:cNvPr>
          <p:cNvSpPr txBox="1"/>
          <p:nvPr/>
        </p:nvSpPr>
        <p:spPr>
          <a:xfrm>
            <a:off x="8126455" y="244958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day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2AC1D-7FDC-4793-BF62-BD5015D1828E}"/>
              </a:ext>
            </a:extLst>
          </p:cNvPr>
          <p:cNvSpPr txBox="1"/>
          <p:nvPr/>
        </p:nvSpPr>
        <p:spPr>
          <a:xfrm>
            <a:off x="9619695" y="2449585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day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AAC526-7BDE-4732-875F-921B6EBE7F65}"/>
              </a:ext>
            </a:extLst>
          </p:cNvPr>
          <p:cNvSpPr txBox="1"/>
          <p:nvPr/>
        </p:nvSpPr>
        <p:spPr>
          <a:xfrm>
            <a:off x="3322249" y="2449585"/>
            <a:ext cx="87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week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D29A5E-CD1D-4405-8712-D25783CEF573}"/>
              </a:ext>
            </a:extLst>
          </p:cNvPr>
          <p:cNvSpPr txBox="1"/>
          <p:nvPr/>
        </p:nvSpPr>
        <p:spPr>
          <a:xfrm>
            <a:off x="6432087" y="2449585"/>
            <a:ext cx="876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altLang="ko-K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week</a:t>
            </a:r>
            <a:endParaRPr lang="ko-KR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25289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b="1">
                <a:latin typeface="+mj-ea"/>
              </a:rPr>
              <a:t>9. </a:t>
            </a:r>
            <a:r>
              <a:rPr lang="ko-KR" altLang="en-US" sz="4400" b="1">
                <a:latin typeface="+mj-ea"/>
              </a:rPr>
              <a:t>역할 분담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669171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54249B1-F1E9-4196-9831-83C2872BDC18}"/>
              </a:ext>
            </a:extLst>
          </p:cNvPr>
          <p:cNvSpPr/>
          <p:nvPr/>
        </p:nvSpPr>
        <p:spPr>
          <a:xfrm>
            <a:off x="803945" y="4504887"/>
            <a:ext cx="1837189" cy="9227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  <a:r>
              <a:rPr lang="ko-KR" altLang="en-US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4FDD84-B733-45C7-9C2B-3FB529BC143B}"/>
              </a:ext>
            </a:extLst>
          </p:cNvPr>
          <p:cNvSpPr/>
          <p:nvPr/>
        </p:nvSpPr>
        <p:spPr>
          <a:xfrm>
            <a:off x="3846352" y="4479720"/>
            <a:ext cx="1837189" cy="9227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120</a:t>
            </a:r>
            <a:r>
              <a:rPr lang="ko-KR" altLang="en-US">
                <a:solidFill>
                  <a:schemeClr val="tx1"/>
                </a:solidFill>
              </a:rPr>
              <a:t>시간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3CFE6F-9E3D-40F9-990C-88F298A0E9E9}"/>
              </a:ext>
            </a:extLst>
          </p:cNvPr>
          <p:cNvSpPr/>
          <p:nvPr/>
        </p:nvSpPr>
        <p:spPr>
          <a:xfrm>
            <a:off x="803945" y="1615929"/>
            <a:ext cx="1837189" cy="9227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r>
              <a:rPr lang="ko-KR" altLang="en-US">
                <a:solidFill>
                  <a:schemeClr val="tx1"/>
                </a:solidFill>
              </a:rPr>
              <a:t>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466536E-FA06-4B65-A9BE-B6E6306F53AE}"/>
              </a:ext>
            </a:extLst>
          </p:cNvPr>
          <p:cNvSpPr/>
          <p:nvPr/>
        </p:nvSpPr>
        <p:spPr>
          <a:xfrm>
            <a:off x="3846352" y="1615928"/>
            <a:ext cx="1837189" cy="9227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821160-7F0C-4CFB-9EB3-AC0BEC2CD401}"/>
              </a:ext>
            </a:extLst>
          </p:cNvPr>
          <p:cNvSpPr/>
          <p:nvPr/>
        </p:nvSpPr>
        <p:spPr>
          <a:xfrm>
            <a:off x="803945" y="2975994"/>
            <a:ext cx="4879596" cy="92278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22.05.12 ~22.06.09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CBF58FF-306C-41AC-977A-F6D30F22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3256"/>
              </p:ext>
            </p:extLst>
          </p:nvPr>
        </p:nvGraphicFramePr>
        <p:xfrm>
          <a:off x="6352332" y="1625677"/>
          <a:ext cx="5484537" cy="36761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261">
                  <a:extLst>
                    <a:ext uri="{9D8B030D-6E8A-4147-A177-3AD203B41FA5}">
                      <a16:colId xmlns:a16="http://schemas.microsoft.com/office/drawing/2014/main" val="726527444"/>
                    </a:ext>
                  </a:extLst>
                </a:gridCol>
                <a:gridCol w="1182847">
                  <a:extLst>
                    <a:ext uri="{9D8B030D-6E8A-4147-A177-3AD203B41FA5}">
                      <a16:colId xmlns:a16="http://schemas.microsoft.com/office/drawing/2014/main" val="2091126223"/>
                    </a:ext>
                  </a:extLst>
                </a:gridCol>
                <a:gridCol w="3028429">
                  <a:extLst>
                    <a:ext uri="{9D8B030D-6E8A-4147-A177-3AD203B41FA5}">
                      <a16:colId xmlns:a16="http://schemas.microsoft.com/office/drawing/2014/main" val="2999197909"/>
                    </a:ext>
                  </a:extLst>
                </a:gridCol>
              </a:tblGrid>
              <a:tr h="61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627406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백서정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조장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FRONT-END</a:t>
                      </a:r>
                    </a:p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전체 디자인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로그인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382734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박현준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BACK-END / DATABASE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 페이지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영화 플레이어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796101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이진희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BACK-END</a:t>
                      </a:r>
                    </a:p>
                    <a:p>
                      <a:pPr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영화 상세 페이지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928318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손석기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BACK-END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영화 메뉴별 페이지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672071"/>
                  </a:ext>
                </a:extLst>
              </a:tr>
              <a:tr h="612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윤일호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BACK-END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회원가입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|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마이 페이지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82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895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BF257E5-A833-4A06-9977-9224D2ACB27A}"/>
              </a:ext>
            </a:extLst>
          </p:cNvPr>
          <p:cNvSpPr txBox="1">
            <a:spLocks/>
          </p:cNvSpPr>
          <p:nvPr/>
        </p:nvSpPr>
        <p:spPr>
          <a:xfrm>
            <a:off x="1372577" y="1865438"/>
            <a:ext cx="91518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4400" b="1">
                <a:latin typeface="+mj-ea"/>
              </a:rPr>
              <a:t>10. </a:t>
            </a:r>
            <a:r>
              <a:rPr lang="ko-KR" altLang="en-US" sz="4400" b="1">
                <a:latin typeface="+mj-ea"/>
              </a:rPr>
              <a:t>기타 문서</a:t>
            </a:r>
            <a:endParaRPr lang="en-US" altLang="ko-KR" sz="4800" b="1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2C9116-6587-424F-B4AC-84B791FD9938}"/>
              </a:ext>
            </a:extLst>
          </p:cNvPr>
          <p:cNvCxnSpPr/>
          <p:nvPr/>
        </p:nvCxnSpPr>
        <p:spPr>
          <a:xfrm flipV="1">
            <a:off x="1362808" y="4729530"/>
            <a:ext cx="9161584" cy="18316"/>
          </a:xfrm>
          <a:prstGeom prst="line">
            <a:avLst/>
          </a:prstGeom>
          <a:solidFill>
            <a:srgbClr val="689F38"/>
          </a:solidFill>
          <a:ln w="57150">
            <a:solidFill>
              <a:srgbClr val="689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32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2D1DC00-7F11-4DC4-8817-5B399719F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28356"/>
              </p:ext>
            </p:extLst>
          </p:nvPr>
        </p:nvGraphicFramePr>
        <p:xfrm>
          <a:off x="698149" y="719666"/>
          <a:ext cx="10800000" cy="408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60">
                  <a:extLst>
                    <a:ext uri="{9D8B030D-6E8A-4147-A177-3AD203B41FA5}">
                      <a16:colId xmlns:a16="http://schemas.microsoft.com/office/drawing/2014/main" val="2999849128"/>
                    </a:ext>
                  </a:extLst>
                </a:gridCol>
                <a:gridCol w="1325461">
                  <a:extLst>
                    <a:ext uri="{9D8B030D-6E8A-4147-A177-3AD203B41FA5}">
                      <a16:colId xmlns:a16="http://schemas.microsoft.com/office/drawing/2014/main" val="3656012308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4101591097"/>
                    </a:ext>
                  </a:extLst>
                </a:gridCol>
                <a:gridCol w="3317760">
                  <a:extLst>
                    <a:ext uri="{9D8B030D-6E8A-4147-A177-3AD203B41FA5}">
                      <a16:colId xmlns:a16="http://schemas.microsoft.com/office/drawing/2014/main" val="666902010"/>
                    </a:ext>
                  </a:extLst>
                </a:gridCol>
                <a:gridCol w="2722313">
                  <a:extLst>
                    <a:ext uri="{9D8B030D-6E8A-4147-A177-3AD203B41FA5}">
                      <a16:colId xmlns:a16="http://schemas.microsoft.com/office/drawing/2014/main" val="4179917644"/>
                    </a:ext>
                  </a:extLst>
                </a:gridCol>
                <a:gridCol w="877687">
                  <a:extLst>
                    <a:ext uri="{9D8B030D-6E8A-4147-A177-3AD203B41FA5}">
                      <a16:colId xmlns:a16="http://schemas.microsoft.com/office/drawing/2014/main" val="1448707643"/>
                    </a:ext>
                  </a:extLst>
                </a:gridCol>
              </a:tblGrid>
              <a:tr h="255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서비스</a:t>
                      </a:r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메뉴</a:t>
                      </a:r>
                      <a:r>
                        <a:rPr lang="en-US" altLang="ko-KR" sz="1200" b="0"/>
                        <a:t>)</a:t>
                      </a:r>
                      <a:endParaRPr lang="ko-KR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필요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기능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레퍼런스</a:t>
                      </a:r>
                      <a:r>
                        <a:rPr lang="en-US" altLang="ko-KR" sz="1200" b="0"/>
                        <a:t>/</a:t>
                      </a:r>
                      <a:r>
                        <a:rPr lang="ko-KR" altLang="en-US" sz="1200" b="0"/>
                        <a:t>벤치마킹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/>
                        <a:t>우선순위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277431"/>
                  </a:ext>
                </a:extLst>
              </a:tr>
              <a:tr h="336548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/>
                        <a:t>관리자</a:t>
                      </a:r>
                      <a:endParaRPr lang="en-US" altLang="ko-KR" sz="1000" b="1"/>
                    </a:p>
                    <a:p>
                      <a:pPr algn="ctr" latinLnBrk="1"/>
                      <a:r>
                        <a:rPr lang="ko-KR" altLang="en-US" sz="1000" b="1"/>
                        <a:t>모드</a:t>
                      </a:r>
                    </a:p>
                  </a:txBody>
                  <a:tcPr marL="54000" marR="54000" marT="25200" marB="25200" anchor="ctr"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영화관리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전체</a:t>
                      </a:r>
                      <a:r>
                        <a:rPr lang="en-US" altLang="ko-KR" sz="900"/>
                        <a:t>) </a:t>
                      </a:r>
                      <a:r>
                        <a:rPr lang="ko-KR" altLang="en-US" sz="900"/>
                        <a:t>목록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591320057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상세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585147538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등록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643067725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수정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910762664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영화 삭제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592646342"/>
                  </a:ext>
                </a:extLst>
              </a:tr>
              <a:tr h="336548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주문관리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전체</a:t>
                      </a:r>
                      <a:r>
                        <a:rPr lang="en-US" altLang="ko-KR" sz="900"/>
                        <a:t>) </a:t>
                      </a:r>
                      <a:r>
                        <a:rPr lang="ko-KR" altLang="en-US" sz="900"/>
                        <a:t>목록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0437907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 상세 정보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817681160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3731884571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회원관리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회원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전체</a:t>
                      </a:r>
                      <a:r>
                        <a:rPr lang="en-US" altLang="ko-KR" sz="900"/>
                        <a:t>) </a:t>
                      </a:r>
                      <a:r>
                        <a:rPr lang="ko-KR" altLang="en-US" sz="900"/>
                        <a:t>목록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055569638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주문 회원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전체</a:t>
                      </a:r>
                      <a:r>
                        <a:rPr lang="en-US" altLang="ko-KR" sz="900"/>
                        <a:t>) </a:t>
                      </a:r>
                      <a:r>
                        <a:rPr lang="ko-KR" altLang="en-US" sz="900"/>
                        <a:t>목록 보기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832720047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게시판관리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공지사항</a:t>
                      </a:r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2140301385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1:1</a:t>
                      </a:r>
                      <a:r>
                        <a:rPr lang="ko-KR" altLang="en-US" sz="900"/>
                        <a:t>문의 </a:t>
                      </a:r>
                      <a:r>
                        <a:rPr lang="en-US" altLang="ko-KR" sz="900"/>
                        <a:t>(Q&amp;A)</a:t>
                      </a:r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434902909"/>
                  </a:ext>
                </a:extLst>
              </a:tr>
              <a:tr h="255266">
                <a:tc v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54000" marR="54000" marT="25200" marB="25200" anchor="ctr"/>
                </a:tc>
                <a:extLst>
                  <a:ext uri="{0D108BD9-81ED-4DB2-BD59-A6C34878D82A}">
                    <a16:rowId xmlns:a16="http://schemas.microsoft.com/office/drawing/2014/main" val="1488963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32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9667</Words>
  <Application>Microsoft Office PowerPoint</Application>
  <PresentationFormat>와이드스크린</PresentationFormat>
  <Paragraphs>4434</Paragraphs>
  <Slides>86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86</vt:i4>
      </vt:variant>
    </vt:vector>
  </HeadingPairs>
  <TitlesOfParts>
    <vt:vector size="94" baseType="lpstr">
      <vt:lpstr>맑은 고딕</vt:lpstr>
      <vt:lpstr>흥국씨앗 L</vt:lpstr>
      <vt:lpstr>흥국씨앗 M</vt:lpstr>
      <vt:lpstr>Arial</vt:lpstr>
      <vt:lpstr>Segoe UI</vt:lpstr>
      <vt:lpstr>Tahoma</vt:lpstr>
      <vt:lpstr>Times New Roman</vt:lpstr>
      <vt:lpstr>Office 테마</vt:lpstr>
      <vt:lpstr>프로젝트 기획서 HELLO MOVIE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DQJ95W1</dc:creator>
  <cp:lastModifiedBy>Owner</cp:lastModifiedBy>
  <cp:revision>47</cp:revision>
  <dcterms:created xsi:type="dcterms:W3CDTF">2022-05-20T02:26:28Z</dcterms:created>
  <dcterms:modified xsi:type="dcterms:W3CDTF">2022-05-23T22:41:19Z</dcterms:modified>
</cp:coreProperties>
</file>