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embeddedFontLst>
    <p:embeddedFont>
      <p:font typeface="Roboto Mono Medium"/>
      <p:regular r:id="rId53"/>
      <p:bold r:id="rId54"/>
      <p:italic r:id="rId55"/>
      <p:boldItalic r:id="rId56"/>
    </p:embeddedFont>
    <p:embeddedFont>
      <p:font typeface="Roboto Mono Light"/>
      <p:regular r:id="rId57"/>
      <p:bold r:id="rId58"/>
      <p:italic r:id="rId59"/>
      <p:boldItalic r:id="rId60"/>
    </p:embeddedFont>
    <p:embeddedFont>
      <p:font typeface="Montserrat Light"/>
      <p:regular r:id="rId61"/>
      <p:bold r:id="rId62"/>
      <p:italic r:id="rId63"/>
      <p:boldItalic r:id="rId64"/>
    </p:embeddedFont>
    <p:embeddedFont>
      <p:font typeface="Sora"/>
      <p:regular r:id="rId65"/>
      <p:bold r:id="rId66"/>
    </p:embeddedFont>
    <p:embeddedFont>
      <p:font typeface="Roboto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1" roundtripDataSignature="AMtx7mjYeiuU6cYkThiR4CFsJAVNe0GM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RobotoMon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Light-bold.fntdata"/><Relationship Id="rId61" Type="http://schemas.openxmlformats.org/officeDocument/2006/relationships/font" Target="fonts/MontserratLight-regular.fntdata"/><Relationship Id="rId20" Type="http://schemas.openxmlformats.org/officeDocument/2006/relationships/slide" Target="slides/slide14.xml"/><Relationship Id="rId64" Type="http://schemas.openxmlformats.org/officeDocument/2006/relationships/font" Target="fonts/MontserratLight-boldItalic.fntdata"/><Relationship Id="rId63" Type="http://schemas.openxmlformats.org/officeDocument/2006/relationships/font" Target="fonts/MontserratLight-italic.fntdata"/><Relationship Id="rId22" Type="http://schemas.openxmlformats.org/officeDocument/2006/relationships/slide" Target="slides/slide16.xml"/><Relationship Id="rId66" Type="http://schemas.openxmlformats.org/officeDocument/2006/relationships/font" Target="fonts/Sora-bold.fntdata"/><Relationship Id="rId21" Type="http://schemas.openxmlformats.org/officeDocument/2006/relationships/slide" Target="slides/slide15.xml"/><Relationship Id="rId65" Type="http://schemas.openxmlformats.org/officeDocument/2006/relationships/font" Target="fonts/Sora-regular.fntdata"/><Relationship Id="rId24" Type="http://schemas.openxmlformats.org/officeDocument/2006/relationships/slide" Target="slides/slide18.xml"/><Relationship Id="rId68" Type="http://schemas.openxmlformats.org/officeDocument/2006/relationships/font" Target="fonts/RobotoMono-bold.fntdata"/><Relationship Id="rId23" Type="http://schemas.openxmlformats.org/officeDocument/2006/relationships/slide" Target="slides/slide17.xml"/><Relationship Id="rId67" Type="http://schemas.openxmlformats.org/officeDocument/2006/relationships/font" Target="fonts/RobotoMono-regular.fntdata"/><Relationship Id="rId60" Type="http://schemas.openxmlformats.org/officeDocument/2006/relationships/font" Target="fonts/RobotoMonoLight-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onoMedium-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MonoMedium-italic.fntdata"/><Relationship Id="rId10" Type="http://schemas.openxmlformats.org/officeDocument/2006/relationships/slide" Target="slides/slide4.xml"/><Relationship Id="rId54" Type="http://schemas.openxmlformats.org/officeDocument/2006/relationships/font" Target="fonts/RobotoMonoMedium-bold.fntdata"/><Relationship Id="rId13" Type="http://schemas.openxmlformats.org/officeDocument/2006/relationships/slide" Target="slides/slide7.xml"/><Relationship Id="rId57" Type="http://schemas.openxmlformats.org/officeDocument/2006/relationships/font" Target="fonts/RobotoMonoLight-regular.fntdata"/><Relationship Id="rId12" Type="http://schemas.openxmlformats.org/officeDocument/2006/relationships/slide" Target="slides/slide6.xml"/><Relationship Id="rId56" Type="http://schemas.openxmlformats.org/officeDocument/2006/relationships/font" Target="fonts/RobotoMonoMedium-boldItalic.fntdata"/><Relationship Id="rId15" Type="http://schemas.openxmlformats.org/officeDocument/2006/relationships/slide" Target="slides/slide9.xml"/><Relationship Id="rId59" Type="http://schemas.openxmlformats.org/officeDocument/2006/relationships/font" Target="fonts/RobotoMonoLight-italic.fntdata"/><Relationship Id="rId14" Type="http://schemas.openxmlformats.org/officeDocument/2006/relationships/slide" Target="slides/slide8.xml"/><Relationship Id="rId58" Type="http://schemas.openxmlformats.org/officeDocument/2006/relationships/font" Target="fonts/RobotoMono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51da4399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451da439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2ad2f6649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42ad2f6649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2ad2f664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142ad2f664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56" name="Google Shape;256;g142ad2f6649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2f155e92a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2f155e92a_1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62f155e92a_1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42ad2f664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42ad2f664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51da4399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451da4399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51da43991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451da4399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2f155e92a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62f155e92a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62f155e92a_1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2ad2f6649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42ad2f6649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2f155e92a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2f155e92a_1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62f155e92a_1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2f155e92a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2f155e92a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62f155e92a_1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42ad2f6649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142ad2f664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2ad2f664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142ad2f664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30" name="Google Shape;330;g142ad2f6649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62f155e92a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62f155e92a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62f155e92a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62f155e92a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62f155e92a_1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2ad2f6649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142ad2f6649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2ad2f664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142ad2f664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51da43991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1451da4399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2ad2f6649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142ad2f6649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2ad2f664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142ad2f6649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73" name="Google Shape;373;g142ad2f6649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2ad2f6649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142ad2f6649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63b210f86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63b210f86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63b210f86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63b210f86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63b210f861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63b210f861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63b210f86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63b210f861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163b210f861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63b210f86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63b210f86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63b210f861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63b210f86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63b210f861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163b210f86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63b210f86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63b210f861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163b210f861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3b210f861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3b210f861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163b210f861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63b210f861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63b210f861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163b210f861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42ad2f664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142ad2f664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448" name="Google Shape;448;g142ad2f6649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2ad2f6649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g142ad2f6649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3b210f861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163b210f861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63b210f861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g163b210f86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42ad2f664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142ad2f664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472" name="Google Shape;472;g142ad2f664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2ad2f6649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g142ad2f664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451da4399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1451da4399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ad2f664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42ad2f664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14" name="Google Shape;214;g142ad2f6649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2ad2f6649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42ad2f6649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2ad2f664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42ad2f664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26" name="Google Shape;226;g142ad2f6649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2ad2f664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42ad2f664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2ad2f6649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Dari hasil perhitungan diketahui bahwa rata-rata data tagihan perokok lebih besar daripada tagihan non-perokok. rata-rata tagihan perokok dengan BMI&gt;25 juga lebih besar dibanding non-perokok dengan BMI&gt;25</a:t>
            </a:r>
            <a:endParaRPr>
              <a:solidFill>
                <a:srgbClr val="103864"/>
              </a:solidFill>
              <a:latin typeface="Sora"/>
              <a:ea typeface="Sora"/>
              <a:cs typeface="Sora"/>
              <a:sym typeface="Sora"/>
            </a:endParaRPr>
          </a:p>
          <a:p>
            <a:pPr indent="0" lvl="0" marL="0" rtl="0" algn="l">
              <a:lnSpc>
                <a:spcPct val="100000"/>
              </a:lnSpc>
              <a:spcBef>
                <a:spcPts val="0"/>
              </a:spcBef>
              <a:spcAft>
                <a:spcPts val="0"/>
              </a:spcAft>
              <a:buSzPts val="1400"/>
              <a:buNone/>
            </a:pPr>
            <a:r>
              <a:t/>
            </a:r>
            <a:endParaRPr sz="400"/>
          </a:p>
        </p:txBody>
      </p:sp>
      <p:sp>
        <p:nvSpPr>
          <p:cNvPr id="237" name="Google Shape;237;g142ad2f6649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7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73"/>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94" name="Google Shape;94;p73"/>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74"/>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74"/>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02" name="Google Shape;102;p74"/>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7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2"/>
          <p:cNvSpPr txBox="1"/>
          <p:nvPr>
            <p:ph idx="1" type="body"/>
          </p:nvPr>
        </p:nvSpPr>
        <p:spPr>
          <a:xfrm>
            <a:off x="388943" y="1825625"/>
            <a:ext cx="1150998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0" name="Google Shape;110;p7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1" name="Google Shape;111;p7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5"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8" name="Google Shape;118;p75"/>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76"/>
          <p:cNvSpPr txBox="1"/>
          <p:nvPr>
            <p:ph type="title"/>
          </p:nvPr>
        </p:nvSpPr>
        <p:spPr>
          <a:xfrm>
            <a:off x="388943" y="365125"/>
            <a:ext cx="1141912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1" type="body"/>
          </p:nvPr>
        </p:nvSpPr>
        <p:spPr>
          <a:xfrm>
            <a:off x="388943" y="1825625"/>
            <a:ext cx="58547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76"/>
          <p:cNvSpPr txBox="1"/>
          <p:nvPr>
            <p:ph idx="2" type="body"/>
          </p:nvPr>
        </p:nvSpPr>
        <p:spPr>
          <a:xfrm>
            <a:off x="6172199" y="1825625"/>
            <a:ext cx="5630857"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5" name="Google Shape;125;p76"/>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26" name="Google Shape;126;p76"/>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77"/>
          <p:cNvSpPr txBox="1"/>
          <p:nvPr>
            <p:ph type="title"/>
          </p:nvPr>
        </p:nvSpPr>
        <p:spPr>
          <a:xfrm>
            <a:off x="388943" y="365125"/>
            <a:ext cx="1139188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7"/>
          <p:cNvSpPr txBox="1"/>
          <p:nvPr>
            <p:ph idx="1" type="body"/>
          </p:nvPr>
        </p:nvSpPr>
        <p:spPr>
          <a:xfrm>
            <a:off x="388944"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77"/>
          <p:cNvSpPr txBox="1"/>
          <p:nvPr>
            <p:ph idx="2" type="body"/>
          </p:nvPr>
        </p:nvSpPr>
        <p:spPr>
          <a:xfrm>
            <a:off x="388944"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77"/>
          <p:cNvSpPr txBox="1"/>
          <p:nvPr>
            <p:ph idx="3" type="body"/>
          </p:nvPr>
        </p:nvSpPr>
        <p:spPr>
          <a:xfrm>
            <a:off x="6172200"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77"/>
          <p:cNvSpPr txBox="1"/>
          <p:nvPr>
            <p:ph idx="4" type="body"/>
          </p:nvPr>
        </p:nvSpPr>
        <p:spPr>
          <a:xfrm>
            <a:off x="6172200"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77"/>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37" name="Google Shape;137;p77"/>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43" name="Google Shape;143;p78"/>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79"/>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9"/>
          <p:cNvSpPr txBox="1"/>
          <p:nvPr>
            <p:ph idx="1" type="body"/>
          </p:nvPr>
        </p:nvSpPr>
        <p:spPr>
          <a:xfrm>
            <a:off x="5183188" y="987425"/>
            <a:ext cx="6619868"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indent="-381000" lvl="1" marL="9144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indent="-355600" lvl="2" marL="1371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indent="-342900" lvl="3" marL="18288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indent="-342900" lvl="4" marL="22860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0" name="Google Shape;150;p79"/>
          <p:cNvSpPr txBox="1"/>
          <p:nvPr>
            <p:ph idx="2"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51" name="Google Shape;151;p79"/>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52" name="Google Shape;152;p79"/>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80"/>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p:nvPr>
            <p:ph idx="2" type="pic"/>
          </p:nvPr>
        </p:nvSpPr>
        <p:spPr>
          <a:xfrm>
            <a:off x="5183188" y="457201"/>
            <a:ext cx="6619868" cy="5403850"/>
          </a:xfrm>
          <a:prstGeom prst="rect">
            <a:avLst/>
          </a:prstGeom>
          <a:noFill/>
          <a:ln>
            <a:noFill/>
          </a:ln>
        </p:spPr>
      </p:sp>
      <p:sp>
        <p:nvSpPr>
          <p:cNvPr id="159" name="Google Shape;159;p80"/>
          <p:cNvSpPr txBox="1"/>
          <p:nvPr>
            <p:ph idx="1"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60" name="Google Shape;160;p80"/>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1" name="Google Shape;161;p80"/>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81"/>
          <p:cNvSpPr txBox="1"/>
          <p:nvPr>
            <p:ph type="title"/>
          </p:nvPr>
        </p:nvSpPr>
        <p:spPr>
          <a:xfrm>
            <a:off x="388943" y="365125"/>
            <a:ext cx="1141411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1"/>
          <p:cNvSpPr txBox="1"/>
          <p:nvPr>
            <p:ph idx="1" type="body"/>
          </p:nvPr>
        </p:nvSpPr>
        <p:spPr>
          <a:xfrm rot="5400000">
            <a:off x="3920330" y="-1705762"/>
            <a:ext cx="4351338" cy="1141411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8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9" name="Google Shape;169;p8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82"/>
          <p:cNvSpPr txBox="1"/>
          <p:nvPr>
            <p:ph type="title"/>
          </p:nvPr>
        </p:nvSpPr>
        <p:spPr>
          <a:xfrm rot="5400000">
            <a:off x="7563391" y="1841431"/>
            <a:ext cx="5497039" cy="31740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2"/>
          <p:cNvSpPr txBox="1"/>
          <p:nvPr>
            <p:ph idx="1" type="body"/>
          </p:nvPr>
        </p:nvSpPr>
        <p:spPr>
          <a:xfrm rot="5400000">
            <a:off x="1732201" y="-663336"/>
            <a:ext cx="5497040" cy="81835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6" name="Google Shape;176;p8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77" name="Google Shape;177;p8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1"/>
          <p:cNvSpPr txBox="1"/>
          <p:nvPr>
            <p:ph type="title"/>
          </p:nvPr>
        </p:nvSpPr>
        <p:spPr>
          <a:xfrm>
            <a:off x="388943" y="365125"/>
            <a:ext cx="1139274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03864"/>
              </a:buClr>
              <a:buSzPts val="3200"/>
              <a:buFont typeface="Sora"/>
              <a:buNone/>
              <a:defRPr b="0" i="0" sz="3200" u="none" cap="none" strike="noStrike">
                <a:solidFill>
                  <a:srgbClr val="103864"/>
                </a:solidFill>
                <a:latin typeface="Sora"/>
                <a:ea typeface="Sora"/>
                <a:cs typeface="Sora"/>
                <a:sym typeface="So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71"/>
          <p:cNvSpPr txBox="1"/>
          <p:nvPr>
            <p:ph idx="1" type="body"/>
          </p:nvPr>
        </p:nvSpPr>
        <p:spPr>
          <a:xfrm>
            <a:off x="388943" y="1825625"/>
            <a:ext cx="11392749"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rgbClr val="103864"/>
              </a:buClr>
              <a:buSzPts val="3200"/>
              <a:buFont typeface="Arial"/>
              <a:buChar char="•"/>
              <a:defRPr b="0" i="0" sz="3200" u="none" cap="none" strike="noStrike">
                <a:solidFill>
                  <a:srgbClr val="103864"/>
                </a:solidFill>
                <a:latin typeface="Sora"/>
                <a:ea typeface="Sora"/>
                <a:cs typeface="Sora"/>
                <a:sym typeface="Sora"/>
              </a:defRPr>
            </a:lvl1pPr>
            <a:lvl2pPr indent="-406400" lvl="1" marL="914400" marR="0" rtl="0" algn="l">
              <a:lnSpc>
                <a:spcPct val="90000"/>
              </a:lnSpc>
              <a:spcBef>
                <a:spcPts val="500"/>
              </a:spcBef>
              <a:spcAft>
                <a:spcPts val="0"/>
              </a:spcAft>
              <a:buClr>
                <a:srgbClr val="103864"/>
              </a:buClr>
              <a:buSzPts val="2800"/>
              <a:buFont typeface="Arial"/>
              <a:buChar char="•"/>
              <a:defRPr b="0" i="0" sz="2800" u="none" cap="none" strike="noStrike">
                <a:solidFill>
                  <a:srgbClr val="103864"/>
                </a:solidFill>
                <a:latin typeface="Sora"/>
                <a:ea typeface="Sora"/>
                <a:cs typeface="Sora"/>
                <a:sym typeface="Sora"/>
              </a:defRPr>
            </a:lvl2pPr>
            <a:lvl3pPr indent="-381000" lvl="2" marL="1371600" marR="0" rtl="0" algn="l">
              <a:lnSpc>
                <a:spcPct val="90000"/>
              </a:lnSpc>
              <a:spcBef>
                <a:spcPts val="500"/>
              </a:spcBef>
              <a:spcAft>
                <a:spcPts val="0"/>
              </a:spcAft>
              <a:buClr>
                <a:srgbClr val="103864"/>
              </a:buClr>
              <a:buSzPts val="2400"/>
              <a:buFont typeface="Arial"/>
              <a:buChar char="•"/>
              <a:defRPr b="0" i="0" sz="2400" u="none" cap="none" strike="noStrike">
                <a:solidFill>
                  <a:srgbClr val="103864"/>
                </a:solidFill>
                <a:latin typeface="Sora"/>
                <a:ea typeface="Sora"/>
                <a:cs typeface="Sora"/>
                <a:sym typeface="Sora"/>
              </a:defRPr>
            </a:lvl3pPr>
            <a:lvl4pPr indent="-355600" lvl="3" marL="18288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4pPr>
            <a:lvl5pPr indent="-355600" lvl="4" marL="22860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Google Shape;87;p71"/>
          <p:cNvPicPr preferRelativeResize="0"/>
          <p:nvPr/>
        </p:nvPicPr>
        <p:blipFill rotWithShape="1">
          <a:blip r:embed="rId1">
            <a:alphaModFix/>
          </a:blip>
          <a:srcRect b="0" l="0" r="0" t="0"/>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89" name="Google Shape;89;p7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calculator.net/bmi-calcula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p1"/>
          <p:cNvGrpSpPr/>
          <p:nvPr/>
        </p:nvGrpSpPr>
        <p:grpSpPr>
          <a:xfrm>
            <a:off x="935550" y="1772700"/>
            <a:ext cx="10320900" cy="1857612"/>
            <a:chOff x="935551" y="1589470"/>
            <a:chExt cx="10320900" cy="1857612"/>
          </a:xfrm>
        </p:grpSpPr>
        <p:sp>
          <p:nvSpPr>
            <p:cNvPr id="187" name="Google Shape;187;p1"/>
            <p:cNvSpPr txBox="1"/>
            <p:nvPr/>
          </p:nvSpPr>
          <p:spPr>
            <a:xfrm>
              <a:off x="935551" y="1589470"/>
              <a:ext cx="10320900" cy="1185300"/>
            </a:xfrm>
            <a:prstGeom prst="rect">
              <a:avLst/>
            </a:prstGeom>
            <a:noFill/>
            <a:ln>
              <a:noFill/>
            </a:ln>
          </p:spPr>
          <p:txBody>
            <a:bodyPr anchorCtr="0" anchor="t" bIns="45700" lIns="91425" spcFirstLastPara="1" rIns="91425" wrap="square" tIns="45700">
              <a:spAutoFit/>
            </a:bodyPr>
            <a:lstStyle/>
            <a:p>
              <a:pPr indent="-444500" lvl="0" marL="457200" marR="0" rtl="0" algn="ctr">
                <a:lnSpc>
                  <a:spcPct val="100000"/>
                </a:lnSpc>
                <a:spcBef>
                  <a:spcPts val="0"/>
                </a:spcBef>
                <a:spcAft>
                  <a:spcPts val="0"/>
                </a:spcAft>
                <a:buClr>
                  <a:srgbClr val="FFFFFF"/>
                </a:buClr>
                <a:buSzPts val="3400"/>
                <a:buFont typeface="Sora"/>
                <a:buChar char="-"/>
              </a:pPr>
              <a:r>
                <a:rPr lang="en-US" sz="3400">
                  <a:solidFill>
                    <a:srgbClr val="FFFFFF"/>
                  </a:solidFill>
                  <a:latin typeface="Sora"/>
                  <a:ea typeface="Sora"/>
                  <a:cs typeface="Sora"/>
                  <a:sym typeface="Sora"/>
                </a:rPr>
                <a:t>Final Project - </a:t>
              </a:r>
              <a:endParaRPr sz="3400">
                <a:solidFill>
                  <a:srgbClr val="FFFFFF"/>
                </a:solidFill>
                <a:latin typeface="Sora"/>
                <a:ea typeface="Sora"/>
                <a:cs typeface="Sora"/>
                <a:sym typeface="Sora"/>
              </a:endParaRPr>
            </a:p>
            <a:p>
              <a:pPr indent="0" lvl="0" marL="0" marR="0" rtl="0" algn="ctr">
                <a:lnSpc>
                  <a:spcPct val="100000"/>
                </a:lnSpc>
                <a:spcBef>
                  <a:spcPts val="0"/>
                </a:spcBef>
                <a:spcAft>
                  <a:spcPts val="0"/>
                </a:spcAft>
                <a:buNone/>
              </a:pPr>
              <a:r>
                <a:rPr b="1" lang="en-US" sz="3700">
                  <a:solidFill>
                    <a:srgbClr val="FFFFFF"/>
                  </a:solidFill>
                  <a:latin typeface="Sora"/>
                  <a:ea typeface="Sora"/>
                  <a:cs typeface="Sora"/>
                  <a:sym typeface="Sora"/>
                </a:rPr>
                <a:t>Personal Health Insurance Analysis</a:t>
              </a:r>
              <a:endParaRPr b="1" i="0" sz="700" u="none" cap="none" strike="noStrike">
                <a:solidFill>
                  <a:srgbClr val="000000"/>
                </a:solidFill>
              </a:endParaRPr>
            </a:p>
          </p:txBody>
        </p:sp>
        <p:sp>
          <p:nvSpPr>
            <p:cNvPr id="188" name="Google Shape;188;p1"/>
            <p:cNvSpPr/>
            <p:nvPr/>
          </p:nvSpPr>
          <p:spPr>
            <a:xfrm>
              <a:off x="3306290" y="3044482"/>
              <a:ext cx="5579400" cy="402600"/>
            </a:xfrm>
            <a:prstGeom prst="roundRect">
              <a:avLst>
                <a:gd fmla="val 50000" name="adj"/>
              </a:avLst>
            </a:prstGeom>
            <a:solidFill>
              <a:srgbClr val="F3C1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03864"/>
                </a:buClr>
                <a:buSzPts val="1800"/>
                <a:buFont typeface="Sora"/>
                <a:buNone/>
              </a:pPr>
              <a:r>
                <a:rPr b="0" i="0" lang="en-US" sz="1800" u="none" cap="none" strike="noStrike">
                  <a:solidFill>
                    <a:srgbClr val="103864"/>
                  </a:solidFill>
                  <a:latin typeface="Sora"/>
                  <a:ea typeface="Sora"/>
                  <a:cs typeface="Sora"/>
                  <a:sym typeface="Sora"/>
                </a:rPr>
                <a:t>Probability Course - Sekolah Data Pacmann</a:t>
              </a:r>
              <a:endParaRPr b="0" i="0" sz="1800" u="none" cap="none" strike="noStrik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b="0" l="0" r="0" t="0"/>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cap="flat" cmpd="sng" w="9525">
            <a:solidFill>
              <a:schemeClr val="lt1"/>
            </a:solidFill>
            <a:prstDash val="solid"/>
            <a:miter lim="800000"/>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451da43991_0_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Mean of BMI</a:t>
            </a:r>
            <a:endParaRPr/>
          </a:p>
        </p:txBody>
      </p:sp>
      <p:sp>
        <p:nvSpPr>
          <p:cNvPr id="246" name="Google Shape;246;g1451da43991_0_0"/>
          <p:cNvSpPr txBox="1"/>
          <p:nvPr/>
        </p:nvSpPr>
        <p:spPr>
          <a:xfrm>
            <a:off x="401515" y="1584375"/>
            <a:ext cx="11388900" cy="3786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rata-rata BMI pengguna, rata-rata BMI pengguna yang merokok dan yang tidak merokok, serta rata-rata BMI laki-laki dan perempuan</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
            </a:r>
            <a:r>
              <a:rPr lang="en-US" sz="2000">
                <a:solidFill>
                  <a:srgbClr val="103864"/>
                </a:solidFill>
                <a:latin typeface="Sora"/>
                <a:ea typeface="Sora"/>
                <a:cs typeface="Sora"/>
                <a:sym typeface="Sora"/>
              </a:rPr>
              <a:t>ata-rata BMI pengguna: </a:t>
            </a:r>
            <a:r>
              <a:rPr b="1" lang="en-US" sz="2000">
                <a:solidFill>
                  <a:srgbClr val="103864"/>
                </a:solidFill>
                <a:latin typeface="Sora"/>
                <a:ea typeface="Sora"/>
                <a:cs typeface="Sora"/>
                <a:sym typeface="Sora"/>
              </a:rPr>
              <a:t>30,66</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pengguna yang merokok: </a:t>
            </a:r>
            <a:r>
              <a:rPr b="1" lang="en-US" sz="2000">
                <a:solidFill>
                  <a:srgbClr val="103864"/>
                </a:solidFill>
                <a:latin typeface="Sora"/>
                <a:ea typeface="Sora"/>
                <a:cs typeface="Sora"/>
                <a:sym typeface="Sora"/>
              </a:rPr>
              <a:t>30,71</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pengguna yang tidak merokok: </a:t>
            </a:r>
            <a:r>
              <a:rPr b="1" lang="en-US" sz="2000">
                <a:solidFill>
                  <a:srgbClr val="103864"/>
                </a:solidFill>
                <a:latin typeface="Sora"/>
                <a:ea typeface="Sora"/>
                <a:cs typeface="Sora"/>
                <a:sym typeface="Sora"/>
              </a:rPr>
              <a:t>30,65</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laki-laki: </a:t>
            </a:r>
            <a:r>
              <a:rPr b="1" lang="en-US" sz="2000">
                <a:solidFill>
                  <a:srgbClr val="103864"/>
                </a:solidFill>
                <a:latin typeface="Sora"/>
                <a:ea typeface="Sora"/>
                <a:cs typeface="Sora"/>
                <a:sym typeface="Sora"/>
              </a:rPr>
              <a:t>30,94</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perempuan: </a:t>
            </a:r>
            <a:r>
              <a:rPr b="1" lang="en-US" sz="2000">
                <a:solidFill>
                  <a:srgbClr val="103864"/>
                </a:solidFill>
                <a:latin typeface="Sora"/>
                <a:ea typeface="Sora"/>
                <a:cs typeface="Sora"/>
                <a:sym typeface="Sora"/>
              </a:rPr>
              <a:t>30,38</a:t>
            </a:r>
            <a:endParaRPr b="1" sz="2000">
              <a:solidFill>
                <a:srgbClr val="103864"/>
              </a:solidFill>
              <a:latin typeface="Sora"/>
              <a:ea typeface="Sora"/>
              <a:cs typeface="Sora"/>
              <a:sym typeface="Sora"/>
            </a:endParaRPr>
          </a:p>
          <a:p>
            <a:pPr indent="0" lvl="0" marL="914400" rtl="0" algn="l">
              <a:spcBef>
                <a:spcPts val="0"/>
              </a:spcBef>
              <a:spcAft>
                <a:spcPts val="0"/>
              </a:spcAft>
              <a:buNone/>
            </a:pPr>
            <a:r>
              <a:t/>
            </a:r>
            <a:endParaRPr b="1"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pengguna asuransi berada di angka 30an (tidak ideal -&gt; obesitas kelas 1)</a:t>
            </a:r>
            <a:endParaRPr sz="2000">
              <a:solidFill>
                <a:srgbClr val="103864"/>
              </a:solidFill>
              <a:latin typeface="Sora"/>
              <a:ea typeface="Sora"/>
              <a:cs typeface="Sora"/>
              <a:sym typeface="S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42ad2f6649_0_9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252" name="Google Shape;252;g142ad2f6649_0_94"/>
          <p:cNvSpPr txBox="1"/>
          <p:nvPr/>
        </p:nvSpPr>
        <p:spPr>
          <a:xfrm>
            <a:off x="401550" y="2228975"/>
            <a:ext cx="11388900" cy="40944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103864"/>
                </a:solidFill>
                <a:latin typeface="Sora"/>
                <a:ea typeface="Sora"/>
                <a:cs typeface="Sora"/>
                <a:sym typeface="Sora"/>
              </a:rPr>
              <a:t>Dataset yang dipakai, diambil dari </a:t>
            </a:r>
            <a:r>
              <a:rPr lang="en-US" sz="2000">
                <a:solidFill>
                  <a:srgbClr val="103864"/>
                </a:solidFill>
                <a:latin typeface="Sora"/>
                <a:ea typeface="Sora"/>
                <a:cs typeface="Sora"/>
                <a:sym typeface="Sora"/>
              </a:rPr>
              <a:t>1388 </a:t>
            </a:r>
            <a:r>
              <a:rPr b="0" i="0" lang="en-US" sz="2000" u="none" cap="none" strike="noStrike">
                <a:solidFill>
                  <a:srgbClr val="103864"/>
                </a:solidFill>
                <a:latin typeface="Sora"/>
                <a:ea typeface="Sora"/>
                <a:cs typeface="Sora"/>
                <a:sym typeface="Sora"/>
              </a:rPr>
              <a:t>orang (perempuan dan laki-laki) perokok dan non-perokok, yang memiliki rata rata umur </a:t>
            </a:r>
            <a:r>
              <a:rPr lang="en-US" sz="2000">
                <a:solidFill>
                  <a:srgbClr val="103864"/>
                </a:solidFill>
                <a:latin typeface="Sora"/>
                <a:ea typeface="Sora"/>
                <a:cs typeface="Sora"/>
                <a:sym typeface="Sora"/>
              </a:rPr>
              <a:t>39.21 </a:t>
            </a:r>
            <a:r>
              <a:rPr b="0" i="0" lang="en-US" sz="2000" u="none" cap="none" strike="noStrike">
                <a:solidFill>
                  <a:srgbClr val="103864"/>
                </a:solidFill>
                <a:latin typeface="Sora"/>
                <a:ea typeface="Sora"/>
                <a:cs typeface="Sora"/>
                <a:sym typeface="Sora"/>
              </a:rPr>
              <a:t>tahun. </a:t>
            </a:r>
            <a:r>
              <a:rPr lang="en-US" sz="2000">
                <a:solidFill>
                  <a:srgbClr val="103864"/>
                </a:solidFill>
                <a:latin typeface="Sora"/>
                <a:ea typeface="Sora"/>
                <a:cs typeface="Sora"/>
                <a:sym typeface="Sora"/>
              </a:rPr>
              <a:t>Dari perhitungan diketahui bahwa pengguna yang merokok rata-rata berusia 38.51 tahun.</a:t>
            </a:r>
            <a:endParaRPr b="0" i="0" sz="2000" u="none" cap="none" strike="noStrike">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103864"/>
                </a:solidFill>
                <a:latin typeface="Sora"/>
                <a:ea typeface="Sora"/>
                <a:cs typeface="Sora"/>
                <a:sym typeface="Sora"/>
              </a:rPr>
              <a:t>Rata-rata nilai BMI mereka adalah </a:t>
            </a:r>
            <a:r>
              <a:rPr lang="en-US" sz="2000">
                <a:solidFill>
                  <a:srgbClr val="103864"/>
                </a:solidFill>
                <a:latin typeface="Sora"/>
                <a:ea typeface="Sora"/>
                <a:cs typeface="Sora"/>
                <a:sym typeface="Sora"/>
              </a:rPr>
              <a:t>30.66</a:t>
            </a:r>
            <a:r>
              <a:rPr b="0" i="0" lang="en-US" sz="2000" u="none" cap="none" strike="noStrike">
                <a:solidFill>
                  <a:srgbClr val="103864"/>
                </a:solidFill>
                <a:latin typeface="Sora"/>
                <a:ea typeface="Sora"/>
                <a:cs typeface="Sora"/>
                <a:sym typeface="Sora"/>
              </a:rPr>
              <a:t>, ini menunjukkan </a:t>
            </a:r>
            <a:r>
              <a:rPr b="1" i="0" lang="en-US" sz="2000" u="none" cap="none" strike="noStrike">
                <a:solidFill>
                  <a:srgbClr val="103864"/>
                </a:solidFill>
                <a:latin typeface="Sora"/>
                <a:ea typeface="Sora"/>
                <a:cs typeface="Sora"/>
                <a:sym typeface="Sora"/>
              </a:rPr>
              <a:t>rata-rata orang memiliki bmi </a:t>
            </a:r>
            <a:r>
              <a:rPr b="1" lang="en-US" sz="2000">
                <a:solidFill>
                  <a:srgbClr val="103864"/>
                </a:solidFill>
                <a:latin typeface="Sora"/>
                <a:ea typeface="Sora"/>
                <a:cs typeface="Sora"/>
                <a:sym typeface="Sora"/>
              </a:rPr>
              <a:t>obesitas (obese class 1)</a:t>
            </a:r>
            <a:r>
              <a:rPr b="0" i="0" lang="en-US" sz="2000" u="none" cap="none" strike="noStrike">
                <a:solidFill>
                  <a:srgbClr val="103864"/>
                </a:solidFill>
                <a:latin typeface="Sora"/>
                <a:ea typeface="Sora"/>
                <a:cs typeface="Sora"/>
                <a:sym typeface="Sora"/>
              </a:rPr>
              <a:t>, nilainya </a:t>
            </a:r>
            <a:r>
              <a:rPr lang="en-US" sz="2000">
                <a:solidFill>
                  <a:srgbClr val="103864"/>
                </a:solidFill>
                <a:latin typeface="Sora"/>
                <a:ea typeface="Sora"/>
                <a:cs typeface="Sora"/>
                <a:sym typeface="Sora"/>
              </a:rPr>
              <a:t>cukup</a:t>
            </a:r>
            <a:r>
              <a:rPr b="0" i="0" lang="en-US" sz="2000" u="none" cap="none" strike="noStrike">
                <a:solidFill>
                  <a:srgbClr val="103864"/>
                </a:solidFill>
                <a:latin typeface="Sora"/>
                <a:ea typeface="Sora"/>
                <a:cs typeface="Sora"/>
                <a:sym typeface="Sora"/>
              </a:rPr>
              <a:t> jauh dari </a:t>
            </a:r>
            <a:r>
              <a:rPr b="0" i="0" lang="en-US" sz="2000" u="sng" cap="none" strike="noStrike">
                <a:solidFill>
                  <a:schemeClr val="hlink"/>
                </a:solidFill>
                <a:latin typeface="Sora"/>
                <a:ea typeface="Sora"/>
                <a:cs typeface="Sora"/>
                <a:sym typeface="Sora"/>
                <a:hlinkClick r:id="rId3"/>
              </a:rPr>
              <a:t>rentang normal (19-25)</a:t>
            </a:r>
            <a:r>
              <a:rPr b="0" i="0" lang="en-US" sz="2000" u="none" cap="none" strike="noStrike">
                <a:solidFill>
                  <a:srgbClr val="103864"/>
                </a:solidFill>
                <a:latin typeface="Sora"/>
                <a:ea typeface="Sora"/>
                <a:cs typeface="Sora"/>
                <a:sym typeface="Sora"/>
              </a:rPr>
              <a:t>. </a:t>
            </a:r>
            <a:r>
              <a:rPr lang="en-US" sz="2000">
                <a:solidFill>
                  <a:srgbClr val="103864"/>
                </a:solidFill>
                <a:latin typeface="Sora"/>
                <a:ea typeface="Sora"/>
                <a:cs typeface="Sora"/>
                <a:sym typeface="Sora"/>
              </a:rPr>
              <a:t>Laki-laki memiliki rata-rata BMI lebih tinggi daripada perempuan, selisih BMInya 0.56. </a:t>
            </a:r>
            <a:endParaRPr b="0" i="0" sz="2000" u="none" cap="none" strike="noStrike">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Perokok memiliki rata-rata tagihan </a:t>
            </a:r>
            <a:r>
              <a:rPr lang="en-US" sz="2000">
                <a:solidFill>
                  <a:srgbClr val="103864"/>
                </a:solidFill>
                <a:latin typeface="Sora"/>
                <a:ea typeface="Sora"/>
                <a:cs typeface="Sora"/>
                <a:sym typeface="Sora"/>
              </a:rPr>
              <a:t>32.050,23. Nilai ini hampir 4x </a:t>
            </a:r>
            <a:r>
              <a:rPr lang="en-US" sz="2000">
                <a:solidFill>
                  <a:srgbClr val="103864"/>
                </a:solidFill>
                <a:latin typeface="Sora"/>
                <a:ea typeface="Sora"/>
                <a:cs typeface="Sora"/>
                <a:sym typeface="Sora"/>
              </a:rPr>
              <a:t>lebih besar dibandingkan rata-rata tagihan pengguna non-perokok (</a:t>
            </a:r>
            <a:r>
              <a:rPr lang="en-US" sz="2000">
                <a:solidFill>
                  <a:srgbClr val="103864"/>
                </a:solidFill>
                <a:latin typeface="Sora"/>
                <a:ea typeface="Sora"/>
                <a:cs typeface="Sora"/>
                <a:sym typeface="Sora"/>
              </a:rPr>
              <a:t>8.434,27</a:t>
            </a:r>
            <a:r>
              <a:rPr lang="en-US" sz="2000">
                <a:solidFill>
                  <a:srgbClr val="103864"/>
                </a:solidFill>
                <a:latin typeface="Sora"/>
                <a:ea typeface="Sora"/>
                <a:cs typeface="Sora"/>
                <a:sym typeface="Sora"/>
              </a:rPr>
              <a:t>). Dari perhitungan diketahui juga bahwa sebaran data tagihan perokok dan non-perokok cukup besar, jauh dari rata-ratanya. </a:t>
            </a:r>
            <a:endParaRPr sz="2000">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42ad2f6649_0_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Categorical Variables Analysis</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62f155e92a_1_62"/>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Gender proportion</a:t>
            </a:r>
            <a:endParaRPr/>
          </a:p>
        </p:txBody>
      </p:sp>
      <p:pic>
        <p:nvPicPr>
          <p:cNvPr id="265" name="Google Shape;265;g162f155e92a_1_62"/>
          <p:cNvPicPr preferRelativeResize="0"/>
          <p:nvPr/>
        </p:nvPicPr>
        <p:blipFill>
          <a:blip r:embed="rId3">
            <a:alphaModFix/>
          </a:blip>
          <a:stretch>
            <a:fillRect/>
          </a:stretch>
        </p:blipFill>
        <p:spPr>
          <a:xfrm>
            <a:off x="317325" y="2037050"/>
            <a:ext cx="6110925" cy="3905950"/>
          </a:xfrm>
          <a:prstGeom prst="rect">
            <a:avLst/>
          </a:prstGeom>
          <a:noFill/>
          <a:ln>
            <a:noFill/>
          </a:ln>
        </p:spPr>
      </p:pic>
      <p:sp>
        <p:nvSpPr>
          <p:cNvPr id="266" name="Google Shape;266;g162f155e92a_1_62"/>
          <p:cNvSpPr txBox="1"/>
          <p:nvPr/>
        </p:nvSpPr>
        <p:spPr>
          <a:xfrm>
            <a:off x="6633375" y="2037050"/>
            <a:ext cx="5228700" cy="369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Jika dilihat dari boxplot tersebut, dapat diketahui bahwa distribusi data cenderung menjulur ke arah kanan (positive skewness).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Dari upper quartile (IQR3) dapat disimpulkan bahwa tagihan laki-laki sedikit lebih tinggi daripada tagihan perempuan, tetapi tidak berbeda secara signifikan.</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proporsi antara laki-laki dan perempuan tidak jauh berbeda</a:t>
            </a:r>
            <a:endParaRPr sz="1900"/>
          </a:p>
        </p:txBody>
      </p:sp>
      <p:sp>
        <p:nvSpPr>
          <p:cNvPr id="267" name="Google Shape;267;g162f155e92a_1_62"/>
          <p:cNvSpPr txBox="1"/>
          <p:nvPr/>
        </p:nvSpPr>
        <p:spPr>
          <a:xfrm>
            <a:off x="1986975" y="5853475"/>
            <a:ext cx="11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female</a:t>
            </a:r>
            <a:endParaRPr sz="1800"/>
          </a:p>
        </p:txBody>
      </p:sp>
      <p:sp>
        <p:nvSpPr>
          <p:cNvPr id="268" name="Google Shape;268;g162f155e92a_1_62"/>
          <p:cNvSpPr txBox="1"/>
          <p:nvPr/>
        </p:nvSpPr>
        <p:spPr>
          <a:xfrm>
            <a:off x="4664125" y="5853475"/>
            <a:ext cx="11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male</a:t>
            </a:r>
            <a:endParaRPr sz="1800"/>
          </a:p>
        </p:txBody>
      </p:sp>
      <p:sp>
        <p:nvSpPr>
          <p:cNvPr id="269" name="Google Shape;269;g162f155e92a_1_62"/>
          <p:cNvSpPr txBox="1"/>
          <p:nvPr/>
        </p:nvSpPr>
        <p:spPr>
          <a:xfrm>
            <a:off x="483250" y="1439825"/>
            <a:ext cx="1130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Menentukan proporsi gender dari boxplot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42ad2f6649_0_9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Proportion</a:t>
            </a:r>
            <a:r>
              <a:rPr lang="en-US"/>
              <a:t> of charges in each region</a:t>
            </a:r>
            <a:endParaRPr/>
          </a:p>
        </p:txBody>
      </p:sp>
      <p:sp>
        <p:nvSpPr>
          <p:cNvPr id="275" name="Google Shape;275;g142ad2f6649_0_99"/>
          <p:cNvSpPr txBox="1"/>
          <p:nvPr/>
        </p:nvSpPr>
        <p:spPr>
          <a:xfrm>
            <a:off x="401515" y="1584375"/>
            <a:ext cx="11388900" cy="708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plot histogram dari tagihan di wilayah southeast dan northeast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b="0" i="0" sz="2000" u="none" cap="none" strike="noStrike">
              <a:solidFill>
                <a:srgbClr val="103864"/>
              </a:solidFill>
              <a:latin typeface="Sora"/>
              <a:ea typeface="Sora"/>
              <a:cs typeface="Sora"/>
              <a:sym typeface="Sora"/>
            </a:endParaRPr>
          </a:p>
        </p:txBody>
      </p:sp>
      <p:pic>
        <p:nvPicPr>
          <p:cNvPr id="276" name="Google Shape;276;g142ad2f6649_0_99" title="Diagram"/>
          <p:cNvPicPr preferRelativeResize="0"/>
          <p:nvPr/>
        </p:nvPicPr>
        <p:blipFill>
          <a:blip r:embed="rId3">
            <a:alphaModFix/>
          </a:blip>
          <a:stretch>
            <a:fillRect/>
          </a:stretch>
        </p:blipFill>
        <p:spPr>
          <a:xfrm>
            <a:off x="264425" y="2215949"/>
            <a:ext cx="5907774" cy="3678426"/>
          </a:xfrm>
          <a:prstGeom prst="rect">
            <a:avLst/>
          </a:prstGeom>
          <a:noFill/>
          <a:ln>
            <a:noFill/>
          </a:ln>
        </p:spPr>
      </p:pic>
      <p:pic>
        <p:nvPicPr>
          <p:cNvPr id="277" name="Google Shape;277;g142ad2f6649_0_99" title="Diagram"/>
          <p:cNvPicPr preferRelativeResize="0"/>
          <p:nvPr/>
        </p:nvPicPr>
        <p:blipFill>
          <a:blip r:embed="rId4">
            <a:alphaModFix/>
          </a:blip>
          <a:stretch>
            <a:fillRect/>
          </a:stretch>
        </p:blipFill>
        <p:spPr>
          <a:xfrm>
            <a:off x="6121125" y="2215950"/>
            <a:ext cx="5907774" cy="36611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g1451da43991_0_10" title="Diagram"/>
          <p:cNvPicPr preferRelativeResize="0"/>
          <p:nvPr/>
        </p:nvPicPr>
        <p:blipFill>
          <a:blip r:embed="rId3">
            <a:alphaModFix/>
          </a:blip>
          <a:stretch>
            <a:fillRect/>
          </a:stretch>
        </p:blipFill>
        <p:spPr>
          <a:xfrm>
            <a:off x="255275" y="2153700"/>
            <a:ext cx="5845099" cy="3622315"/>
          </a:xfrm>
          <a:prstGeom prst="rect">
            <a:avLst/>
          </a:prstGeom>
          <a:noFill/>
          <a:ln>
            <a:noFill/>
          </a:ln>
        </p:spPr>
      </p:pic>
      <p:pic>
        <p:nvPicPr>
          <p:cNvPr id="283" name="Google Shape;283;g1451da43991_0_10" title="Diagram"/>
          <p:cNvPicPr preferRelativeResize="0"/>
          <p:nvPr/>
        </p:nvPicPr>
        <p:blipFill>
          <a:blip r:embed="rId4">
            <a:alphaModFix/>
          </a:blip>
          <a:stretch>
            <a:fillRect/>
          </a:stretch>
        </p:blipFill>
        <p:spPr>
          <a:xfrm>
            <a:off x="6100389" y="2153700"/>
            <a:ext cx="5845112" cy="3622300"/>
          </a:xfrm>
          <a:prstGeom prst="rect">
            <a:avLst/>
          </a:prstGeom>
          <a:noFill/>
          <a:ln>
            <a:noFill/>
          </a:ln>
        </p:spPr>
      </p:pic>
      <p:sp>
        <p:nvSpPr>
          <p:cNvPr id="284" name="Google Shape;284;g1451da43991_0_10"/>
          <p:cNvSpPr txBox="1"/>
          <p:nvPr/>
        </p:nvSpPr>
        <p:spPr>
          <a:xfrm>
            <a:off x="401515" y="1584375"/>
            <a:ext cx="11388900" cy="708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plot histogram dari tagihan di wilayah soutwest dan nortwest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51da43991_0_15"/>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Histogram Analysis</a:t>
            </a:r>
            <a:endParaRPr/>
          </a:p>
        </p:txBody>
      </p:sp>
      <p:sp>
        <p:nvSpPr>
          <p:cNvPr id="290" name="Google Shape;290;g1451da43991_0_15"/>
          <p:cNvSpPr txBox="1"/>
          <p:nvPr/>
        </p:nvSpPr>
        <p:spPr>
          <a:xfrm>
            <a:off x="401515" y="1584375"/>
            <a:ext cx="11388900" cy="44022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Dari keempat histogram region terlihat bahwa data tagihan berdistribusi normal tetapi tidak simetris, cenderung menjulur ke kanan (skew)</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Dari ke-4 histogram dapat disimpulkan bahwa tagihan dengan frekuensi terbanyak terdapat pada rentang 3000-6000, berada di wilayah southeast sebanyak 66 data.</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Tagihan terbesar (rentang 63000-65000) berada pada wilayah southeast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Tagihan terkecil (rentang 0-3000) dengan frekuensi terbanyak juga terdapat pada wilayah southeast</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Pada ke empat wilayah, tagihan yang memiliki frekuensi lebih dari 20 data berada pada rentang 0 - 15000</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62f155e92a_1_50"/>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Proportion of data in each region </a:t>
            </a:r>
            <a:endParaRPr/>
          </a:p>
        </p:txBody>
      </p:sp>
      <p:sp>
        <p:nvSpPr>
          <p:cNvPr id="297" name="Google Shape;297;g162f155e92a_1_50"/>
          <p:cNvSpPr txBox="1"/>
          <p:nvPr/>
        </p:nvSpPr>
        <p:spPr>
          <a:xfrm>
            <a:off x="401515" y="1584375"/>
            <a:ext cx="11388900" cy="708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proporsi data di setiap wilayah</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298" name="Google Shape;298;g162f155e92a_1_50"/>
          <p:cNvPicPr preferRelativeResize="0"/>
          <p:nvPr/>
        </p:nvPicPr>
        <p:blipFill>
          <a:blip r:embed="rId3">
            <a:alphaModFix/>
          </a:blip>
          <a:stretch>
            <a:fillRect/>
          </a:stretch>
        </p:blipFill>
        <p:spPr>
          <a:xfrm>
            <a:off x="5926877" y="2381899"/>
            <a:ext cx="5272825" cy="2418900"/>
          </a:xfrm>
          <a:prstGeom prst="rect">
            <a:avLst/>
          </a:prstGeom>
          <a:noFill/>
          <a:ln>
            <a:noFill/>
          </a:ln>
        </p:spPr>
      </p:pic>
      <p:sp>
        <p:nvSpPr>
          <p:cNvPr id="299" name="Google Shape;299;g162f155e92a_1_50"/>
          <p:cNvSpPr txBox="1"/>
          <p:nvPr/>
        </p:nvSpPr>
        <p:spPr>
          <a:xfrm>
            <a:off x="401525" y="2381900"/>
            <a:ext cx="5272800" cy="26475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wilayah southwest dan northwest memiliki proporsi yang sama</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wilayah northeast memiliki proporsi terkecil, tapi tetapi hanya beda 1 data dengan southwest dan northwest</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wilayah southeast memiliki proporsi terbesar</a:t>
            </a:r>
            <a:endParaRPr sz="2000">
              <a:solidFill>
                <a:srgbClr val="103864"/>
              </a:solidFill>
              <a:latin typeface="Sora"/>
              <a:ea typeface="Sora"/>
              <a:cs typeface="Sora"/>
              <a:sym typeface="S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42ad2f6649_0_10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Proportion of smokers and non smokers</a:t>
            </a:r>
            <a:endParaRPr/>
          </a:p>
        </p:txBody>
      </p:sp>
      <p:sp>
        <p:nvSpPr>
          <p:cNvPr id="305" name="Google Shape;305;g142ad2f6649_0_104"/>
          <p:cNvSpPr txBox="1"/>
          <p:nvPr/>
        </p:nvSpPr>
        <p:spPr>
          <a:xfrm>
            <a:off x="401525" y="1584375"/>
            <a:ext cx="11388900" cy="3786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proporsi perokok dan non-perokok</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 </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pengguna yang tidak m</a:t>
            </a:r>
            <a:r>
              <a:rPr b="0" i="0" lang="en-US" sz="2000" u="none" cap="none" strike="noStrike">
                <a:solidFill>
                  <a:srgbClr val="103864"/>
                </a:solidFill>
                <a:latin typeface="Sora"/>
                <a:ea typeface="Sora"/>
                <a:cs typeface="Sora"/>
                <a:sym typeface="Sora"/>
              </a:rPr>
              <a:t>erokok memiliki proporsi lebih tinggi daripada </a:t>
            </a:r>
            <a:r>
              <a:rPr lang="en-US" sz="2000">
                <a:solidFill>
                  <a:srgbClr val="103864"/>
                </a:solidFill>
                <a:latin typeface="Sora"/>
                <a:ea typeface="Sora"/>
                <a:cs typeface="Sora"/>
                <a:sym typeface="Sora"/>
              </a:rPr>
              <a:t>perokok</a:t>
            </a:r>
            <a:endParaRPr b="0" i="0" sz="2000" u="none" cap="none" strike="noStrike">
              <a:solidFill>
                <a:srgbClr val="103864"/>
              </a:solidFill>
              <a:latin typeface="Sora"/>
              <a:ea typeface="Sora"/>
              <a:cs typeface="Sora"/>
              <a:sym typeface="Sora"/>
            </a:endParaRPr>
          </a:p>
        </p:txBody>
      </p:sp>
      <p:pic>
        <p:nvPicPr>
          <p:cNvPr id="306" name="Google Shape;306;g142ad2f6649_0_104"/>
          <p:cNvPicPr preferRelativeResize="0"/>
          <p:nvPr/>
        </p:nvPicPr>
        <p:blipFill>
          <a:blip r:embed="rId3">
            <a:alphaModFix/>
          </a:blip>
          <a:stretch>
            <a:fillRect/>
          </a:stretch>
        </p:blipFill>
        <p:spPr>
          <a:xfrm>
            <a:off x="2808513" y="2304925"/>
            <a:ext cx="6562375" cy="19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62f155e92a_1_77"/>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counting the probability</a:t>
            </a:r>
            <a:endParaRPr/>
          </a:p>
        </p:txBody>
      </p:sp>
      <p:sp>
        <p:nvSpPr>
          <p:cNvPr id="313" name="Google Shape;313;g162f155e92a_1_77"/>
          <p:cNvSpPr txBox="1"/>
          <p:nvPr/>
        </p:nvSpPr>
        <p:spPr>
          <a:xfrm>
            <a:off x="590900" y="1690825"/>
            <a:ext cx="10976400" cy="357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Menghitung </a:t>
            </a:r>
            <a:r>
              <a:rPr b="1" lang="en-US" sz="2000">
                <a:solidFill>
                  <a:srgbClr val="103864"/>
                </a:solidFill>
                <a:latin typeface="Sora"/>
                <a:ea typeface="Sora"/>
                <a:cs typeface="Sora"/>
                <a:sym typeface="Sora"/>
              </a:rPr>
              <a:t>peluang seseorang tersebut adalah perempuan jika diketahui dia adalah perokok.</a:t>
            </a:r>
            <a:endParaRPr b="1"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45720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P(X = perempuan &amp; X = perokok) = 0,086 </a:t>
            </a:r>
            <a:r>
              <a:rPr lang="en-US" sz="1600">
                <a:solidFill>
                  <a:srgbClr val="103864"/>
                </a:solidFill>
                <a:latin typeface="Sora"/>
                <a:ea typeface="Sora"/>
                <a:cs typeface="Sora"/>
                <a:sym typeface="Sora"/>
              </a:rPr>
              <a:t> —---&gt; dicari menggunakan proporsi</a:t>
            </a:r>
            <a:endParaRPr sz="1600">
              <a:solidFill>
                <a:srgbClr val="103864"/>
              </a:solidFill>
              <a:latin typeface="Sora"/>
              <a:ea typeface="Sora"/>
              <a:cs typeface="Sora"/>
              <a:sym typeface="Sora"/>
            </a:endParaRPr>
          </a:p>
          <a:p>
            <a:pPr indent="45720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P(X = perokok)					= 0,205</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P(X=perempuan | X=perokok)</a:t>
            </a:r>
            <a:r>
              <a:rPr lang="en-US" sz="2000">
                <a:solidFill>
                  <a:srgbClr val="103864"/>
                </a:solidFill>
                <a:latin typeface="Sora"/>
                <a:ea typeface="Sora"/>
                <a:cs typeface="Sora"/>
                <a:sym typeface="Sora"/>
              </a:rPr>
              <a:t> = P(X = perempuan &amp; X = perokok) / P(X = perokok)</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 0,086/0,205 = 0,42</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Jadi, peluang seseorang tersebut perempuan jika diketahui dia perokok adalah </a:t>
            </a:r>
            <a:r>
              <a:rPr b="1" lang="en-US" sz="2000">
                <a:solidFill>
                  <a:srgbClr val="103864"/>
                </a:solidFill>
                <a:latin typeface="Sora"/>
                <a:ea typeface="Sora"/>
                <a:cs typeface="Sora"/>
                <a:sym typeface="Sora"/>
              </a:rPr>
              <a:t>0.42</a:t>
            </a:r>
            <a:endParaRPr b="1"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b="1" sz="2000">
              <a:solidFill>
                <a:srgbClr val="103864"/>
              </a:solidFill>
              <a:latin typeface="Sora"/>
              <a:ea typeface="Sora"/>
              <a:cs typeface="Sora"/>
              <a:sym typeface="S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Introduction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Dataset</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Descriptive Statistic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Categorical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Continuous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Variables Correlation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Hypothesis Testing</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Conclusion</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62f155e92a_1_90"/>
          <p:cNvSpPr txBox="1"/>
          <p:nvPr/>
        </p:nvSpPr>
        <p:spPr>
          <a:xfrm>
            <a:off x="662500" y="1378750"/>
            <a:ext cx="10349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Menghitung peluang seseorang tersebut adalah laki-laki  jika diketahui dia adalah perokok.</a:t>
            </a:r>
            <a:endParaRPr b="1" sz="2000">
              <a:solidFill>
                <a:srgbClr val="103864"/>
              </a:solidFill>
              <a:latin typeface="Sora"/>
              <a:ea typeface="Sora"/>
              <a:cs typeface="Sora"/>
              <a:sym typeface="Sora"/>
            </a:endParaRPr>
          </a:p>
        </p:txBody>
      </p:sp>
      <p:sp>
        <p:nvSpPr>
          <p:cNvPr id="320" name="Google Shape;320;g162f155e92a_1_90"/>
          <p:cNvSpPr txBox="1"/>
          <p:nvPr/>
        </p:nvSpPr>
        <p:spPr>
          <a:xfrm>
            <a:off x="662500" y="2890525"/>
            <a:ext cx="10976400" cy="2647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None/>
            </a:pPr>
            <a:r>
              <a:rPr lang="en-US" sz="2000">
                <a:solidFill>
                  <a:srgbClr val="103864"/>
                </a:solidFill>
                <a:latin typeface="Sora"/>
                <a:ea typeface="Sora"/>
                <a:cs typeface="Sora"/>
                <a:sym typeface="Sora"/>
              </a:rPr>
              <a:t>P(X = laki-laki &amp; X = perokok) 	= 0,119 </a:t>
            </a:r>
            <a:r>
              <a:rPr lang="en-US" sz="1600">
                <a:solidFill>
                  <a:srgbClr val="103864"/>
                </a:solidFill>
                <a:latin typeface="Sora"/>
                <a:ea typeface="Sora"/>
                <a:cs typeface="Sora"/>
                <a:sym typeface="Sora"/>
              </a:rPr>
              <a:t> —---&gt; dicari menggunakan proporsi</a:t>
            </a:r>
            <a:endParaRPr sz="1600">
              <a:solidFill>
                <a:srgbClr val="103864"/>
              </a:solidFill>
              <a:latin typeface="Sora"/>
              <a:ea typeface="Sora"/>
              <a:cs typeface="Sora"/>
              <a:sym typeface="Sora"/>
            </a:endParaRPr>
          </a:p>
          <a:p>
            <a:pPr indent="457200" lvl="0" marL="0" marR="0" rtl="0" algn="l">
              <a:lnSpc>
                <a:spcPct val="100000"/>
              </a:lnSpc>
              <a:spcBef>
                <a:spcPts val="0"/>
              </a:spcBef>
              <a:spcAft>
                <a:spcPts val="0"/>
              </a:spcAft>
              <a:buNone/>
            </a:pPr>
            <a:r>
              <a:rPr lang="en-US" sz="2000">
                <a:solidFill>
                  <a:srgbClr val="103864"/>
                </a:solidFill>
                <a:latin typeface="Sora"/>
                <a:ea typeface="Sora"/>
                <a:cs typeface="Sora"/>
                <a:sym typeface="Sora"/>
              </a:rPr>
              <a:t>P(X = perokok)					= 0,205</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b="1" lang="en-US" sz="2000">
                <a:solidFill>
                  <a:srgbClr val="103864"/>
                </a:solidFill>
                <a:latin typeface="Sora"/>
                <a:ea typeface="Sora"/>
                <a:cs typeface="Sora"/>
                <a:sym typeface="Sora"/>
              </a:rPr>
              <a:t>P(X=laki-laki | X=perokok)</a:t>
            </a:r>
            <a:r>
              <a:rPr lang="en-US" sz="2000">
                <a:solidFill>
                  <a:srgbClr val="103864"/>
                </a:solidFill>
                <a:latin typeface="Sora"/>
                <a:ea typeface="Sora"/>
                <a:cs typeface="Sora"/>
                <a:sym typeface="Sora"/>
              </a:rPr>
              <a:t> 	= P(X = laki-laki &amp; X = perokok) / P(X = perokok)</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								= 0,119/0,205 = 0,58</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Jadi, peluang seseorang tersebut laki-laki  jika diketahui dia perokok adalah </a:t>
            </a:r>
            <a:r>
              <a:rPr b="1" lang="en-US" sz="2000">
                <a:solidFill>
                  <a:srgbClr val="103864"/>
                </a:solidFill>
                <a:latin typeface="Sora"/>
                <a:ea typeface="Sora"/>
                <a:cs typeface="Sora"/>
                <a:sym typeface="Sora"/>
              </a:rPr>
              <a:t>0.58</a:t>
            </a:r>
            <a:endParaRPr b="1"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b="1" sz="2000">
              <a:solidFill>
                <a:srgbClr val="103864"/>
              </a:solidFill>
              <a:latin typeface="Sora"/>
              <a:ea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42ad2f6649_0_10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326" name="Google Shape;326;g142ad2f6649_0_109"/>
          <p:cNvSpPr txBox="1"/>
          <p:nvPr/>
        </p:nvSpPr>
        <p:spPr>
          <a:xfrm>
            <a:off x="723850" y="2712450"/>
            <a:ext cx="10413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analysis variabel kategorikal dapat dilakukan menggunakan perhitungan PMF/ joint PMF, bisa juga dengan menggunakan boxplot, proporsi maupun dengan bantuan histogram</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42ad2f6649_0_6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Continuous Variables Analysis</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62f155e92a_1_10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Probability of high charges based on BMI</a:t>
            </a:r>
            <a:endParaRPr sz="2800"/>
          </a:p>
        </p:txBody>
      </p:sp>
      <p:sp>
        <p:nvSpPr>
          <p:cNvPr id="338" name="Google Shape;338;g162f155e92a_1_109"/>
          <p:cNvSpPr txBox="1"/>
          <p:nvPr/>
        </p:nvSpPr>
        <p:spPr>
          <a:xfrm>
            <a:off x="240390" y="1690825"/>
            <a:ext cx="11388900" cy="48024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103864"/>
              </a:buClr>
              <a:buSzPts val="1800"/>
              <a:buFont typeface="Sora"/>
              <a:buAutoNum type="arabicPeriod"/>
            </a:pPr>
            <a:r>
              <a:rPr b="1" lang="en-US" sz="1800">
                <a:solidFill>
                  <a:srgbClr val="103864"/>
                </a:solidFill>
                <a:latin typeface="Sora"/>
                <a:ea typeface="Sora"/>
                <a:cs typeface="Sora"/>
                <a:sym typeface="Sora"/>
              </a:rPr>
              <a:t>Misalkan, kita akan mencari peluang seorang laki-laki mendapatkan tagihan &gt; 10k jika diketahui BMI &gt; 24	</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Peluang besar tagihan berdasarkan BMI dapat dicari dari proporsinya (seperti pada variabel diskrit) karena jumlah sampel yang cukup besar</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Langkah: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1. Filter data dengan BMI &gt; 24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2. Hitung jumlah data dengan BMI &gt; 24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Jumlah data dengan BMI&gt;24 = 1150</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3. Filter data ke-1 untuk sex=men dan charge&gt;10000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4. Hitung jumlah data hasil filter dari langkah ke-3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Jumlah data laki-laki dengan tagihan &gt;10000 dan BMI&gt;24 = 291</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5. P(L &amp; T &gt; 10000 | BMI &gt; 24) = Jumlah data laki-laki dengan tagihan &gt;10000 dan BMI&gt;24 / </a:t>
            </a:r>
            <a:endParaRPr sz="1800">
              <a:solidFill>
                <a:srgbClr val="103864"/>
              </a:solidFill>
              <a:latin typeface="Sora"/>
              <a:ea typeface="Sora"/>
              <a:cs typeface="Sora"/>
              <a:sym typeface="Sora"/>
            </a:endParaRPr>
          </a:p>
          <a:p>
            <a:pPr indent="0" lvl="0" marL="36576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jumlah data dengan BMI&gt;24			</a:t>
            </a:r>
            <a:endParaRPr sz="1800">
              <a:solidFill>
                <a:srgbClr val="103864"/>
              </a:solidFill>
              <a:latin typeface="Sora"/>
              <a:ea typeface="Sora"/>
              <a:cs typeface="Sora"/>
              <a:sym typeface="Sora"/>
            </a:endParaRPr>
          </a:p>
          <a:p>
            <a:pPr indent="0" lvl="0" marL="32004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	 319 / 1150	</a:t>
            </a:r>
            <a:endParaRPr sz="1800">
              <a:solidFill>
                <a:srgbClr val="103864"/>
              </a:solidFill>
              <a:latin typeface="Sora"/>
              <a:ea typeface="Sora"/>
              <a:cs typeface="Sora"/>
              <a:sym typeface="Sora"/>
            </a:endParaRPr>
          </a:p>
          <a:p>
            <a:pPr indent="0" lvl="0" marL="3200400" marR="0" rtl="0" algn="l">
              <a:lnSpc>
                <a:spcPct val="100000"/>
              </a:lnSpc>
              <a:spcBef>
                <a:spcPts val="0"/>
              </a:spcBef>
              <a:spcAft>
                <a:spcPts val="0"/>
              </a:spcAft>
              <a:buClr>
                <a:schemeClr val="dk1"/>
              </a:buClr>
              <a:buSzPts val="1100"/>
              <a:buFont typeface="Arial"/>
              <a:buNone/>
            </a:pPr>
            <a:r>
              <a:rPr lang="en-US" sz="1800">
                <a:solidFill>
                  <a:srgbClr val="103864"/>
                </a:solidFill>
                <a:latin typeface="Sora"/>
                <a:ea typeface="Sora"/>
                <a:cs typeface="Sora"/>
                <a:sym typeface="Sora"/>
              </a:rPr>
              <a:t>	  =	0,253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800">
              <a:solidFill>
                <a:srgbClr val="103864"/>
              </a:solidFill>
              <a:latin typeface="Sora"/>
              <a:ea typeface="Sora"/>
              <a:cs typeface="Sora"/>
              <a:sym typeface="S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62f155e92a_1_115"/>
          <p:cNvSpPr txBox="1"/>
          <p:nvPr/>
        </p:nvSpPr>
        <p:spPr>
          <a:xfrm>
            <a:off x="240390" y="1690825"/>
            <a:ext cx="11388900" cy="4802400"/>
          </a:xfrm>
          <a:prstGeom prst="rect">
            <a:avLst/>
          </a:prstGeom>
          <a:noFill/>
          <a:ln>
            <a:noFill/>
          </a:ln>
        </p:spPr>
        <p:txBody>
          <a:bodyPr anchorCtr="0" anchor="t" bIns="45700" lIns="91425" spcFirstLastPara="1" rIns="91425" wrap="square" tIns="45700">
            <a:spAutoFit/>
          </a:bodyPr>
          <a:lstStyle/>
          <a:p>
            <a:pPr indent="-285750" lvl="0" marL="457200" marR="0" rtl="0" algn="l">
              <a:lnSpc>
                <a:spcPct val="100000"/>
              </a:lnSpc>
              <a:spcBef>
                <a:spcPts val="0"/>
              </a:spcBef>
              <a:spcAft>
                <a:spcPts val="0"/>
              </a:spcAft>
              <a:buNone/>
            </a:pPr>
            <a:r>
              <a:rPr b="1" lang="en-US" sz="1800">
                <a:solidFill>
                  <a:srgbClr val="103864"/>
                </a:solidFill>
                <a:latin typeface="Sora"/>
                <a:ea typeface="Sora"/>
                <a:cs typeface="Sora"/>
                <a:sym typeface="Sora"/>
              </a:rPr>
              <a:t>2. Mencari kemungkin terjadi, seorang perokok dengan BMI diatas 25 akan mendapatkan tagihan kesehatan di atas 16.700</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a:t>
            </a:r>
            <a:r>
              <a:rPr b="1" lang="en-US" sz="1800">
                <a:solidFill>
                  <a:srgbClr val="103864"/>
                </a:solidFill>
                <a:latin typeface="Sora"/>
                <a:ea typeface="Sora"/>
                <a:cs typeface="Sora"/>
                <a:sym typeface="Sora"/>
              </a:rPr>
              <a:t>P(T&gt;16.700| P &amp; BMI &gt;25)</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Peluang tersebut dapat dihitung dengan menggunakan langkah-langkah pada nomor 1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Jumlah data perokok dengan BMI&gt;25 						= 		219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Jumlah data tagihan &gt;16700 dengan BMI &gt; 25 dan merokok	= 		215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800">
                <a:solidFill>
                  <a:srgbClr val="103864"/>
                </a:solidFill>
                <a:latin typeface="Sora"/>
                <a:ea typeface="Sora"/>
                <a:cs typeface="Sora"/>
                <a:sym typeface="Sora"/>
              </a:rPr>
              <a:t>	</a:t>
            </a:r>
            <a:r>
              <a:rPr b="1" lang="en-US" sz="1800">
                <a:solidFill>
                  <a:srgbClr val="103864"/>
                </a:solidFill>
                <a:latin typeface="Sora"/>
                <a:ea typeface="Sora"/>
                <a:cs typeface="Sora"/>
                <a:sym typeface="Sora"/>
              </a:rPr>
              <a:t>P(T&gt;16.700| P &amp; BMI &gt;25)</a:t>
            </a:r>
            <a:r>
              <a:rPr lang="en-US" sz="1800">
                <a:solidFill>
                  <a:srgbClr val="103864"/>
                </a:solidFill>
                <a:latin typeface="Sora"/>
                <a:ea typeface="Sora"/>
                <a:cs typeface="Sora"/>
                <a:sym typeface="Sora"/>
              </a:rPr>
              <a:t> = (Jumlah data tagihan &gt;16700 dengan BMI &gt; 25 dan merokok) / </a:t>
            </a:r>
            <a:endParaRPr sz="1800">
              <a:solidFill>
                <a:srgbClr val="103864"/>
              </a:solidFill>
              <a:latin typeface="Sora"/>
              <a:ea typeface="Sora"/>
              <a:cs typeface="Sora"/>
              <a:sym typeface="Sora"/>
            </a:endParaRPr>
          </a:p>
          <a:p>
            <a:pPr indent="457200" lvl="0" marL="3657600" marR="0" rtl="0" algn="l">
              <a:lnSpc>
                <a:spcPct val="100000"/>
              </a:lnSpc>
              <a:spcBef>
                <a:spcPts val="0"/>
              </a:spcBef>
              <a:spcAft>
                <a:spcPts val="0"/>
              </a:spcAft>
              <a:buNone/>
            </a:pPr>
            <a:r>
              <a:rPr lang="en-US" sz="1800">
                <a:solidFill>
                  <a:srgbClr val="103864"/>
                </a:solidFill>
                <a:latin typeface="Sora"/>
                <a:ea typeface="Sora"/>
                <a:cs typeface="Sora"/>
                <a:sym typeface="Sora"/>
              </a:rPr>
              <a:t>(Jumlah data perokok dengan BMI&gt;25)             				</a:t>
            </a:r>
            <a:endParaRPr sz="1800">
              <a:solidFill>
                <a:srgbClr val="103864"/>
              </a:solidFill>
              <a:latin typeface="Sora"/>
              <a:ea typeface="Sora"/>
              <a:cs typeface="Sora"/>
              <a:sym typeface="Sora"/>
            </a:endParaRPr>
          </a:p>
          <a:p>
            <a:pPr indent="0" lvl="0" marL="2743200" marR="0" rtl="0" algn="l">
              <a:lnSpc>
                <a:spcPct val="100000"/>
              </a:lnSpc>
              <a:spcBef>
                <a:spcPts val="0"/>
              </a:spcBef>
              <a:spcAft>
                <a:spcPts val="0"/>
              </a:spcAft>
              <a:buNone/>
            </a:pPr>
            <a:r>
              <a:rPr lang="en-US" sz="1800">
                <a:solidFill>
                  <a:srgbClr val="103864"/>
                </a:solidFill>
                <a:latin typeface="Sora"/>
                <a:ea typeface="Sora"/>
                <a:cs typeface="Sora"/>
                <a:sym typeface="Sora"/>
              </a:rPr>
              <a:t>		    =	215/219		</a:t>
            </a:r>
            <a:endParaRPr sz="1800">
              <a:solidFill>
                <a:srgbClr val="103864"/>
              </a:solidFill>
              <a:latin typeface="Sora"/>
              <a:ea typeface="Sora"/>
              <a:cs typeface="Sora"/>
              <a:sym typeface="Sora"/>
            </a:endParaRPr>
          </a:p>
          <a:p>
            <a:pPr indent="0" lvl="0" marL="2743200" marR="0" rtl="0" algn="l">
              <a:lnSpc>
                <a:spcPct val="100000"/>
              </a:lnSpc>
              <a:spcBef>
                <a:spcPts val="0"/>
              </a:spcBef>
              <a:spcAft>
                <a:spcPts val="0"/>
              </a:spcAft>
              <a:buNone/>
            </a:pPr>
            <a:r>
              <a:rPr lang="en-US" sz="1800">
                <a:solidFill>
                  <a:srgbClr val="103864"/>
                </a:solidFill>
                <a:latin typeface="Sora"/>
                <a:ea typeface="Sora"/>
                <a:cs typeface="Sora"/>
                <a:sym typeface="Sora"/>
              </a:rPr>
              <a:t>		    =	</a:t>
            </a:r>
            <a:r>
              <a:rPr b="1" lang="en-US" sz="1800">
                <a:solidFill>
                  <a:srgbClr val="103864"/>
                </a:solidFill>
                <a:latin typeface="Sora"/>
                <a:ea typeface="Sora"/>
                <a:cs typeface="Sora"/>
                <a:sym typeface="Sora"/>
              </a:rPr>
              <a:t>0,982	</a:t>
            </a:r>
            <a:endParaRPr b="1" sz="1800">
              <a:solidFill>
                <a:srgbClr val="103864"/>
              </a:solidFill>
              <a:latin typeface="Sora"/>
              <a:ea typeface="Sora"/>
              <a:cs typeface="Sora"/>
              <a:sym typeface="Sora"/>
            </a:endParaRPr>
          </a:p>
          <a:p>
            <a:pPr indent="0" lvl="0" marL="2743200" marR="0" rtl="0" algn="l">
              <a:lnSpc>
                <a:spcPct val="100000"/>
              </a:lnSpc>
              <a:spcBef>
                <a:spcPts val="0"/>
              </a:spcBef>
              <a:spcAft>
                <a:spcPts val="0"/>
              </a:spcAft>
              <a:buNone/>
            </a:pP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b="1" lang="en-US" sz="1800">
                <a:solidFill>
                  <a:srgbClr val="103864"/>
                </a:solidFill>
                <a:latin typeface="Sora"/>
                <a:ea typeface="Sora"/>
                <a:cs typeface="Sora"/>
                <a:sym typeface="Sora"/>
              </a:rPr>
              <a:t>Peluang seorang perokok dengan BMI&gt; 25 akan mendapatkan tagihan kesehatan &gt; 16.700 adalah 0.982		</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1800">
              <a:solidFill>
                <a:srgbClr val="103864"/>
              </a:solidFill>
              <a:latin typeface="Sora"/>
              <a:ea typeface="Sora"/>
              <a:cs typeface="Sora"/>
              <a:sym typeface="Sora"/>
            </a:endParaRPr>
          </a:p>
        </p:txBody>
      </p:sp>
      <p:sp>
        <p:nvSpPr>
          <p:cNvPr id="345" name="Google Shape;345;g162f155e92a_1_115"/>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Probability of someone has high charges given he’s a smoker</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42ad2f6649_0_11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Probability of someone has high charges given he’s a smoker</a:t>
            </a:r>
            <a:endParaRPr sz="2800"/>
          </a:p>
        </p:txBody>
      </p:sp>
      <p:sp>
        <p:nvSpPr>
          <p:cNvPr id="351" name="Google Shape;351;g142ad2f6649_0_114"/>
          <p:cNvSpPr txBox="1"/>
          <p:nvPr/>
        </p:nvSpPr>
        <p:spPr>
          <a:xfrm>
            <a:off x="401540" y="2032025"/>
            <a:ext cx="113889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103864"/>
                </a:solidFill>
                <a:latin typeface="Sora"/>
                <a:ea typeface="Sora"/>
                <a:cs typeface="Sora"/>
                <a:sym typeface="Sora"/>
              </a:rPr>
              <a:t>3. Berapa peluang seseorang tagihan kesehatannya diatas 16.7k diketahui dia adalah perokok?</a:t>
            </a:r>
            <a:endParaRPr b="1"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45720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perokok 							  =		274</a:t>
            </a:r>
            <a:endParaRPr sz="2000">
              <a:solidFill>
                <a:srgbClr val="103864"/>
              </a:solidFill>
              <a:latin typeface="Sora"/>
              <a:ea typeface="Sora"/>
              <a:cs typeface="Sora"/>
              <a:sym typeface="Sora"/>
            </a:endParaRPr>
          </a:p>
          <a:p>
            <a:pPr indent="45720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tagihan &gt; 16700 dari data perokok =		254</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P(T&gt;16.700 | P) = Jumlah data tagihan &gt; 16700 dari data perokok/ jumlah data perokok       </a:t>
            </a:r>
            <a:endParaRPr sz="2000">
              <a:solidFill>
                <a:srgbClr val="103864"/>
              </a:solidFill>
              <a:latin typeface="Sora"/>
              <a:ea typeface="Sora"/>
              <a:cs typeface="Sora"/>
              <a:sym typeface="Sora"/>
            </a:endParaRPr>
          </a:p>
          <a:p>
            <a:pPr indent="457200" lvl="0" marL="1371600" marR="0" rtl="0" algn="l">
              <a:lnSpc>
                <a:spcPct val="100000"/>
              </a:lnSpc>
              <a:spcBef>
                <a:spcPts val="0"/>
              </a:spcBef>
              <a:spcAft>
                <a:spcPts val="0"/>
              </a:spcAft>
              <a:buNone/>
            </a:pPr>
            <a:r>
              <a:rPr lang="en-US" sz="2000">
                <a:solidFill>
                  <a:srgbClr val="103864"/>
                </a:solidFill>
                <a:latin typeface="Sora"/>
                <a:ea typeface="Sora"/>
                <a:cs typeface="Sora"/>
                <a:sym typeface="Sora"/>
              </a:rPr>
              <a:t>  = 254 / 274</a:t>
            </a:r>
            <a:endParaRPr sz="2000">
              <a:solidFill>
                <a:srgbClr val="103864"/>
              </a:solidFill>
              <a:latin typeface="Sora"/>
              <a:ea typeface="Sora"/>
              <a:cs typeface="Sora"/>
              <a:sym typeface="Sora"/>
            </a:endParaRPr>
          </a:p>
          <a:p>
            <a:pPr indent="0" lvl="0" marL="1828800" marR="0" rtl="0" algn="l">
              <a:lnSpc>
                <a:spcPct val="100000"/>
              </a:lnSpc>
              <a:spcBef>
                <a:spcPts val="0"/>
              </a:spcBef>
              <a:spcAft>
                <a:spcPts val="0"/>
              </a:spcAft>
              <a:buNone/>
            </a:pPr>
            <a:r>
              <a:rPr lang="en-US" sz="2000">
                <a:solidFill>
                  <a:srgbClr val="103864"/>
                </a:solidFill>
                <a:latin typeface="Sora"/>
                <a:ea typeface="Sora"/>
                <a:cs typeface="Sora"/>
                <a:sym typeface="Sora"/>
              </a:rPr>
              <a:t>  = 0,927</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b="1" lang="en-US" sz="2000">
                <a:solidFill>
                  <a:srgbClr val="103864"/>
                </a:solidFill>
                <a:latin typeface="Sora"/>
                <a:ea typeface="Sora"/>
                <a:cs typeface="Sora"/>
                <a:sym typeface="Sora"/>
              </a:rPr>
              <a:t>Peluang seseorang acak tagihan kesehatannya diatas 16.7k diketahui dia adalah perokok adalah 0.927</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42ad2f6649_0_11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BMI vs CHARGES</a:t>
            </a:r>
            <a:endParaRPr/>
          </a:p>
        </p:txBody>
      </p:sp>
      <p:sp>
        <p:nvSpPr>
          <p:cNvPr id="357" name="Google Shape;357;g142ad2f6649_0_119"/>
          <p:cNvSpPr txBox="1"/>
          <p:nvPr/>
        </p:nvSpPr>
        <p:spPr>
          <a:xfrm>
            <a:off x="143250" y="1489500"/>
            <a:ext cx="11853900" cy="5325600"/>
          </a:xfrm>
          <a:prstGeom prst="rect">
            <a:avLst/>
          </a:prstGeom>
          <a:noFill/>
          <a:ln>
            <a:noFill/>
          </a:ln>
        </p:spPr>
        <p:txBody>
          <a:bodyPr anchorCtr="0" anchor="t" bIns="45700" lIns="91425" spcFirstLastPara="1" rIns="91425" wrap="square" tIns="45700">
            <a:spAutoFit/>
          </a:bodyPr>
          <a:lstStyle/>
          <a:p>
            <a:pPr indent="-40005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4. Mana yang lebih mungkin terjadi	</a:t>
            </a:r>
            <a:endParaRPr b="1" sz="2000">
              <a:solidFill>
                <a:srgbClr val="103864"/>
              </a:solidFill>
              <a:latin typeface="Sora"/>
              <a:ea typeface="Sora"/>
              <a:cs typeface="Sora"/>
              <a:sym typeface="Sora"/>
            </a:endParaRPr>
          </a:p>
          <a:p>
            <a:pPr indent="-40005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	a. Seseorang dengan BMI diatas 25 mendapatkan tagihan kesehatan diatas 16.7k, atau</a:t>
            </a:r>
            <a:endParaRPr b="1" sz="2000">
              <a:solidFill>
                <a:srgbClr val="103864"/>
              </a:solidFill>
              <a:latin typeface="Sora"/>
              <a:ea typeface="Sora"/>
              <a:cs typeface="Sora"/>
              <a:sym typeface="Sora"/>
            </a:endParaRPr>
          </a:p>
          <a:p>
            <a:pPr indent="-40005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	b. Seseorang dengan BMI dibawah 25 mendapatkan tagihan kesehatan diatas 16.7k</a:t>
            </a:r>
            <a:endParaRPr b="1" sz="2000">
              <a:solidFill>
                <a:srgbClr val="103864"/>
              </a:solidFill>
              <a:latin typeface="Sora"/>
              <a:ea typeface="Sora"/>
              <a:cs typeface="Sora"/>
              <a:sym typeface="Sora"/>
            </a:endParaRPr>
          </a:p>
          <a:p>
            <a:pPr indent="-400050" lvl="0" marL="457200" marR="0" rtl="0" algn="l">
              <a:lnSpc>
                <a:spcPct val="100000"/>
              </a:lnSpc>
              <a:spcBef>
                <a:spcPts val="0"/>
              </a:spcBef>
              <a:spcAft>
                <a:spcPts val="0"/>
              </a:spcAft>
              <a:buNone/>
            </a:pPr>
            <a:r>
              <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BMI &gt; 25	 = 1091</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BMI &lt; 25	 =  245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T&gt;16.7k dengan BMI &gt; 25	=	283</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Jumlah data T&gt;16.7k dengan BMI &lt; 25	=	51</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r>
              <a:rPr b="1" lang="en-US" sz="2000">
                <a:solidFill>
                  <a:srgbClr val="103864"/>
                </a:solidFill>
                <a:latin typeface="Sora"/>
                <a:ea typeface="Sora"/>
                <a:cs typeface="Sora"/>
                <a:sym typeface="Sora"/>
              </a:rPr>
              <a:t>a. P(T&gt;16.7k | BMI &gt;25)    = 283/1091 =	 0,259</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	b. P(T&gt;16.7k | BMI &lt; 25)   = 51/245     =	0,208</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 </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Peluang a &gt; peluang b, dengan perbedaan peluang keduanya sekitar 0.05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Jadi seseorang dengan BMI &gt; 25 akan lebih mungkin mendapat tagihan &gt; 16.7k dibandingkan dengan yang memiliki BMI &lt; 25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451da43991_0_2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BMI VS SMOKERS VS CHARGES</a:t>
            </a:r>
            <a:endParaRPr/>
          </a:p>
        </p:txBody>
      </p:sp>
      <p:sp>
        <p:nvSpPr>
          <p:cNvPr id="363" name="Google Shape;363;g1451da43991_0_20"/>
          <p:cNvSpPr txBox="1"/>
          <p:nvPr/>
        </p:nvSpPr>
        <p:spPr>
          <a:xfrm>
            <a:off x="401515" y="1584375"/>
            <a:ext cx="11388900" cy="454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1700">
                <a:solidFill>
                  <a:srgbClr val="103864"/>
                </a:solidFill>
                <a:latin typeface="Sora"/>
                <a:ea typeface="Sora"/>
                <a:cs typeface="Sora"/>
                <a:sym typeface="Sora"/>
              </a:rPr>
              <a:t>5. Mana yang lebih mungkin terjadi				</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1700">
                <a:solidFill>
                  <a:srgbClr val="103864"/>
                </a:solidFill>
                <a:latin typeface="Sora"/>
                <a:ea typeface="Sora"/>
                <a:cs typeface="Sora"/>
                <a:sym typeface="Sora"/>
              </a:rPr>
              <a:t>a. Seseorang perokok dengan BMI diatas 25 mendapatkan tagihan kesehatan diatas 16.7k, atau	</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1700">
                <a:solidFill>
                  <a:srgbClr val="103864"/>
                </a:solidFill>
                <a:latin typeface="Sora"/>
                <a:ea typeface="Sora"/>
                <a:cs typeface="Sora"/>
                <a:sym typeface="Sora"/>
              </a:rPr>
              <a:t>b. Seseorang non perokok dengan BMI diatas 25 mendapatkan tagihan kesehatan diatas 16.7k</a:t>
            </a:r>
            <a:r>
              <a:rPr lang="en-US" sz="1700">
                <a:solidFill>
                  <a:srgbClr val="103864"/>
                </a:solidFill>
                <a:latin typeface="Sora"/>
                <a:ea typeface="Sora"/>
                <a:cs typeface="Sora"/>
                <a:sym typeface="Sora"/>
              </a:rPr>
              <a:t>			</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Jumlah perokok dengan BMI &gt; 25 =	 219</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Jumlah non-perokok dengan BMI &gt; 25	= 872</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Jumlah data T&gt;16.7k dengan BMI &gt; 25 dan merupakan perokok = 215</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Jumlah data T&gt;16.7k dengan BMI &gt; 25 dan bukan merupakan perokok = 68</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a. P(T&gt;16.7k | P &amp; BMI &gt; 25) = 215/219 = </a:t>
            </a:r>
            <a:r>
              <a:rPr b="1" lang="en-US" sz="1700">
                <a:solidFill>
                  <a:srgbClr val="103864"/>
                </a:solidFill>
                <a:latin typeface="Sora"/>
                <a:ea typeface="Sora"/>
                <a:cs typeface="Sora"/>
                <a:sym typeface="Sora"/>
              </a:rPr>
              <a:t>0,982</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b. P(T&gt;16.7k | NP &amp; BMI &gt; 25) = 68/872 = </a:t>
            </a:r>
            <a:r>
              <a:rPr b="1" lang="en-US" sz="1700">
                <a:solidFill>
                  <a:srgbClr val="103864"/>
                </a:solidFill>
                <a:latin typeface="Sora"/>
                <a:ea typeface="Sora"/>
                <a:cs typeface="Sora"/>
                <a:sym typeface="Sora"/>
              </a:rPr>
              <a:t>0,078</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1700">
                <a:solidFill>
                  <a:srgbClr val="103864"/>
                </a:solidFill>
                <a:latin typeface="Sora"/>
                <a:ea typeface="Sora"/>
                <a:cs typeface="Sora"/>
                <a:sym typeface="Sora"/>
              </a:rPr>
              <a:t>				</a:t>
            </a:r>
            <a:endParaRPr sz="1700">
              <a:solidFill>
                <a:srgbClr val="103864"/>
              </a:solidFill>
              <a:latin typeface="Sora"/>
              <a:ea typeface="Sora"/>
              <a:cs typeface="Sora"/>
              <a:sym typeface="Sora"/>
            </a:endParaRPr>
          </a:p>
          <a:p>
            <a:pPr indent="0" lvl="0" marL="0" marR="0" rtl="0" algn="l">
              <a:lnSpc>
                <a:spcPct val="100000"/>
              </a:lnSpc>
              <a:spcBef>
                <a:spcPts val="0"/>
              </a:spcBef>
              <a:spcAft>
                <a:spcPts val="0"/>
              </a:spcAft>
              <a:buClr>
                <a:schemeClr val="dk1"/>
              </a:buClr>
              <a:buSzPts val="1100"/>
              <a:buFont typeface="Arial"/>
              <a:buNone/>
            </a:pPr>
            <a:r>
              <a:rPr b="1" lang="en-US" sz="1700">
                <a:solidFill>
                  <a:srgbClr val="103864"/>
                </a:solidFill>
                <a:latin typeface="Sora"/>
                <a:ea typeface="Sora"/>
                <a:cs typeface="Sora"/>
                <a:sym typeface="Sora"/>
              </a:rPr>
              <a:t>KESIMPULAN: 			</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1700">
                <a:solidFill>
                  <a:srgbClr val="103864"/>
                </a:solidFill>
                <a:latin typeface="Sora"/>
                <a:ea typeface="Sora"/>
                <a:cs typeface="Sora"/>
                <a:sym typeface="Sora"/>
              </a:rPr>
              <a:t>Peluang a &gt; peluang b dengan selisih sekitar 0.91			</a:t>
            </a:r>
            <a:endParaRPr b="1"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b="1" lang="en-US" sz="1700">
                <a:solidFill>
                  <a:srgbClr val="103864"/>
                </a:solidFill>
                <a:latin typeface="Sora"/>
                <a:ea typeface="Sora"/>
                <a:cs typeface="Sora"/>
                <a:sym typeface="Sora"/>
              </a:rPr>
              <a:t>Jadi seorang perokok dengan BMI diatas 25 akan lebih mungkin mendapatkan tagihan kesehatan diatas 16.7k daripada non-perokok yang memiliki BMI diatas 25</a:t>
            </a:r>
            <a:endParaRPr sz="1700">
              <a:solidFill>
                <a:srgbClr val="103864"/>
              </a:solidFill>
              <a:latin typeface="Sora"/>
              <a:ea typeface="Sora"/>
              <a:cs typeface="Sora"/>
              <a:sym typeface="S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42ad2f6649_0_12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369" name="Google Shape;369;g142ad2f6649_0_124"/>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Variable kontinu dapat juga dianalisis menggunakan pendekatan proporsi</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Seseorang yang merokok memiliki kemungkinan lebih besar untuk mendapatkan tagihan yang tinggi dibandingkan yang bukan perokok. Peluangnya bisa meningkat sampai lebih dari 90%</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variabel BMI juga menambah kemungkinan perokok untuk mendapatkan tagihan yang tinggi, tetapi BMI tidak terlalu berpengaruh pada tagihan orang yang tidak merokok</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42ad2f6649_0_1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Variables Correlation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42ad2f6649_0_15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Correlation </a:t>
            </a:r>
            <a:endParaRPr/>
          </a:p>
        </p:txBody>
      </p:sp>
      <p:sp>
        <p:nvSpPr>
          <p:cNvPr id="381" name="Google Shape;381;g142ad2f6649_0_154"/>
          <p:cNvSpPr txBox="1"/>
          <p:nvPr/>
        </p:nvSpPr>
        <p:spPr>
          <a:xfrm>
            <a:off x="401515" y="1584375"/>
            <a:ext cx="11388900" cy="40944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korelasi antar variabel numerik (diskrit dan kontinu)</a:t>
            </a:r>
            <a:endParaRPr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variabel yang akan dihitung korelasinya: </a:t>
            </a:r>
            <a:r>
              <a:rPr b="1" lang="en-US" sz="2000">
                <a:solidFill>
                  <a:srgbClr val="103864"/>
                </a:solidFill>
                <a:latin typeface="Sora"/>
                <a:ea typeface="Sora"/>
                <a:cs typeface="Sora"/>
                <a:sym typeface="Sora"/>
              </a:rPr>
              <a:t>Age</a:t>
            </a:r>
            <a:r>
              <a:rPr lang="en-US" sz="2000">
                <a:solidFill>
                  <a:srgbClr val="103864"/>
                </a:solidFill>
                <a:latin typeface="Sora"/>
                <a:ea typeface="Sora"/>
                <a:cs typeface="Sora"/>
                <a:sym typeface="Sora"/>
              </a:rPr>
              <a:t>, </a:t>
            </a:r>
            <a:r>
              <a:rPr b="1" lang="en-US" sz="2000">
                <a:solidFill>
                  <a:srgbClr val="103864"/>
                </a:solidFill>
                <a:latin typeface="Sora"/>
                <a:ea typeface="Sora"/>
                <a:cs typeface="Sora"/>
                <a:sym typeface="Sora"/>
              </a:rPr>
              <a:t>BMI</a:t>
            </a:r>
            <a:r>
              <a:rPr lang="en-US" sz="2000">
                <a:solidFill>
                  <a:srgbClr val="103864"/>
                </a:solidFill>
                <a:latin typeface="Sora"/>
                <a:ea typeface="Sora"/>
                <a:cs typeface="Sora"/>
                <a:sym typeface="Sora"/>
              </a:rPr>
              <a:t>, </a:t>
            </a:r>
            <a:r>
              <a:rPr b="1" lang="en-US" sz="2000">
                <a:solidFill>
                  <a:srgbClr val="103864"/>
                </a:solidFill>
                <a:latin typeface="Sora"/>
                <a:ea typeface="Sora"/>
                <a:cs typeface="Sora"/>
                <a:sym typeface="Sora"/>
              </a:rPr>
              <a:t>Children</a:t>
            </a:r>
            <a:r>
              <a:rPr lang="en-US" sz="2000">
                <a:solidFill>
                  <a:srgbClr val="103864"/>
                </a:solidFill>
                <a:latin typeface="Sora"/>
                <a:ea typeface="Sora"/>
                <a:cs typeface="Sora"/>
                <a:sym typeface="Sora"/>
              </a:rPr>
              <a:t>, dan </a:t>
            </a:r>
            <a:r>
              <a:rPr b="1" lang="en-US" sz="2000">
                <a:solidFill>
                  <a:srgbClr val="103864"/>
                </a:solidFill>
                <a:latin typeface="Sora"/>
                <a:ea typeface="Sora"/>
                <a:cs typeface="Sora"/>
                <a:sym typeface="Sora"/>
              </a:rPr>
              <a:t>Charge</a:t>
            </a:r>
            <a:endParaRPr b="1"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Langkahnya:</a:t>
            </a:r>
            <a:endParaRPr sz="2000">
              <a:solidFill>
                <a:srgbClr val="103864"/>
              </a:solidFill>
              <a:latin typeface="Sora"/>
              <a:ea typeface="Sora"/>
              <a:cs typeface="Sora"/>
              <a:sym typeface="Sora"/>
            </a:endParaRPr>
          </a:p>
          <a:p>
            <a:pPr indent="-355600" lvl="0" marL="914400" marR="0" rtl="0" algn="l">
              <a:lnSpc>
                <a:spcPct val="100000"/>
              </a:lnSpc>
              <a:spcBef>
                <a:spcPts val="0"/>
              </a:spcBef>
              <a:spcAft>
                <a:spcPts val="0"/>
              </a:spcAft>
              <a:buClr>
                <a:srgbClr val="103864"/>
              </a:buClr>
              <a:buSzPts val="2000"/>
              <a:buFont typeface="Sora"/>
              <a:buAutoNum type="arabicPeriod"/>
            </a:pPr>
            <a:r>
              <a:rPr lang="en-US" sz="2000">
                <a:solidFill>
                  <a:srgbClr val="103864"/>
                </a:solidFill>
                <a:latin typeface="Sora"/>
                <a:ea typeface="Sora"/>
                <a:cs typeface="Sora"/>
                <a:sym typeface="Sora"/>
              </a:rPr>
              <a:t>menghitung covarian antara 2 variabel yang akan dicari korelasinya berdasarkan rumus:</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914400" marR="0" rtl="0" algn="l">
              <a:lnSpc>
                <a:spcPct val="100000"/>
              </a:lnSpc>
              <a:spcBef>
                <a:spcPts val="0"/>
              </a:spcBef>
              <a:spcAft>
                <a:spcPts val="0"/>
              </a:spcAft>
              <a:buClr>
                <a:srgbClr val="103864"/>
              </a:buClr>
              <a:buSzPts val="2000"/>
              <a:buFont typeface="Sora"/>
              <a:buAutoNum type="arabicPeriod"/>
            </a:pPr>
            <a:r>
              <a:rPr lang="en-US" sz="2000">
                <a:solidFill>
                  <a:srgbClr val="103864"/>
                </a:solidFill>
                <a:latin typeface="Sora"/>
                <a:ea typeface="Sora"/>
                <a:cs typeface="Sora"/>
                <a:sym typeface="Sora"/>
              </a:rPr>
              <a:t>menghitung korelasinya menggunakan rumus:</a:t>
            </a:r>
            <a:endParaRPr sz="2000">
              <a:solidFill>
                <a:srgbClr val="103864"/>
              </a:solidFill>
              <a:latin typeface="Sora"/>
              <a:ea typeface="Sora"/>
              <a:cs typeface="Sora"/>
              <a:sym typeface="Sora"/>
            </a:endParaRPr>
          </a:p>
          <a:p>
            <a:pPr indent="0" lvl="0" marL="13716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b="0" i="0" sz="2000" u="none" cap="none" strike="noStrike">
              <a:solidFill>
                <a:srgbClr val="103864"/>
              </a:solidFill>
              <a:latin typeface="Sora"/>
              <a:ea typeface="Sora"/>
              <a:cs typeface="Sora"/>
              <a:sym typeface="Sora"/>
            </a:endParaRPr>
          </a:p>
        </p:txBody>
      </p:sp>
      <p:pic>
        <p:nvPicPr>
          <p:cNvPr id="382" name="Google Shape;382;g142ad2f6649_0_154"/>
          <p:cNvPicPr preferRelativeResize="0"/>
          <p:nvPr/>
        </p:nvPicPr>
        <p:blipFill>
          <a:blip r:embed="rId3">
            <a:alphaModFix/>
          </a:blip>
          <a:stretch>
            <a:fillRect/>
          </a:stretch>
        </p:blipFill>
        <p:spPr>
          <a:xfrm>
            <a:off x="2963650" y="3329850"/>
            <a:ext cx="4691700" cy="1110850"/>
          </a:xfrm>
          <a:prstGeom prst="rect">
            <a:avLst/>
          </a:prstGeom>
          <a:noFill/>
          <a:ln>
            <a:noFill/>
          </a:ln>
        </p:spPr>
      </p:pic>
      <p:pic>
        <p:nvPicPr>
          <p:cNvPr id="383" name="Google Shape;383;g142ad2f6649_0_154"/>
          <p:cNvPicPr preferRelativeResize="0"/>
          <p:nvPr/>
        </p:nvPicPr>
        <p:blipFill>
          <a:blip r:embed="rId4">
            <a:alphaModFix/>
          </a:blip>
          <a:stretch>
            <a:fillRect/>
          </a:stretch>
        </p:blipFill>
        <p:spPr>
          <a:xfrm>
            <a:off x="4106411" y="4774725"/>
            <a:ext cx="2892439" cy="1325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g163b210f861_0_9"/>
          <p:cNvPicPr preferRelativeResize="0"/>
          <p:nvPr/>
        </p:nvPicPr>
        <p:blipFill>
          <a:blip r:embed="rId3">
            <a:alphaModFix/>
          </a:blip>
          <a:stretch>
            <a:fillRect/>
          </a:stretch>
        </p:blipFill>
        <p:spPr>
          <a:xfrm>
            <a:off x="2480200" y="1520875"/>
            <a:ext cx="6508625" cy="4391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63b210f861_0_16"/>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000"/>
              <a:t>1.	KORELASI ANTARA AGE DAN BMI</a:t>
            </a:r>
            <a:r>
              <a:rPr lang="en-US" sz="2000"/>
              <a:t>	</a:t>
            </a:r>
            <a:endParaRPr/>
          </a:p>
        </p:txBody>
      </p:sp>
      <p:sp>
        <p:nvSpPr>
          <p:cNvPr id="396" name="Google Shape;396;g163b210f861_0_16"/>
          <p:cNvSpPr txBox="1"/>
          <p:nvPr/>
        </p:nvSpPr>
        <p:spPr>
          <a:xfrm>
            <a:off x="401526" y="1584375"/>
            <a:ext cx="5507400" cy="501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mean age	= 39,21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mean BMI	= 30,66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std age	= 14,045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std BMI	= 6,096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cov(age,BMI) =  </a:t>
            </a:r>
            <a:r>
              <a:rPr b="1" lang="en-US" sz="2000">
                <a:solidFill>
                  <a:srgbClr val="103864"/>
                </a:solidFill>
                <a:latin typeface="Sora"/>
                <a:ea typeface="Sora"/>
                <a:cs typeface="Sora"/>
                <a:sym typeface="Sora"/>
              </a:rPr>
              <a:t>11,161</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corr(age,BMI)	=  </a:t>
            </a:r>
            <a:r>
              <a:rPr b="1" lang="en-US" sz="2000">
                <a:solidFill>
                  <a:srgbClr val="103864"/>
                </a:solidFill>
                <a:latin typeface="Sora"/>
                <a:ea typeface="Sora"/>
                <a:cs typeface="Sora"/>
                <a:sym typeface="Sora"/>
              </a:rPr>
              <a:t>0,13	</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	</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Age dan BMI berkorelasi secara positif, dengan nilai covariance 11,16.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Nilai koefisien korelasinya adalah 0,13 yang artinya </a:t>
            </a:r>
            <a:r>
              <a:rPr b="1" lang="en-US" sz="2000">
                <a:solidFill>
                  <a:srgbClr val="103864"/>
                </a:solidFill>
                <a:latin typeface="Sora"/>
                <a:ea typeface="Sora"/>
                <a:cs typeface="Sora"/>
                <a:sym typeface="Sora"/>
              </a:rPr>
              <a:t>kekuatan korelasinya sangat rendah</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397" name="Google Shape;397;g163b210f861_0_16" title="Diagram"/>
          <p:cNvPicPr preferRelativeResize="0"/>
          <p:nvPr/>
        </p:nvPicPr>
        <p:blipFill>
          <a:blip r:embed="rId3">
            <a:alphaModFix/>
          </a:blip>
          <a:stretch>
            <a:fillRect/>
          </a:stretch>
        </p:blipFill>
        <p:spPr>
          <a:xfrm>
            <a:off x="5908975" y="1690825"/>
            <a:ext cx="5881475" cy="362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63b210f861_0_25"/>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000"/>
              <a:t>2</a:t>
            </a:r>
            <a:r>
              <a:rPr b="1" lang="en-US" sz="2000"/>
              <a:t>.	</a:t>
            </a:r>
            <a:r>
              <a:rPr b="1" lang="en-US" sz="2000"/>
              <a:t>KORELASI ANTARA AGE DAN CHILDREN</a:t>
            </a:r>
            <a:r>
              <a:rPr lang="en-US" sz="2000"/>
              <a:t>	</a:t>
            </a:r>
            <a:endParaRPr/>
          </a:p>
        </p:txBody>
      </p:sp>
      <p:sp>
        <p:nvSpPr>
          <p:cNvPr id="404" name="Google Shape;404;g163b210f861_0_25"/>
          <p:cNvSpPr txBox="1"/>
          <p:nvPr/>
        </p:nvSpPr>
        <p:spPr>
          <a:xfrm>
            <a:off x="401525" y="1584375"/>
            <a:ext cx="7512900" cy="501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age		 = 39,21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children = 1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age		 = 14,050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children	 = 1,205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cov(age,children) = 	</a:t>
            </a:r>
            <a:r>
              <a:rPr b="1" lang="en-US" sz="2000">
                <a:solidFill>
                  <a:srgbClr val="103864"/>
                </a:solidFill>
                <a:latin typeface="Sora"/>
                <a:ea typeface="Sora"/>
                <a:cs typeface="Sora"/>
                <a:sym typeface="Sora"/>
              </a:rPr>
              <a:t>0,784</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corr(age,children)=	</a:t>
            </a:r>
            <a:r>
              <a:rPr b="1" lang="en-US" sz="2000">
                <a:solidFill>
                  <a:srgbClr val="103864"/>
                </a:solidFill>
                <a:latin typeface="Sora"/>
                <a:ea typeface="Sora"/>
                <a:cs typeface="Sora"/>
                <a:sym typeface="Sora"/>
              </a:rPr>
              <a:t>0,05</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Age dan children memiliki nilai covariance mendekati 0, yaitu 0,784.Hal ini berarti </a:t>
            </a:r>
            <a:r>
              <a:rPr b="1" lang="en-US" sz="2000">
                <a:solidFill>
                  <a:srgbClr val="103864"/>
                </a:solidFill>
                <a:latin typeface="Sora"/>
                <a:ea typeface="Sora"/>
                <a:cs typeface="Sora"/>
                <a:sym typeface="Sora"/>
              </a:rPr>
              <a:t>nyaris tidak ada hubungan</a:t>
            </a:r>
            <a:r>
              <a:rPr lang="en-US" sz="2000">
                <a:solidFill>
                  <a:srgbClr val="103864"/>
                </a:solidFill>
                <a:latin typeface="Sora"/>
                <a:ea typeface="Sora"/>
                <a:cs typeface="Sora"/>
                <a:sym typeface="Sora"/>
              </a:rPr>
              <a:t> antara variabel age dan children.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Nilai koefisien korelasinya adalah 0,05 yang artinya </a:t>
            </a:r>
            <a:r>
              <a:rPr b="1" lang="en-US" sz="2000">
                <a:solidFill>
                  <a:srgbClr val="103864"/>
                </a:solidFill>
                <a:latin typeface="Sora"/>
                <a:ea typeface="Sora"/>
                <a:cs typeface="Sora"/>
                <a:sym typeface="Sora"/>
              </a:rPr>
              <a:t>nilai kekuatan korelasinya sangat rendah</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405" name="Google Shape;405;g163b210f861_0_25" title="Diagram"/>
          <p:cNvPicPr preferRelativeResize="0"/>
          <p:nvPr/>
        </p:nvPicPr>
        <p:blipFill>
          <a:blip r:embed="rId3">
            <a:alphaModFix/>
          </a:blip>
          <a:stretch>
            <a:fillRect/>
          </a:stretch>
        </p:blipFill>
        <p:spPr>
          <a:xfrm>
            <a:off x="6095994" y="1281138"/>
            <a:ext cx="5472113" cy="3400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63b210f861_0_36"/>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000"/>
              <a:t>3</a:t>
            </a:r>
            <a:r>
              <a:rPr b="1" lang="en-US" sz="2000"/>
              <a:t>.	</a:t>
            </a:r>
            <a:r>
              <a:rPr b="1" lang="en-US" sz="2000"/>
              <a:t>KORELASI ANTARA BMI DAN CHILDREN</a:t>
            </a:r>
            <a:endParaRPr/>
          </a:p>
        </p:txBody>
      </p:sp>
      <p:sp>
        <p:nvSpPr>
          <p:cNvPr id="412" name="Google Shape;412;g163b210f861_0_36"/>
          <p:cNvSpPr txBox="1"/>
          <p:nvPr/>
        </p:nvSpPr>
        <p:spPr>
          <a:xfrm>
            <a:off x="401525" y="1584375"/>
            <a:ext cx="8444100" cy="501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BMI		 = 30,66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children = 1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BMI		 = 6,096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children	 = 1,205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cov(BMI, children)   = </a:t>
            </a:r>
            <a:r>
              <a:rPr b="1" lang="en-US" sz="2000">
                <a:solidFill>
                  <a:srgbClr val="103864"/>
                </a:solidFill>
                <a:latin typeface="Sora"/>
                <a:ea typeface="Sora"/>
                <a:cs typeface="Sora"/>
                <a:sym typeface="Sora"/>
              </a:rPr>
              <a:t>0,144</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corr(BMI, children)  = </a:t>
            </a:r>
            <a:r>
              <a:rPr b="1" lang="en-US" sz="2000">
                <a:solidFill>
                  <a:srgbClr val="103864"/>
                </a:solidFill>
                <a:latin typeface="Sora"/>
                <a:ea typeface="Sora"/>
                <a:cs typeface="Sora"/>
                <a:sym typeface="Sora"/>
              </a:rPr>
              <a:t>0,02</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BMI dan children memiliki nilai covariance mendekati 0, yaitu 0,144.Hal ini berarti </a:t>
            </a:r>
            <a:r>
              <a:rPr b="1" lang="en-US" sz="2000">
                <a:solidFill>
                  <a:srgbClr val="103864"/>
                </a:solidFill>
                <a:latin typeface="Sora"/>
                <a:ea typeface="Sora"/>
                <a:cs typeface="Sora"/>
                <a:sym typeface="Sora"/>
              </a:rPr>
              <a:t>nyaris tidak ada korelasi</a:t>
            </a:r>
            <a:r>
              <a:rPr lang="en-US" sz="2000">
                <a:solidFill>
                  <a:srgbClr val="103864"/>
                </a:solidFill>
                <a:latin typeface="Sora"/>
                <a:ea typeface="Sora"/>
                <a:cs typeface="Sora"/>
                <a:sym typeface="Sora"/>
              </a:rPr>
              <a:t> antara variabel BMI dan children.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Dari hasil perhitungan korelasinya dapat disimpulkan bahwa kekuatan korelasi kedua variabel ini pun sangat rendah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413" name="Google Shape;413;g163b210f861_0_36" title="Diagram"/>
          <p:cNvPicPr preferRelativeResize="0"/>
          <p:nvPr/>
        </p:nvPicPr>
        <p:blipFill>
          <a:blip r:embed="rId3">
            <a:alphaModFix/>
          </a:blip>
          <a:stretch>
            <a:fillRect/>
          </a:stretch>
        </p:blipFill>
        <p:spPr>
          <a:xfrm>
            <a:off x="5944800" y="1323950"/>
            <a:ext cx="5575025" cy="3435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63b210f861_0_47"/>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000"/>
              <a:t>4</a:t>
            </a:r>
            <a:r>
              <a:rPr b="1" lang="en-US" sz="2000"/>
              <a:t>.	</a:t>
            </a:r>
            <a:r>
              <a:rPr b="1" lang="en-US" sz="2000"/>
              <a:t>KORELASI ANTARA CHILDREN DAN CHARGE</a:t>
            </a:r>
            <a:endParaRPr/>
          </a:p>
        </p:txBody>
      </p:sp>
      <p:sp>
        <p:nvSpPr>
          <p:cNvPr id="420" name="Google Shape;420;g163b210f861_0_47"/>
          <p:cNvSpPr txBox="1"/>
          <p:nvPr/>
        </p:nvSpPr>
        <p:spPr>
          <a:xfrm>
            <a:off x="401525" y="1584375"/>
            <a:ext cx="8444100" cy="4710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children =	1</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charge	 = 13.270,422</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children	 = 1,205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charge		 = 12105,485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cov(children, charge)	 =</a:t>
            </a:r>
            <a:r>
              <a:rPr b="1" lang="en-US" sz="2000">
                <a:solidFill>
                  <a:srgbClr val="103864"/>
                </a:solidFill>
                <a:latin typeface="Sora"/>
                <a:ea typeface="Sora"/>
                <a:cs typeface="Sora"/>
                <a:sym typeface="Sora"/>
              </a:rPr>
              <a:t>1014,409</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corr(children, charge)= </a:t>
            </a:r>
            <a:r>
              <a:rPr b="1" lang="en-US" sz="2000">
                <a:solidFill>
                  <a:srgbClr val="103864"/>
                </a:solidFill>
                <a:latin typeface="Sora"/>
                <a:ea typeface="Sora"/>
                <a:cs typeface="Sora"/>
                <a:sym typeface="Sora"/>
              </a:rPr>
              <a:t>0,07</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	</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children dan charge berkorelasi secara positif, dengan nilai covariance 1014,409.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Nilai koefisien korelasinya adalah 0,07 yang artinya walaupun saling berkorelasi, nilai </a:t>
            </a:r>
            <a:r>
              <a:rPr b="1" lang="en-US" sz="2000">
                <a:solidFill>
                  <a:srgbClr val="103864"/>
                </a:solidFill>
                <a:latin typeface="Sora"/>
                <a:ea typeface="Sora"/>
                <a:cs typeface="Sora"/>
                <a:sym typeface="Sora"/>
              </a:rPr>
              <a:t>kekuatan korelasinya sangat rendah</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421" name="Google Shape;421;g163b210f861_0_47" title="Diagram"/>
          <p:cNvPicPr preferRelativeResize="0"/>
          <p:nvPr/>
        </p:nvPicPr>
        <p:blipFill>
          <a:blip r:embed="rId3">
            <a:alphaModFix/>
          </a:blip>
          <a:stretch>
            <a:fillRect/>
          </a:stretch>
        </p:blipFill>
        <p:spPr>
          <a:xfrm>
            <a:off x="6258400" y="1431375"/>
            <a:ext cx="5344700" cy="32933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63b210f861_0_58"/>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000"/>
              <a:t>5</a:t>
            </a:r>
            <a:r>
              <a:rPr b="1" lang="en-US" sz="2000"/>
              <a:t>.	</a:t>
            </a:r>
            <a:r>
              <a:rPr b="1" lang="en-US" sz="2000"/>
              <a:t>KORELASI ANTARA BMI DAN CHARGE</a:t>
            </a:r>
            <a:endParaRPr/>
          </a:p>
        </p:txBody>
      </p:sp>
      <p:sp>
        <p:nvSpPr>
          <p:cNvPr id="428" name="Google Shape;428;g163b210f861_0_58"/>
          <p:cNvSpPr txBox="1"/>
          <p:nvPr/>
        </p:nvSpPr>
        <p:spPr>
          <a:xfrm>
            <a:off x="401525" y="1584375"/>
            <a:ext cx="8444100" cy="4710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BMI		= 30,66</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charge	= 13.270,422</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BMI		= 6,096</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charge		= 12105,485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cov(BMI, charge)	= </a:t>
            </a:r>
            <a:r>
              <a:rPr b="1" lang="en-US" sz="2000">
                <a:solidFill>
                  <a:srgbClr val="103864"/>
                </a:solidFill>
                <a:latin typeface="Sora"/>
                <a:ea typeface="Sora"/>
                <a:cs typeface="Sora"/>
                <a:sym typeface="Sora"/>
              </a:rPr>
              <a:t>15256,005</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corr(BMI, charge)	= </a:t>
            </a:r>
            <a:r>
              <a:rPr b="1" lang="en-US" sz="2000">
                <a:solidFill>
                  <a:srgbClr val="103864"/>
                </a:solidFill>
                <a:latin typeface="Sora"/>
                <a:ea typeface="Sora"/>
                <a:cs typeface="Sora"/>
                <a:sym typeface="Sora"/>
              </a:rPr>
              <a:t>0,21</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BMI dan charge berkorelasi secara positif, dengan nilai covariance 15.256,005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BMI dan charge </a:t>
            </a:r>
            <a:r>
              <a:rPr b="1" lang="en-US" sz="2000">
                <a:solidFill>
                  <a:srgbClr val="103864"/>
                </a:solidFill>
                <a:latin typeface="Sora"/>
                <a:ea typeface="Sora"/>
                <a:cs typeface="Sora"/>
                <a:sym typeface="Sora"/>
              </a:rPr>
              <a:t>berkolerasi rendah</a:t>
            </a:r>
            <a:r>
              <a:rPr lang="en-US" sz="2000">
                <a:solidFill>
                  <a:srgbClr val="103864"/>
                </a:solidFill>
                <a:latin typeface="Sora"/>
                <a:ea typeface="Sora"/>
                <a:cs typeface="Sora"/>
                <a:sym typeface="Sora"/>
              </a:rPr>
              <a:t> dengan koefisien korelasi sebesar 0.21.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429" name="Google Shape;429;g163b210f861_0_58" title="Diagram"/>
          <p:cNvPicPr preferRelativeResize="0"/>
          <p:nvPr/>
        </p:nvPicPr>
        <p:blipFill>
          <a:blip r:embed="rId3">
            <a:alphaModFix/>
          </a:blip>
          <a:stretch>
            <a:fillRect/>
          </a:stretch>
        </p:blipFill>
        <p:spPr>
          <a:xfrm>
            <a:off x="6096000" y="1235550"/>
            <a:ext cx="5666575" cy="34916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63b210f861_0_68"/>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000"/>
              <a:t>6</a:t>
            </a:r>
            <a:r>
              <a:rPr b="1" lang="en-US" sz="2000"/>
              <a:t>.	</a:t>
            </a:r>
            <a:r>
              <a:rPr b="1" lang="en-US" sz="2000"/>
              <a:t>KORELASI ANTARA AGE DAN CHARGE</a:t>
            </a:r>
            <a:endParaRPr/>
          </a:p>
        </p:txBody>
      </p:sp>
      <p:sp>
        <p:nvSpPr>
          <p:cNvPr id="436" name="Google Shape;436;g163b210f861_0_68"/>
          <p:cNvSpPr txBox="1"/>
          <p:nvPr/>
        </p:nvSpPr>
        <p:spPr>
          <a:xfrm>
            <a:off x="401525" y="1584375"/>
            <a:ext cx="10825500" cy="4710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age		= 39,21</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mean charge	= 13.270,422</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age		= 14,045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std charge		= 12105,485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cov(age, charge)	=</a:t>
            </a:r>
            <a:r>
              <a:rPr b="1" lang="en-US" sz="2000">
                <a:solidFill>
                  <a:srgbClr val="103864"/>
                </a:solidFill>
                <a:latin typeface="Sora"/>
                <a:ea typeface="Sora"/>
                <a:cs typeface="Sora"/>
                <a:sym typeface="Sora"/>
              </a:rPr>
              <a:t>51653,103</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corr(age, charge)	= </a:t>
            </a:r>
            <a:r>
              <a:rPr b="1" lang="en-US" sz="2000">
                <a:solidFill>
                  <a:srgbClr val="103864"/>
                </a:solidFill>
                <a:latin typeface="Sora"/>
                <a:ea typeface="Sora"/>
                <a:cs typeface="Sora"/>
                <a:sym typeface="Sora"/>
              </a:rPr>
              <a:t>0,30</a:t>
            </a:r>
            <a:endParaRPr b="1"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b="1" lang="en-US" sz="2000">
                <a:solidFill>
                  <a:srgbClr val="103864"/>
                </a:solidFill>
                <a:latin typeface="Sora"/>
                <a:ea typeface="Sora"/>
                <a:cs typeface="Sora"/>
                <a:sym typeface="Sora"/>
              </a:rPr>
              <a:t>KESIMPULAN</a:t>
            </a: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Variabel age dan charge berkorelasi secara positif, dengan nilai covariance 51653,103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chemeClr val="dk1"/>
              </a:buClr>
              <a:buSzPts val="1100"/>
              <a:buFont typeface="Arial"/>
              <a:buNone/>
            </a:pPr>
            <a:r>
              <a:rPr lang="en-US" sz="2000">
                <a:solidFill>
                  <a:srgbClr val="103864"/>
                </a:solidFill>
                <a:latin typeface="Sora"/>
                <a:ea typeface="Sora"/>
                <a:cs typeface="Sora"/>
                <a:sym typeface="Sora"/>
              </a:rPr>
              <a:t>age dan charge </a:t>
            </a:r>
            <a:r>
              <a:rPr b="1" lang="en-US" sz="2000">
                <a:solidFill>
                  <a:srgbClr val="103864"/>
                </a:solidFill>
                <a:latin typeface="Sora"/>
                <a:ea typeface="Sora"/>
                <a:cs typeface="Sora"/>
                <a:sym typeface="Sora"/>
              </a:rPr>
              <a:t>berkolerasi rendah</a:t>
            </a:r>
            <a:r>
              <a:rPr lang="en-US" sz="2000">
                <a:solidFill>
                  <a:srgbClr val="103864"/>
                </a:solidFill>
                <a:latin typeface="Sora"/>
                <a:ea typeface="Sora"/>
                <a:cs typeface="Sora"/>
                <a:sym typeface="Sora"/>
              </a:rPr>
              <a:t> dengan nilai koefisien korelasi sebesar 0.3.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p:txBody>
      </p:sp>
      <p:pic>
        <p:nvPicPr>
          <p:cNvPr id="437" name="Google Shape;437;g163b210f861_0_68" title="Diagram"/>
          <p:cNvPicPr preferRelativeResize="0"/>
          <p:nvPr/>
        </p:nvPicPr>
        <p:blipFill>
          <a:blip r:embed="rId3">
            <a:alphaModFix/>
          </a:blip>
          <a:stretch>
            <a:fillRect/>
          </a:stretch>
        </p:blipFill>
        <p:spPr>
          <a:xfrm>
            <a:off x="5765750" y="1304774"/>
            <a:ext cx="5830200" cy="3592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63b210f861_0_79"/>
          <p:cNvSpPr txBox="1"/>
          <p:nvPr>
            <p:ph type="title"/>
          </p:nvPr>
        </p:nvSpPr>
        <p:spPr>
          <a:xfrm>
            <a:off x="388943" y="365125"/>
            <a:ext cx="11401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444" name="Google Shape;444;g163b210f861_0_79"/>
          <p:cNvSpPr txBox="1"/>
          <p:nvPr/>
        </p:nvSpPr>
        <p:spPr>
          <a:xfrm>
            <a:off x="537175" y="2382300"/>
            <a:ext cx="10492800" cy="2339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Dari keenam perhitungan korelasi tersebut,  diketahui bahwa tidak ada variabel kuantitatif (diskrit maupun kontinu) yang berkorelasi tinggi.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korelasi terbesar adalah antara variabel age dan charge, dengan nilai korelasi yang masih termasuk dalam kategori rendah (0.3), diikuti dengan korelasi antara variabel BMI dan charge yang memiliki nilai korelasi 0.21					</a:t>
            </a:r>
            <a:endParaRPr sz="2000">
              <a:solidFill>
                <a:srgbClr val="103864"/>
              </a:solidFill>
              <a:latin typeface="Sora"/>
              <a:ea typeface="Sora"/>
              <a:cs typeface="Sora"/>
              <a:sym typeface="Sor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42ad2f6649_0_6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Hypothesis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Introduction</a:t>
            </a:r>
            <a:endParaRPr/>
          </a:p>
        </p:txBody>
      </p:sp>
      <p:sp>
        <p:nvSpPr>
          <p:cNvPr id="210" name="Google Shape;210;p3"/>
          <p:cNvSpPr txBox="1"/>
          <p:nvPr/>
        </p:nvSpPr>
        <p:spPr>
          <a:xfrm>
            <a:off x="401540" y="1843650"/>
            <a:ext cx="11388900" cy="3170700"/>
          </a:xfrm>
          <a:prstGeom prst="rect">
            <a:avLst/>
          </a:prstGeom>
          <a:noFill/>
          <a:ln>
            <a:noFill/>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None/>
            </a:pPr>
            <a:r>
              <a:rPr lang="en-US" sz="2000">
                <a:solidFill>
                  <a:srgbClr val="103864"/>
                </a:solidFill>
                <a:latin typeface="Sora"/>
                <a:ea typeface="Sora"/>
                <a:cs typeface="Sora"/>
                <a:sym typeface="Sora"/>
              </a:rPr>
              <a:t>Asuransi kesehatan adalah salah satu hal yang patut diperhatikan karena bersangkutan dengan kebutuhan perencanaan masa depan. Pengguna asuransi kesehatan diwajibkan untukmembayar besaran uang secara rutin (premi) kepada pihak perusahaan asuransi. Penentuan nilai premi menjadi tantangan tersendiri bagi pihak asuransi </a:t>
            </a:r>
            <a:r>
              <a:rPr lang="en-US" sz="2000">
                <a:solidFill>
                  <a:srgbClr val="103864"/>
                </a:solidFill>
                <a:latin typeface="Sora"/>
                <a:ea typeface="Sora"/>
                <a:cs typeface="Sora"/>
                <a:sym typeface="Sora"/>
              </a:rPr>
              <a:t>m</a:t>
            </a:r>
            <a:r>
              <a:rPr lang="en-US" sz="2000">
                <a:solidFill>
                  <a:srgbClr val="103864"/>
                </a:solidFill>
                <a:latin typeface="Sora"/>
                <a:ea typeface="Sora"/>
                <a:cs typeface="Sora"/>
                <a:sym typeface="Sora"/>
              </a:rPr>
              <a:t>engingat ada banyak faktor yang dapat mempengaruhi &amp; meningkatkan profil resiko pengguna.</a:t>
            </a:r>
            <a:endParaRPr sz="2000">
              <a:solidFill>
                <a:srgbClr val="103864"/>
              </a:solidFill>
              <a:latin typeface="Sora"/>
              <a:ea typeface="Sora"/>
              <a:cs typeface="Sora"/>
              <a:sym typeface="Sora"/>
            </a:endParaRPr>
          </a:p>
          <a:p>
            <a:pPr indent="0" lvl="0" marL="0" marR="0" rtl="0" algn="ctr">
              <a:lnSpc>
                <a:spcPct val="100000"/>
              </a:lnSpc>
              <a:spcBef>
                <a:spcPts val="0"/>
              </a:spcBef>
              <a:spcAft>
                <a:spcPts val="0"/>
              </a:spcAft>
              <a:buNone/>
            </a:pPr>
            <a:r>
              <a:t/>
            </a:r>
            <a:endParaRPr sz="2000">
              <a:solidFill>
                <a:srgbClr val="103864"/>
              </a:solidFill>
              <a:latin typeface="Sora"/>
              <a:ea typeface="Sora"/>
              <a:cs typeface="Sora"/>
              <a:sym typeface="Sora"/>
            </a:endParaRPr>
          </a:p>
          <a:p>
            <a:pPr indent="457200" lvl="0" marL="0" marR="0" rtl="0" algn="just">
              <a:lnSpc>
                <a:spcPct val="100000"/>
              </a:lnSpc>
              <a:spcBef>
                <a:spcPts val="0"/>
              </a:spcBef>
              <a:spcAft>
                <a:spcPts val="0"/>
              </a:spcAft>
              <a:buNone/>
            </a:pPr>
            <a:r>
              <a:rPr lang="en-US" sz="2000">
                <a:solidFill>
                  <a:srgbClr val="103864"/>
                </a:solidFill>
                <a:latin typeface="Sora"/>
                <a:ea typeface="Sora"/>
                <a:cs typeface="Sora"/>
                <a:sym typeface="Sora"/>
              </a:rPr>
              <a:t>Melalui project ini, kita akan membantu menganalisa variable-variabel yang memiliki hubungan dengan tagihan kesehatan yang diterima oleh setiap pengguna.</a:t>
            </a:r>
            <a:endParaRPr sz="2000">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t/>
            </a:r>
            <a:endParaRPr sz="2000">
              <a:solidFill>
                <a:srgbClr val="103864"/>
              </a:solidFill>
              <a:latin typeface="Sora"/>
              <a:ea typeface="Sora"/>
              <a:cs typeface="Sora"/>
              <a:sym typeface="S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42ad2f6649_0_12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Smoker’s charges are higher than non smoker’s</a:t>
            </a:r>
            <a:endParaRPr/>
          </a:p>
        </p:txBody>
      </p:sp>
      <p:sp>
        <p:nvSpPr>
          <p:cNvPr id="456" name="Google Shape;456;g142ad2f6649_0_129"/>
          <p:cNvSpPr txBox="1"/>
          <p:nvPr/>
        </p:nvSpPr>
        <p:spPr>
          <a:xfrm>
            <a:off x="401515" y="1584375"/>
            <a:ext cx="113889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Uji hipotesis dilakukan menggunakan uji statistik t untuk uji rata rata 2 sampel menggunakan scipy.stats (phyton), menggunakan </a:t>
            </a:r>
            <a:r>
              <a:rPr lang="en-US" sz="2000">
                <a:solidFill>
                  <a:srgbClr val="103864"/>
                </a:solidFill>
                <a:latin typeface="Sora"/>
                <a:ea typeface="Sora"/>
                <a:cs typeface="Sora"/>
                <a:sym typeface="Sora"/>
              </a:rPr>
              <a:t>100 </a:t>
            </a:r>
            <a:r>
              <a:rPr lang="en-US" sz="2000">
                <a:solidFill>
                  <a:srgbClr val="103864"/>
                </a:solidFill>
                <a:latin typeface="Sora"/>
                <a:ea typeface="Sora"/>
                <a:cs typeface="Sora"/>
                <a:sym typeface="Sora"/>
              </a:rPr>
              <a:t>data sample yang diambil secara acak dari dataset, dengan alpha = 0.05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Nilai p-value yang kita dapatkan adalah </a:t>
            </a:r>
            <a:r>
              <a:rPr lang="en-US" sz="2000">
                <a:solidFill>
                  <a:srgbClr val="103864"/>
                </a:solidFill>
                <a:latin typeface="Sora"/>
                <a:ea typeface="Sora"/>
                <a:cs typeface="Sora"/>
                <a:sym typeface="Sora"/>
              </a:rPr>
              <a:t>1</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Karena </a:t>
            </a:r>
            <a:r>
              <a:rPr lang="en-US" sz="2000">
                <a:solidFill>
                  <a:srgbClr val="103864"/>
                </a:solidFill>
                <a:latin typeface="Sora"/>
                <a:ea typeface="Sora"/>
                <a:cs typeface="Sora"/>
                <a:sym typeface="Sora"/>
              </a:rPr>
              <a:t>p-value lebih </a:t>
            </a:r>
            <a:r>
              <a:rPr b="0" i="0" lang="en-US" sz="2000" u="none" cap="none" strike="noStrike">
                <a:solidFill>
                  <a:srgbClr val="103864"/>
                </a:solidFill>
                <a:latin typeface="Sora"/>
                <a:ea typeface="Sora"/>
                <a:cs typeface="Sora"/>
                <a:sym typeface="Sora"/>
              </a:rPr>
              <a:t>dari alpha, maka kita </a:t>
            </a:r>
            <a:r>
              <a:rPr lang="en-US" sz="2000">
                <a:solidFill>
                  <a:srgbClr val="103864"/>
                </a:solidFill>
                <a:latin typeface="Sora"/>
                <a:ea typeface="Sora"/>
                <a:cs typeface="Sora"/>
                <a:sym typeface="Sora"/>
              </a:rPr>
              <a:t>gagal menolak klaim</a:t>
            </a:r>
            <a:r>
              <a:rPr b="0" i="0" lang="en-US" sz="2000" u="none" cap="none" strike="noStrike">
                <a:solidFill>
                  <a:srgbClr val="103864"/>
                </a:solidFill>
                <a:latin typeface="Sora"/>
                <a:ea typeface="Sora"/>
                <a:cs typeface="Sora"/>
                <a:sym typeface="Sora"/>
              </a:rPr>
              <a:t>, karena belum ada cukup bukti statistik untuk membuktikan klaim tersebut.</a:t>
            </a:r>
            <a:endParaRPr b="0" i="0" sz="2000" u="none" cap="none" strike="noStrike">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rPr lang="en-US" sz="2000">
                <a:solidFill>
                  <a:srgbClr val="103864"/>
                </a:solidFill>
                <a:latin typeface="Sora"/>
                <a:ea typeface="Sora"/>
                <a:cs typeface="Sora"/>
                <a:sym typeface="Sora"/>
              </a:rPr>
              <a:t>Maka dapat dikatakan bahwa tagihan dari perokok lebih besar daripada tagihan non-perokok</a:t>
            </a:r>
            <a:endParaRPr sz="2000">
              <a:solidFill>
                <a:srgbClr val="103864"/>
              </a:solidFill>
              <a:latin typeface="Sora"/>
              <a:ea typeface="Sora"/>
              <a:cs typeface="Sora"/>
              <a:sym typeface="Sor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63b210f861_0_9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The person’s charge with BMI &gt; 25 is higher than the opposite </a:t>
            </a:r>
            <a:endParaRPr sz="2800"/>
          </a:p>
        </p:txBody>
      </p:sp>
      <p:sp>
        <p:nvSpPr>
          <p:cNvPr id="462" name="Google Shape;462;g163b210f861_0_90"/>
          <p:cNvSpPr txBox="1"/>
          <p:nvPr/>
        </p:nvSpPr>
        <p:spPr>
          <a:xfrm>
            <a:off x="401515" y="1584375"/>
            <a:ext cx="113889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Uji hipotesis dilakukan menggunakan uji statistik t untuk uji rata rata 2 sampel menggunakan scipy.stats (phyton), menggunakan 100 data sample yang diambil secara acak dari dataset, dengan alpha = 0.05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Nilai p-value yang kita dapatkan adalah </a:t>
            </a:r>
            <a:r>
              <a:rPr lang="en-US" sz="2000">
                <a:solidFill>
                  <a:srgbClr val="103864"/>
                </a:solidFill>
                <a:latin typeface="Sora"/>
                <a:ea typeface="Sora"/>
                <a:cs typeface="Sora"/>
                <a:sym typeface="Sora"/>
              </a:rPr>
              <a:t>0.512</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Karena </a:t>
            </a:r>
            <a:r>
              <a:rPr lang="en-US" sz="2000">
                <a:solidFill>
                  <a:srgbClr val="103864"/>
                </a:solidFill>
                <a:latin typeface="Sora"/>
                <a:ea typeface="Sora"/>
                <a:cs typeface="Sora"/>
                <a:sym typeface="Sora"/>
              </a:rPr>
              <a:t>p-value lebih </a:t>
            </a:r>
            <a:r>
              <a:rPr b="0" i="0" lang="en-US" sz="2000" u="none" cap="none" strike="noStrike">
                <a:solidFill>
                  <a:srgbClr val="103864"/>
                </a:solidFill>
                <a:latin typeface="Sora"/>
                <a:ea typeface="Sora"/>
                <a:cs typeface="Sora"/>
                <a:sym typeface="Sora"/>
              </a:rPr>
              <a:t>dari alpha, maka kita </a:t>
            </a:r>
            <a:r>
              <a:rPr lang="en-US" sz="2000">
                <a:solidFill>
                  <a:srgbClr val="103864"/>
                </a:solidFill>
                <a:latin typeface="Sora"/>
                <a:ea typeface="Sora"/>
                <a:cs typeface="Sora"/>
                <a:sym typeface="Sora"/>
              </a:rPr>
              <a:t>gagal menolak klaim</a:t>
            </a:r>
            <a:r>
              <a:rPr b="0" i="0" lang="en-US" sz="2000" u="none" cap="none" strike="noStrike">
                <a:solidFill>
                  <a:srgbClr val="103864"/>
                </a:solidFill>
                <a:latin typeface="Sora"/>
                <a:ea typeface="Sora"/>
                <a:cs typeface="Sora"/>
                <a:sym typeface="Sora"/>
              </a:rPr>
              <a:t>, karena belum ada cukup bukti statistik untuk membuktikan klaim tersebut.</a:t>
            </a:r>
            <a:endParaRPr b="0" i="0" sz="2000" u="none" cap="none" strike="noStrike">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rPr lang="en-US" sz="2000">
                <a:solidFill>
                  <a:srgbClr val="103864"/>
                </a:solidFill>
                <a:latin typeface="Sora"/>
                <a:ea typeface="Sora"/>
                <a:cs typeface="Sora"/>
                <a:sym typeface="Sora"/>
              </a:rPr>
              <a:t>Maka kita dapa mengambil kesimpulan bahwa tagihan kesehatan dengan BMI diatas 25 lebih tinggi daripada tagihan kesehatan dengan BMI dibawah 25</a:t>
            </a:r>
            <a:endParaRPr sz="2000">
              <a:solidFill>
                <a:srgbClr val="103864"/>
              </a:solidFill>
              <a:latin typeface="Sora"/>
              <a:ea typeface="Sora"/>
              <a:cs typeface="Sora"/>
              <a:sym typeface="So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63b210f861_0_97"/>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sz="2800"/>
              <a:t>Male’s BMI is same with female’s BMI</a:t>
            </a:r>
            <a:r>
              <a:rPr lang="en-US" sz="2800"/>
              <a:t> </a:t>
            </a:r>
            <a:endParaRPr sz="2800"/>
          </a:p>
        </p:txBody>
      </p:sp>
      <p:sp>
        <p:nvSpPr>
          <p:cNvPr id="468" name="Google Shape;468;g163b210f861_0_97"/>
          <p:cNvSpPr txBox="1"/>
          <p:nvPr/>
        </p:nvSpPr>
        <p:spPr>
          <a:xfrm>
            <a:off x="401515" y="1584375"/>
            <a:ext cx="113889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Uji hipotesis dilakukan menggunakan uji statistik t untuk uji rata rata 2 sampel menggunakan scipy.stats (phyton), menggunakan 100 data sample yang diambil secara acak dari dataset, dengan alpha = 0.05</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Nilai p-value yang kita dapatkan adalah </a:t>
            </a:r>
            <a:r>
              <a:rPr lang="en-US" sz="2000">
                <a:solidFill>
                  <a:srgbClr val="103864"/>
                </a:solidFill>
                <a:latin typeface="Sora"/>
                <a:ea typeface="Sora"/>
                <a:cs typeface="Sora"/>
                <a:sym typeface="Sora"/>
              </a:rPr>
              <a:t>0.2083</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Karena </a:t>
            </a:r>
            <a:r>
              <a:rPr lang="en-US" sz="2000">
                <a:solidFill>
                  <a:srgbClr val="103864"/>
                </a:solidFill>
                <a:latin typeface="Sora"/>
                <a:ea typeface="Sora"/>
                <a:cs typeface="Sora"/>
                <a:sym typeface="Sora"/>
              </a:rPr>
              <a:t>p-value lebih </a:t>
            </a:r>
            <a:r>
              <a:rPr b="0" i="0" lang="en-US" sz="2000" u="none" cap="none" strike="noStrike">
                <a:solidFill>
                  <a:srgbClr val="103864"/>
                </a:solidFill>
                <a:latin typeface="Sora"/>
                <a:ea typeface="Sora"/>
                <a:cs typeface="Sora"/>
                <a:sym typeface="Sora"/>
              </a:rPr>
              <a:t>dari alpha, maka kita </a:t>
            </a:r>
            <a:r>
              <a:rPr lang="en-US" sz="2000">
                <a:solidFill>
                  <a:srgbClr val="103864"/>
                </a:solidFill>
                <a:latin typeface="Sora"/>
                <a:ea typeface="Sora"/>
                <a:cs typeface="Sora"/>
                <a:sym typeface="Sora"/>
              </a:rPr>
              <a:t>gagal menolak klaim</a:t>
            </a:r>
            <a:r>
              <a:rPr b="0" i="0" lang="en-US" sz="2000" u="none" cap="none" strike="noStrike">
                <a:solidFill>
                  <a:srgbClr val="103864"/>
                </a:solidFill>
                <a:latin typeface="Sora"/>
                <a:ea typeface="Sora"/>
                <a:cs typeface="Sora"/>
                <a:sym typeface="Sora"/>
              </a:rPr>
              <a:t>, karena belum ada cukup bukti statistik untuk membuktikan klaim tersebut.</a:t>
            </a:r>
            <a:endParaRPr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Dari pengujian hipotesis diatas, kita mengambil kesimpulan bahwa BMI laki-laki sama dengan BMI perempuan</a:t>
            </a:r>
            <a:endParaRPr sz="2000">
              <a:solidFill>
                <a:srgbClr val="103864"/>
              </a:solidFill>
              <a:latin typeface="Sora"/>
              <a:ea typeface="Sora"/>
              <a:cs typeface="Sora"/>
              <a:sym typeface="So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42ad2f6649_0_1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Conclusion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42ad2f6649_0_13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Conclusion</a:t>
            </a:r>
            <a:endParaRPr/>
          </a:p>
        </p:txBody>
      </p:sp>
      <p:sp>
        <p:nvSpPr>
          <p:cNvPr id="480" name="Google Shape;480;g142ad2f6649_0_139"/>
          <p:cNvSpPr txBox="1"/>
          <p:nvPr/>
        </p:nvSpPr>
        <p:spPr>
          <a:xfrm>
            <a:off x="401515" y="1584375"/>
            <a:ext cx="113889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Tagihan Asuransi dipengaruhi oleh variabel smoker dan BMI</a:t>
            </a:r>
            <a:endParaRPr b="1"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1" lang="en-US" sz="2000">
                <a:solidFill>
                  <a:srgbClr val="103864"/>
                </a:solidFill>
                <a:latin typeface="Sora"/>
                <a:ea typeface="Sora"/>
                <a:cs typeface="Sora"/>
                <a:sym typeface="Sora"/>
              </a:rPr>
              <a:t>Seorang perokok akan cenderung mendapatkan tagihan lebih tinggi daripada non-perokok. </a:t>
            </a:r>
            <a:endParaRPr b="1"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b="1" lang="en-US" sz="2000">
                <a:solidFill>
                  <a:srgbClr val="103864"/>
                </a:solidFill>
                <a:latin typeface="Sora"/>
                <a:ea typeface="Sora"/>
                <a:cs typeface="Sora"/>
                <a:sym typeface="Sora"/>
              </a:rPr>
              <a:t>Jika ia perokok dan BMI nya lebih dari 25, ia akan berpeluang lebih besar untuk mendapatkan tagihan tinggi</a:t>
            </a:r>
            <a:endParaRPr b="1"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451da43991_0_4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Notes</a:t>
            </a:r>
            <a:endParaRPr/>
          </a:p>
        </p:txBody>
      </p:sp>
      <p:sp>
        <p:nvSpPr>
          <p:cNvPr id="486" name="Google Shape;486;g1451da43991_0_41"/>
          <p:cNvSpPr txBox="1"/>
          <p:nvPr/>
        </p:nvSpPr>
        <p:spPr>
          <a:xfrm>
            <a:off x="401515" y="1584375"/>
            <a:ext cx="11388900" cy="10158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hal yang harus  saya pelajari lebih lanjut</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rPr b="1" lang="en-US" sz="2000">
                <a:solidFill>
                  <a:srgbClr val="103864"/>
                </a:solidFill>
                <a:latin typeface="Sora"/>
                <a:ea typeface="Sora"/>
                <a:cs typeface="Sora"/>
                <a:sym typeface="Sora"/>
              </a:rPr>
              <a:t>memastikan bahwa pengujian hipotesis saya benar.</a:t>
            </a:r>
            <a:endParaRPr b="1"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Reference</a:t>
            </a:r>
            <a:endParaRPr/>
          </a:p>
        </p:txBody>
      </p:sp>
      <p:sp>
        <p:nvSpPr>
          <p:cNvPr id="492" name="Google Shape;492;p2"/>
          <p:cNvSpPr txBox="1"/>
          <p:nvPr/>
        </p:nvSpPr>
        <p:spPr>
          <a:xfrm>
            <a:off x="401515" y="1584375"/>
            <a:ext cx="11388900" cy="708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Arial"/>
              <a:buChar char="•"/>
            </a:pPr>
            <a:r>
              <a:rPr lang="en-US" sz="2000">
                <a:solidFill>
                  <a:srgbClr val="103864"/>
                </a:solidFill>
                <a:latin typeface="Sora"/>
                <a:ea typeface="Sora"/>
                <a:cs typeface="Sora"/>
                <a:sym typeface="Sora"/>
              </a:rPr>
              <a:t>Materi pengajaran di kelas dan asistensi dari pacmann</a:t>
            </a:r>
            <a:endParaRPr sz="2000">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beberapa referensi dari google tapi saya lupa. maaf tidak bisa mencantumkan</a:t>
            </a:r>
            <a:endParaRPr sz="2000">
              <a:solidFill>
                <a:srgbClr val="103864"/>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2ad2f6649_0_7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42ad2f6649_0_7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Dataset</a:t>
            </a:r>
            <a:endParaRPr/>
          </a:p>
        </p:txBody>
      </p:sp>
      <p:sp>
        <p:nvSpPr>
          <p:cNvPr id="222" name="Google Shape;222;g142ad2f6649_0_79"/>
          <p:cNvSpPr txBox="1"/>
          <p:nvPr/>
        </p:nvSpPr>
        <p:spPr>
          <a:xfrm>
            <a:off x="401515" y="1355775"/>
            <a:ext cx="11388900" cy="5064000"/>
          </a:xfrm>
          <a:prstGeom prst="rect">
            <a:avLst/>
          </a:prstGeom>
          <a:noFill/>
          <a:ln>
            <a:noFill/>
          </a:ln>
        </p:spPr>
        <p:txBody>
          <a:bodyPr anchorCtr="0" anchor="t" bIns="45700" lIns="91425" spcFirstLastPara="1" rIns="91425" wrap="square" tIns="45700">
            <a:spAutoFit/>
          </a:bodyPr>
          <a:lstStyle/>
          <a:p>
            <a:pPr indent="-266700" lvl="0" marL="285750" marR="0" rtl="0" algn="l">
              <a:lnSpc>
                <a:spcPct val="100000"/>
              </a:lnSpc>
              <a:spcBef>
                <a:spcPts val="0"/>
              </a:spcBef>
              <a:spcAft>
                <a:spcPts val="0"/>
              </a:spcAft>
              <a:buClr>
                <a:srgbClr val="103864"/>
              </a:buClr>
              <a:buSzPts val="1700"/>
              <a:buFont typeface="Sora"/>
              <a:buChar char="•"/>
            </a:pPr>
            <a:r>
              <a:rPr lang="en-US" sz="1700">
                <a:solidFill>
                  <a:srgbClr val="103864"/>
                </a:solidFill>
                <a:latin typeface="Sora"/>
                <a:ea typeface="Sora"/>
                <a:cs typeface="Sora"/>
                <a:sym typeface="Sora"/>
              </a:rPr>
              <a:t>Dataset yang disediakan adalah data tagihan kesehatan personal (asuransi). Data ini memiliki 7 variable, 4 variabel numerik dan 3 variabel kategorik . Deskripsi setiap kolom dari dataset adalah sebagai berikut:</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 age</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usia pengguna asuransi</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 sex</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gender pengguna asuransi, female, male</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 bmi</a:t>
            </a:r>
            <a:endParaRPr sz="1700">
              <a:solidFill>
                <a:srgbClr val="103864"/>
              </a:solidFill>
              <a:latin typeface="Sora"/>
              <a:ea typeface="Sora"/>
              <a:cs typeface="Sora"/>
              <a:sym typeface="Sora"/>
            </a:endParaRPr>
          </a:p>
          <a:p>
            <a:pPr indent="228600" lvl="0" marL="628650" marR="0" rtl="0" algn="l">
              <a:lnSpc>
                <a:spcPct val="100000"/>
              </a:lnSpc>
              <a:spcBef>
                <a:spcPts val="0"/>
              </a:spcBef>
              <a:spcAft>
                <a:spcPts val="0"/>
              </a:spcAft>
              <a:buNone/>
            </a:pPr>
            <a:r>
              <a:rPr lang="en-US" sz="1700">
                <a:solidFill>
                  <a:srgbClr val="103864"/>
                </a:solidFill>
                <a:latin typeface="Sora"/>
                <a:ea typeface="Sora"/>
                <a:cs typeface="Sora"/>
                <a:sym typeface="Sora"/>
              </a:rPr>
              <a:t>Body mass index (BMI), ukuran yang digunakan untuk mengukur proporsionalitas antara tinggi dan berat badan seseorang. ideallnya 18.5 to 24.9</a:t>
            </a:r>
            <a:endParaRPr sz="1700">
              <a:solidFill>
                <a:srgbClr val="103864"/>
              </a:solidFill>
              <a:latin typeface="Sora"/>
              <a:ea typeface="Sora"/>
              <a:cs typeface="Sora"/>
              <a:sym typeface="Sora"/>
            </a:endParaRPr>
          </a:p>
          <a:p>
            <a:pPr indent="457200" lvl="0" marL="0" marR="0" rtl="0" algn="l">
              <a:lnSpc>
                <a:spcPct val="100000"/>
              </a:lnSpc>
              <a:spcBef>
                <a:spcPts val="0"/>
              </a:spcBef>
              <a:spcAft>
                <a:spcPts val="0"/>
              </a:spcAft>
              <a:buNone/>
            </a:pPr>
            <a:r>
              <a:rPr lang="en-US" sz="1700">
                <a:solidFill>
                  <a:srgbClr val="103864"/>
                </a:solidFill>
                <a:latin typeface="Sora"/>
                <a:ea typeface="Sora"/>
                <a:cs typeface="Sora"/>
                <a:sym typeface="Sora"/>
              </a:rPr>
              <a:t>● children</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Jumlah anak yang ditanggung asuransi</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 smoker</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kategori pengguna, perokok atau bukan perokok</a:t>
            </a:r>
            <a:endParaRPr sz="17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 region</a:t>
            </a:r>
            <a:endParaRPr sz="1700">
              <a:solidFill>
                <a:srgbClr val="103864"/>
              </a:solidFill>
              <a:latin typeface="Sora"/>
              <a:ea typeface="Sora"/>
              <a:cs typeface="Sora"/>
              <a:sym typeface="Sora"/>
            </a:endParaRPr>
          </a:p>
          <a:p>
            <a:pPr indent="457200" lvl="0" marL="457200" marR="0" rtl="0" algn="l">
              <a:lnSpc>
                <a:spcPct val="100000"/>
              </a:lnSpc>
              <a:spcBef>
                <a:spcPts val="0"/>
              </a:spcBef>
              <a:spcAft>
                <a:spcPts val="0"/>
              </a:spcAft>
              <a:buNone/>
            </a:pPr>
            <a:r>
              <a:rPr lang="en-US" sz="1700">
                <a:solidFill>
                  <a:srgbClr val="103864"/>
                </a:solidFill>
                <a:latin typeface="Sora"/>
                <a:ea typeface="Sora"/>
                <a:cs typeface="Sora"/>
                <a:sym typeface="Sora"/>
              </a:rPr>
              <a:t>area tempat tinggal di US, northeast, southeast, southwest, northwest.</a:t>
            </a:r>
            <a:endParaRPr sz="1700">
              <a:solidFill>
                <a:srgbClr val="103864"/>
              </a:solidFill>
              <a:latin typeface="Sora"/>
              <a:ea typeface="Sora"/>
              <a:cs typeface="Sora"/>
              <a:sym typeface="Sora"/>
            </a:endParaRPr>
          </a:p>
          <a:p>
            <a:pPr indent="457200" lvl="0" marL="0" marR="0" rtl="0" algn="l">
              <a:lnSpc>
                <a:spcPct val="100000"/>
              </a:lnSpc>
              <a:spcBef>
                <a:spcPts val="0"/>
              </a:spcBef>
              <a:spcAft>
                <a:spcPts val="0"/>
              </a:spcAft>
              <a:buNone/>
            </a:pPr>
            <a:r>
              <a:rPr lang="en-US" sz="1700">
                <a:solidFill>
                  <a:srgbClr val="103864"/>
                </a:solidFill>
                <a:latin typeface="Sora"/>
                <a:ea typeface="Sora"/>
                <a:cs typeface="Sora"/>
                <a:sym typeface="Sora"/>
              </a:rPr>
              <a:t>● charges</a:t>
            </a:r>
            <a:endParaRPr sz="1700">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rPr lang="en-US" sz="1700">
                <a:solidFill>
                  <a:srgbClr val="103864"/>
                </a:solidFill>
                <a:latin typeface="Sora"/>
                <a:ea typeface="Sora"/>
                <a:cs typeface="Sora"/>
                <a:sym typeface="Sora"/>
              </a:rPr>
              <a:t>Tagihan kesehatan personal</a:t>
            </a:r>
            <a:endParaRPr sz="1700">
              <a:solidFill>
                <a:srgbClr val="103864"/>
              </a:solidFill>
              <a:latin typeface="Sora"/>
              <a:ea typeface="Sora"/>
              <a:cs typeface="Sora"/>
              <a:sym typeface="Sora"/>
            </a:endParaRPr>
          </a:p>
          <a:p>
            <a:pPr indent="-266700" lvl="0" marL="285750" marR="0" rtl="0" algn="l">
              <a:lnSpc>
                <a:spcPct val="100000"/>
              </a:lnSpc>
              <a:spcBef>
                <a:spcPts val="0"/>
              </a:spcBef>
              <a:spcAft>
                <a:spcPts val="0"/>
              </a:spcAft>
              <a:buClr>
                <a:srgbClr val="103864"/>
              </a:buClr>
              <a:buSzPts val="1700"/>
              <a:buFont typeface="Sora"/>
              <a:buChar char="•"/>
            </a:pPr>
            <a:r>
              <a:t/>
            </a:r>
            <a:endParaRPr sz="1700">
              <a:solidFill>
                <a:srgbClr val="103864"/>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2ad2f6649_0_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Descriptive Statistics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42ad2f6649_0_8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Mean of Age</a:t>
            </a:r>
            <a:endParaRPr/>
          </a:p>
        </p:txBody>
      </p:sp>
      <p:sp>
        <p:nvSpPr>
          <p:cNvPr id="234" name="Google Shape;234;g142ad2f6649_0_84"/>
          <p:cNvSpPr txBox="1"/>
          <p:nvPr/>
        </p:nvSpPr>
        <p:spPr>
          <a:xfrm>
            <a:off x="401515" y="1584375"/>
            <a:ext cx="11388900" cy="3786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rata-rata umur pengguna asuransi, rata-rata umur pengguna yang merupakan perokok, serta rata-rata umur pengguna </a:t>
            </a:r>
            <a:r>
              <a:rPr lang="en-US" sz="2000">
                <a:solidFill>
                  <a:srgbClr val="103864"/>
                </a:solidFill>
                <a:latin typeface="Sora"/>
                <a:ea typeface="Sora"/>
                <a:cs typeface="Sora"/>
                <a:sym typeface="Sora"/>
              </a:rPr>
              <a:t>yang juga merupakan perokok</a:t>
            </a:r>
            <a:r>
              <a:rPr lang="en-US" sz="2000">
                <a:solidFill>
                  <a:srgbClr val="103864"/>
                </a:solidFill>
                <a:latin typeface="Sora"/>
                <a:ea typeface="Sora"/>
                <a:cs typeface="Sora"/>
                <a:sym typeface="Sora"/>
              </a:rPr>
              <a:t> berdasarkan gendernya </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umur pengguna asuransi: </a:t>
            </a:r>
            <a:r>
              <a:rPr b="1" lang="en-US" sz="2000">
                <a:solidFill>
                  <a:srgbClr val="103864"/>
                </a:solidFill>
                <a:latin typeface="Sora"/>
                <a:ea typeface="Sora"/>
                <a:cs typeface="Sora"/>
                <a:sym typeface="Sora"/>
              </a:rPr>
              <a:t>39.21 tahun</a:t>
            </a:r>
            <a:endParaRPr b="1"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umur pengguna yang merupakan perokok: </a:t>
            </a:r>
            <a:r>
              <a:rPr b="1" lang="en-US" sz="2000">
                <a:solidFill>
                  <a:srgbClr val="103864"/>
                </a:solidFill>
                <a:latin typeface="Sora"/>
                <a:ea typeface="Sora"/>
                <a:cs typeface="Sora"/>
                <a:sym typeface="Sora"/>
              </a:rPr>
              <a:t>38.51 tahun</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umur pengguna laki-laki yang juga perokok: </a:t>
            </a:r>
            <a:r>
              <a:rPr b="1" lang="en-US" sz="2000">
                <a:solidFill>
                  <a:srgbClr val="103864"/>
                </a:solidFill>
                <a:latin typeface="Sora"/>
                <a:ea typeface="Sora"/>
                <a:cs typeface="Sora"/>
                <a:sym typeface="Sora"/>
              </a:rPr>
              <a:t>38.45 tahun</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umur pengguna perempuan yang juga perokok: </a:t>
            </a:r>
            <a:r>
              <a:rPr b="1" lang="en-US" sz="2000">
                <a:solidFill>
                  <a:srgbClr val="103864"/>
                </a:solidFill>
                <a:latin typeface="Sora"/>
                <a:ea typeface="Sora"/>
                <a:cs typeface="Sora"/>
                <a:sym typeface="Sora"/>
              </a:rPr>
              <a:t>38.61 tahun</a:t>
            </a:r>
            <a:endParaRPr b="1"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	</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rPr lang="en-US" sz="2000">
                <a:solidFill>
                  <a:srgbClr val="103864"/>
                </a:solidFill>
                <a:latin typeface="Sora"/>
                <a:ea typeface="Sora"/>
                <a:cs typeface="Sora"/>
                <a:sym typeface="Sora"/>
              </a:rPr>
              <a:t>	Rata-rata pengguna asuransi ini berusia diakhir 30 tahun-an, baik yang perokok maupun yang bukan perokok</a:t>
            </a:r>
            <a:endParaRPr sz="2000">
              <a:solidFill>
                <a:srgbClr val="103864"/>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42ad2f6649_0_8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Mean &amp; variance of Charges </a:t>
            </a:r>
            <a:endParaRPr/>
          </a:p>
        </p:txBody>
      </p:sp>
      <p:sp>
        <p:nvSpPr>
          <p:cNvPr id="240" name="Google Shape;240;g142ad2f6649_0_89"/>
          <p:cNvSpPr txBox="1"/>
          <p:nvPr/>
        </p:nvSpPr>
        <p:spPr>
          <a:xfrm>
            <a:off x="401515" y="1431975"/>
            <a:ext cx="113889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Menghitung varian data tagihan perokok dan non-perokok, menghitung rata-rata tagihan perokok dan tagihan non-perokok serta rata-rata tagihan perokok dan non-perokok yang memiliki BMI lebih dari 25</a:t>
            </a:r>
            <a:endParaRPr b="0" i="0" sz="2000" u="none" cap="none" strike="noStrike">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1"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perokok: </a:t>
            </a:r>
            <a:r>
              <a:rPr b="1" lang="en-US" sz="2000">
                <a:solidFill>
                  <a:srgbClr val="103864"/>
                </a:solidFill>
                <a:latin typeface="Sora"/>
                <a:ea typeface="Sora"/>
                <a:cs typeface="Sora"/>
                <a:sym typeface="Sora"/>
              </a:rPr>
              <a:t>32.050,23</a:t>
            </a:r>
            <a:endParaRPr b="1"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non-perokok: </a:t>
            </a:r>
            <a:r>
              <a:rPr b="1" lang="en-US" sz="2000">
                <a:solidFill>
                  <a:srgbClr val="103864"/>
                </a:solidFill>
                <a:latin typeface="Sora"/>
                <a:ea typeface="Sora"/>
                <a:cs typeface="Sora"/>
                <a:sym typeface="Sora"/>
              </a:rPr>
              <a:t>8.434,27</a:t>
            </a:r>
            <a:endParaRPr b="1"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perokok dengan BMI&gt;25: </a:t>
            </a:r>
            <a:r>
              <a:rPr b="1" lang="en-US" sz="2000">
                <a:solidFill>
                  <a:srgbClr val="103864"/>
                </a:solidFill>
                <a:latin typeface="Sora"/>
                <a:ea typeface="Sora"/>
                <a:cs typeface="Sora"/>
                <a:sym typeface="Sora"/>
              </a:rPr>
              <a:t>35.116,91</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non-perokok dengan BMI&gt;25: </a:t>
            </a:r>
            <a:r>
              <a:rPr b="1" lang="en-US" sz="2000">
                <a:solidFill>
                  <a:srgbClr val="103864"/>
                </a:solidFill>
                <a:latin typeface="Sora"/>
                <a:ea typeface="Sora"/>
                <a:cs typeface="Sora"/>
                <a:sym typeface="Sora"/>
              </a:rPr>
              <a:t>8.629,59</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varian data tagihan perokok: </a:t>
            </a:r>
            <a:r>
              <a:rPr b="1" lang="en-US" sz="2000">
                <a:solidFill>
                  <a:srgbClr val="103864"/>
                </a:solidFill>
                <a:latin typeface="Sora"/>
                <a:ea typeface="Sora"/>
                <a:cs typeface="Sora"/>
                <a:sym typeface="Sora"/>
              </a:rPr>
              <a:t>132.721.153,14</a:t>
            </a:r>
            <a:endParaRPr b="1"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varian data tagihan non-perokok: </a:t>
            </a:r>
            <a:r>
              <a:rPr b="1" lang="en-US" sz="2000">
                <a:solidFill>
                  <a:srgbClr val="103864"/>
                </a:solidFill>
                <a:latin typeface="Sora"/>
                <a:ea typeface="Sora"/>
                <a:cs typeface="Sora"/>
                <a:sym typeface="Sora"/>
              </a:rPr>
              <a:t>35.891.656,00</a:t>
            </a:r>
            <a:endParaRPr b="1" sz="2000">
              <a:solidFill>
                <a:srgbClr val="103864"/>
              </a:solidFill>
              <a:latin typeface="Sora"/>
              <a:ea typeface="Sora"/>
              <a:cs typeface="Sora"/>
              <a:sym typeface="Sora"/>
            </a:endParaRPr>
          </a:p>
          <a:p>
            <a:pPr indent="0" lvl="0" marL="914400" rtl="0" algn="l">
              <a:spcBef>
                <a:spcPts val="0"/>
              </a:spcBef>
              <a:spcAft>
                <a:spcPts val="0"/>
              </a:spcAft>
              <a:buNone/>
            </a:pPr>
            <a:r>
              <a:t/>
            </a:r>
            <a:endParaRPr b="1" sz="2000">
              <a:solidFill>
                <a:srgbClr val="103864"/>
              </a:solidFill>
              <a:latin typeface="Sora"/>
              <a:ea typeface="Sora"/>
              <a:cs typeface="Sora"/>
              <a:sym typeface="Sora"/>
            </a:endParaRPr>
          </a:p>
          <a:p>
            <a:pPr indent="0" lvl="0" marL="457200" rtl="0" algn="l">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2022-06-30T03:08:43Z</dcterms:created>
  <dc:creator>RIDO TRI PUTRA</dc:creator>
</cp:coreProperties>
</file>