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omments/comment8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s/comment6.xml" ContentType="application/vnd.openxmlformats-officedocument.presentationml.comment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4.xml" ContentType="application/vnd.openxmlformats-officedocument.presentationml.comments+xml"/>
  <Override PartName="/ppt/comments/comment11.xml" ContentType="application/vnd.openxmlformats-officedocument.presentationml.comments+xml"/>
  <Override PartName="/ppt/commentAuthors.xml" ContentType="application/vnd.openxmlformats-officedocument.presentationml.commentAuthors+xml"/>
  <Override PartName="/ppt/charts/chart7.xml" ContentType="application/vnd.openxmlformats-officedocument.drawingml.chart+xml"/>
  <Override PartName="/ppt/comments/comment2.xml" ContentType="application/vnd.openxmlformats-officedocument.presentationml.comments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comments/comment7.xml" ContentType="application/vnd.openxmlformats-officedocument.presentationml.comment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omments/comment3.xml" ContentType="application/vnd.openxmlformats-officedocument.presentationml.comment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harts/chart6.xml" ContentType="application/vnd.openxmlformats-officedocument.drawingml.chart+xml"/>
  <Override PartName="/ppt/comments/comment10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2" r:id="rId2"/>
    <p:sldId id="257" r:id="rId3"/>
    <p:sldId id="284" r:id="rId4"/>
    <p:sldId id="283" r:id="rId5"/>
    <p:sldId id="302" r:id="rId6"/>
    <p:sldId id="306" r:id="rId7"/>
    <p:sldId id="307" r:id="rId8"/>
    <p:sldId id="258" r:id="rId9"/>
    <p:sldId id="303" r:id="rId10"/>
    <p:sldId id="291" r:id="rId11"/>
    <p:sldId id="304" r:id="rId12"/>
    <p:sldId id="294" r:id="rId13"/>
    <p:sldId id="305" r:id="rId14"/>
    <p:sldId id="296" r:id="rId15"/>
    <p:sldId id="298" r:id="rId16"/>
    <p:sldId id="300" r:id="rId17"/>
    <p:sldId id="301" r:id="rId18"/>
    <p:sldId id="299" r:id="rId19"/>
    <p:sldId id="308" r:id="rId20"/>
    <p:sldId id="309" r:id="rId21"/>
    <p:sldId id="311" r:id="rId22"/>
    <p:sldId id="310" r:id="rId23"/>
    <p:sldId id="312" r:id="rId24"/>
    <p:sldId id="313" r:id="rId25"/>
    <p:sldId id="326" r:id="rId26"/>
    <p:sldId id="324" r:id="rId27"/>
    <p:sldId id="331" r:id="rId28"/>
    <p:sldId id="325" r:id="rId29"/>
    <p:sldId id="332" r:id="rId30"/>
    <p:sldId id="260" r:id="rId31"/>
    <p:sldId id="328" r:id="rId32"/>
    <p:sldId id="337" r:id="rId33"/>
    <p:sldId id="333" r:id="rId34"/>
    <p:sldId id="334" r:id="rId35"/>
    <p:sldId id="335" r:id="rId36"/>
    <p:sldId id="336" r:id="rId37"/>
    <p:sldId id="33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.chen" initials="l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8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Waiting</c:v>
                </c:pt>
                <c:pt idx="1">
                  <c:v>Ready</c:v>
                </c:pt>
                <c:pt idx="2">
                  <c:v>Executing</c:v>
                </c:pt>
                <c:pt idx="3">
                  <c:v>Completed</c:v>
                </c:pt>
                <c:pt idx="4">
                  <c:v>Invalid</c:v>
                </c:pt>
                <c:pt idx="5">
                  <c:v>Abandoned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  <c:pt idx="5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64"/>
          <c:y val="7.2453130858642883E-2"/>
          <c:w val="0.26903652668416445"/>
          <c:h val="0.92754686914135631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prstClr val="white">
                <a:lumMod val="95000"/>
              </a:prstClr>
            </a:solidFill>
            <a:ln>
              <a:solidFill>
                <a:schemeClr val="tx1"/>
              </a:solidFill>
            </a:ln>
          </c:spPr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55419648"/>
        <c:axId val="55421184"/>
      </c:barChart>
      <c:catAx>
        <c:axId val="55419648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55421184"/>
        <c:crosses val="autoZero"/>
        <c:auto val="1"/>
        <c:lblAlgn val="ctr"/>
        <c:lblOffset val="100"/>
      </c:catAx>
      <c:valAx>
        <c:axId val="55421184"/>
        <c:scaling>
          <c:orientation val="minMax"/>
        </c:scaling>
        <c:delete val="1"/>
        <c:axPos val="l"/>
        <c:numFmt formatCode="0%" sourceLinked="1"/>
        <c:tickLblPos val="none"/>
        <c:crossAx val="55419648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25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Waiting</c:v>
                </c:pt>
                <c:pt idx="1">
                  <c:v>Ready</c:v>
                </c:pt>
                <c:pt idx="2">
                  <c:v>Executing</c:v>
                </c:pt>
                <c:pt idx="3">
                  <c:v>Completed</c:v>
                </c:pt>
                <c:pt idx="4">
                  <c:v>Invalid</c:v>
                </c:pt>
                <c:pt idx="5">
                  <c:v>Abandoned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  <c:pt idx="5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64"/>
          <c:y val="7.2453130858642828E-2"/>
          <c:w val="0.26903652668416445"/>
          <c:h val="0.92754686914135664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115951104"/>
        <c:axId val="115952640"/>
      </c:barChart>
      <c:catAx>
        <c:axId val="115951104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15952640"/>
        <c:crosses val="autoZero"/>
        <c:auto val="1"/>
        <c:lblAlgn val="ctr"/>
        <c:lblOffset val="100"/>
      </c:catAx>
      <c:valAx>
        <c:axId val="115952640"/>
        <c:scaling>
          <c:orientation val="minMax"/>
        </c:scaling>
        <c:delete val="1"/>
        <c:axPos val="l"/>
        <c:numFmt formatCode="0%" sourceLinked="1"/>
        <c:tickLblPos val="none"/>
        <c:crossAx val="115951104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25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Waiting</c:v>
                </c:pt>
                <c:pt idx="1">
                  <c:v>Ready</c:v>
                </c:pt>
                <c:pt idx="2">
                  <c:v>Executing</c:v>
                </c:pt>
                <c:pt idx="3">
                  <c:v>Completed</c:v>
                </c:pt>
                <c:pt idx="4">
                  <c:v>Invalid</c:v>
                </c:pt>
                <c:pt idx="5">
                  <c:v>Abandoned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  <c:pt idx="5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64"/>
          <c:y val="7.245313085864287E-2"/>
          <c:w val="0.26903652668416445"/>
          <c:h val="0.92754686914135631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121547776"/>
        <c:axId val="121840384"/>
      </c:barChart>
      <c:catAx>
        <c:axId val="121547776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21840384"/>
        <c:crosses val="autoZero"/>
        <c:auto val="1"/>
        <c:lblAlgn val="ctr"/>
        <c:lblOffset val="100"/>
      </c:catAx>
      <c:valAx>
        <c:axId val="121840384"/>
        <c:scaling>
          <c:orientation val="minMax"/>
        </c:scaling>
        <c:delete val="1"/>
        <c:axPos val="l"/>
        <c:numFmt formatCode="0%" sourceLinked="1"/>
        <c:tickLblPos val="none"/>
        <c:crossAx val="121547776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25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Waiting</c:v>
                </c:pt>
                <c:pt idx="1">
                  <c:v>Ready</c:v>
                </c:pt>
                <c:pt idx="2">
                  <c:v>Executing</c:v>
                </c:pt>
                <c:pt idx="3">
                  <c:v>Completed</c:v>
                </c:pt>
                <c:pt idx="4">
                  <c:v>Invalid</c:v>
                </c:pt>
                <c:pt idx="5">
                  <c:v>Abandoned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  <c:pt idx="5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64"/>
          <c:y val="7.245313085864287E-2"/>
          <c:w val="0.26903652668416445"/>
          <c:h val="0.92754686914135631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123540224"/>
        <c:axId val="123541760"/>
      </c:barChart>
      <c:catAx>
        <c:axId val="123540224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23541760"/>
        <c:crosses val="autoZero"/>
        <c:auto val="1"/>
        <c:lblAlgn val="ctr"/>
        <c:lblOffset val="100"/>
      </c:catAx>
      <c:valAx>
        <c:axId val="123541760"/>
        <c:scaling>
          <c:orientation val="minMax"/>
        </c:scaling>
        <c:delete val="1"/>
        <c:axPos val="l"/>
        <c:numFmt formatCode="0%" sourceLinked="1"/>
        <c:tickLblPos val="none"/>
        <c:crossAx val="123540224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3:50.148" idx="8">
    <p:pos x="4547" y="2928"/>
    <p:text>点击Item跳转到Programs页面，选中相同Item</p:text>
  </p:cm>
  <p:cm authorId="0" dt="2019-06-03T10:51:08.147" idx="10">
    <p:pos x="5139" y="1222"/>
    <p:text>Ready的意义：
我们并非一次只做一个Recipe。大部分时候我们希望能把同样温度条件的Recipe放到一起做。
首先我们Assign Assets给一个Recipe A，那么这个Recipe A的Status从Waiting变成Ready。然后我们给另外一个Recipe B Assign Assets的时候，如果它跟Ready List里的Recipe A有一样的Chamber Recipe，那么可以把同一个Chamber Assign给Recipe B。否则不可。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0:03:01.761" idx="2">
    <p:pos x="4085" y="2173"/>
    <p:text>leon.chen	2019/5/30
假设ID1已经做了，现在在Edit页面“-”按钮的意思，相当于已经上了的菜，顾客说不好吃，那么也可以从order里面去掉，不算钱。
UI上是应该直接去掉，还是用横线杠掉？感觉用横线杠掉会更好一点。
点此按钮时，实际执行Abandon命令。
</p:text>
  </p:cm>
  <p:cm authorId="0" dt="2019-06-03T09:58:33.720" idx="5">
    <p:pos x="2839" y="2709"/>
    <p:text>添加新的Sub Programs，相当于客户原本已经点菜了，买单之前需要加菜。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42:50.671" idx="16">
    <p:pos x="4112" y="2156"/>
    <p:text>和Edit页面有所不同。这里的“-”不是Abandon，而是直接Remove，因为都还没下单。
此处和Create的时候一样。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1:19:47.354" idx="17">
    <p:pos x="3906" y="1260"/>
    <p:text>Status也可能是Invalid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4:21.631" idx="9">
    <p:pos x="3434" y="1922"/>
    <p:text>点击Battery Item跳转到Battery页面，并选中相同的Battery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4:34.450" idx="11">
    <p:pos x="3297" y="2167"/>
    <p:text>点击Record中的Item，会跳转到Programs那边去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0:57:05.181" idx="12">
    <p:pos x="3834" y="2270"/>
    <p:text>双击Record中的Item，会跳转到Programs那边去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4:55.341" idx="13">
    <p:pos x="4113" y="2982"/>
    <p:text>点击Record中的Item，会跳转到Programs那边去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1:00:38.698" idx="14">
    <p:pos x="4020" y="1804"/>
    <p:text>为什么要跟Battery绑在一起? 而不是适用于多种电池？
例如截止电压这个条件，不同的电池有不同的截止电压。如果不明确地把这个条件跟电池类型关联到一起，就有误用的可能。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1:17:35.517" idx="15">
    <p:pos x="4683" y="2341"/>
    <p:text>两个方案：
1. 不显示Steps。点击Chamber Recipe或Tester Recipe列表里的Item，跳转到对应页面。
2. 显示Steps。
1的好处是没有重复项
2的好处是便于观察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1:26:48.002" idx="19">
    <p:pos x="3787" y="1461"/>
    <p:text>选定了Battery Type后，左边的列表显示出对应的Sub Program. </p:text>
  </p:cm>
  <p:cm authorId="0" dt="2019-06-03T11:28:02.302" idx="20">
    <p:pos x="3788" y="1641"/>
    <p:text>如果指定Battery，那么所有Subprogram必须在这一个Battery上执行。
如果没有指定Battery，那么Subprogram可以在这一类Battery上执行。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49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68847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483117"/>
                <a:gridCol w="483117"/>
                <a:gridCol w="724675"/>
                <a:gridCol w="724675"/>
                <a:gridCol w="72467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7325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3344862" y="2913221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68662" y="2590800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895850" y="1887379"/>
          <a:ext cx="1504950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7540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Hongzhan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5715000" y="1506379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00600" y="1430179"/>
            <a:ext cx="859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</a:t>
            </a:r>
            <a:endParaRPr lang="en-US" sz="1400" b="1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876800" y="35814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800600" y="32589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1444823"/>
            <a:ext cx="12248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Chamber-Create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7" name="Rectangle 46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89479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Lowest Temp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6600" y="3792379"/>
            <a:ext cx="91723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Highest </a:t>
            </a:r>
            <a:r>
              <a:rPr lang="en-US" sz="1000" b="1" dirty="0" smtClean="0"/>
              <a:t>Temp</a:t>
            </a:r>
            <a:endParaRPr lang="en-US" sz="1000" b="1" dirty="0"/>
          </a:p>
        </p:txBody>
      </p:sp>
      <p:sp>
        <p:nvSpPr>
          <p:cNvPr id="65" name="Rectangle 64"/>
          <p:cNvSpPr/>
          <p:nvPr/>
        </p:nvSpPr>
        <p:spPr>
          <a:xfrm>
            <a:off x="4267200" y="3810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362450" y="1887379"/>
          <a:ext cx="2266084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436725"/>
                <a:gridCol w="617538"/>
                <a:gridCol w="529195"/>
                <a:gridCol w="554038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Hongzhan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5181600" y="1506379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67200" y="1430179"/>
            <a:ext cx="859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</a:t>
            </a:r>
            <a:endParaRPr lang="en-US" sz="1400" b="1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343400" y="35814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267200" y="32589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10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8200" y="914400"/>
            <a:ext cx="6314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Tester</a:t>
            </a:r>
            <a:endParaRPr lang="en-US" sz="1400" b="1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724400" y="1371600"/>
          <a:ext cx="13731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Chroma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724400" y="3065621"/>
          <a:ext cx="7508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648200" y="2743200"/>
            <a:ext cx="61747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</a:t>
            </a:r>
            <a:endParaRPr lang="en-US" sz="1000" b="1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724400" y="46482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648200" y="43257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95600" y="1444823"/>
            <a:ext cx="10268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Tester-Create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76600" y="3335179"/>
            <a:ext cx="10663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 number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10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8200" y="914400"/>
            <a:ext cx="6314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Tester</a:t>
            </a:r>
            <a:endParaRPr lang="en-US" sz="1400" b="1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724400" y="1371600"/>
          <a:ext cx="2133600" cy="762000"/>
        </p:xfrm>
        <a:graphic>
          <a:graphicData uri="http://schemas.openxmlformats.org/drawingml/2006/table">
            <a:tbl>
              <a:tblPr/>
              <a:tblGrid>
                <a:gridCol w="137487"/>
                <a:gridCol w="665371"/>
                <a:gridCol w="665371"/>
                <a:gridCol w="66537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Chroma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724400" y="3065621"/>
          <a:ext cx="7508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648200" y="2743200"/>
            <a:ext cx="61747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</a:t>
            </a:r>
            <a:endParaRPr lang="en-US" sz="1000" b="1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724400" y="46482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648200" y="43257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16613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6764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5481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68815"/>
                <a:gridCol w="668815"/>
                <a:gridCol w="57431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65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Tester </a:t>
            </a:r>
            <a:r>
              <a:rPr lang="en-US" sz="1400" b="1" dirty="0" smtClean="0"/>
              <a:t>Recipe</a:t>
            </a:r>
            <a:endParaRPr lang="en-US" sz="1400" b="1" dirty="0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57600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1444823"/>
            <a:ext cx="15567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Tester Recipe-Create 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76600" y="28779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Type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76600" y="3335179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76600" y="3792379"/>
            <a:ext cx="474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Steps</a:t>
            </a:r>
            <a:endParaRPr lang="en-US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4267200" y="3810000"/>
            <a:ext cx="2209800" cy="914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16613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6764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5481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68815"/>
                <a:gridCol w="668815"/>
                <a:gridCol w="57431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65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Tester </a:t>
            </a:r>
            <a:r>
              <a:rPr lang="en-US" sz="1400" b="1" dirty="0" smtClean="0"/>
              <a:t>Recipe</a:t>
            </a:r>
            <a:endParaRPr lang="en-US" sz="1400" b="1" dirty="0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57600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1444823"/>
            <a:ext cx="132068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Tester Recipe-Edit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76600" y="28779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Type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76600" y="3335179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76600" y="3792379"/>
            <a:ext cx="474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Steps</a:t>
            </a:r>
            <a:endParaRPr lang="en-US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4267200" y="3810000"/>
            <a:ext cx="2209800" cy="914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xxxxxxxxxxxxxxxxxxxxxxxxxxxxxxxxxxxxxxxxxxxxxxxxxxxxxxxxxxxxxxxxxxxxxxxx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16613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6764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5481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68815"/>
                <a:gridCol w="668815"/>
                <a:gridCol w="57431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65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Tester </a:t>
            </a:r>
            <a:r>
              <a:rPr lang="en-US" sz="1400" b="1" dirty="0" smtClean="0"/>
              <a:t>Recipe</a:t>
            </a:r>
            <a:endParaRPr lang="en-US" sz="1400" b="1" dirty="0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57600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1444823"/>
            <a:ext cx="155497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Tester Recipe-Save As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76600" y="28779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Type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76600" y="3335179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76600" y="3792379"/>
            <a:ext cx="474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Steps</a:t>
            </a:r>
            <a:endParaRPr lang="en-US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4267200" y="3810000"/>
            <a:ext cx="2209800" cy="914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xxxxxxxxxxxxxxxxxxxxxxxxxxxxxxxxxxxxxxxxxxxxxxxxxxxxxxxxxxxxxxxxxxxxxxxx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190750" cy="2590800"/>
        </p:xfrm>
        <a:graphic>
          <a:graphicData uri="http://schemas.openxmlformats.org/drawingml/2006/table">
            <a:tbl>
              <a:tblPr/>
              <a:tblGrid>
                <a:gridCol w="152327"/>
                <a:gridCol w="713060"/>
                <a:gridCol w="713060"/>
                <a:gridCol w="61230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65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Tester </a:t>
            </a:r>
            <a:r>
              <a:rPr lang="en-US" sz="1400" b="1" dirty="0" smtClean="0"/>
              <a:t>Recipe</a:t>
            </a:r>
            <a:endParaRPr lang="en-US" sz="1400" b="1" dirty="0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57600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16613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6764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16613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6764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7526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5481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68815"/>
                <a:gridCol w="668815"/>
                <a:gridCol w="57431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14400"/>
            <a:ext cx="13939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 Recipe</a:t>
            </a:r>
            <a:endParaRPr lang="en-US" sz="1400" b="1" dirty="0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46402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6842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Chamber Recipe-Create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7" name="Rectangle 46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76600" y="3048000"/>
            <a:ext cx="6655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Chamber</a:t>
            </a:r>
            <a:endParaRPr lang="en-US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4267200" y="3048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76600" y="3792379"/>
            <a:ext cx="474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Steps</a:t>
            </a:r>
            <a:endParaRPr lang="en-US" sz="1000" b="1" dirty="0"/>
          </a:p>
        </p:txBody>
      </p:sp>
      <p:sp>
        <p:nvSpPr>
          <p:cNvPr id="66" name="Rectangle 65"/>
          <p:cNvSpPr/>
          <p:nvPr/>
        </p:nvSpPr>
        <p:spPr>
          <a:xfrm>
            <a:off x="4267200" y="3810000"/>
            <a:ext cx="2209800" cy="914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895600" y="1444823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Assign</a:t>
            </a:r>
            <a:endParaRPr 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276600" y="2438400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114" name="Rectangle 113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76600" y="2877979"/>
            <a:ext cx="6655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Chamber</a:t>
            </a:r>
            <a:endParaRPr lang="en-US" sz="1000" b="1" dirty="0"/>
          </a:p>
        </p:txBody>
      </p:sp>
      <p:sp>
        <p:nvSpPr>
          <p:cNvPr id="116" name="Rectangle 115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276600" y="3335179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118" name="Rectangle 117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76600" y="3792379"/>
            <a:ext cx="97975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 Channel</a:t>
            </a:r>
            <a:endParaRPr lang="en-US" sz="1000" b="1" dirty="0"/>
          </a:p>
        </p:txBody>
      </p:sp>
      <p:sp>
        <p:nvSpPr>
          <p:cNvPr id="123" name="Rectangle 122"/>
          <p:cNvSpPr/>
          <p:nvPr/>
        </p:nvSpPr>
        <p:spPr>
          <a:xfrm>
            <a:off x="4267200" y="3792379"/>
            <a:ext cx="1905000" cy="24622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266950" cy="2590800"/>
        </p:xfrm>
        <a:graphic>
          <a:graphicData uri="http://schemas.openxmlformats.org/drawingml/2006/table">
            <a:tbl>
              <a:tblPr/>
              <a:tblGrid>
                <a:gridCol w="157625"/>
                <a:gridCol w="737862"/>
                <a:gridCol w="737862"/>
                <a:gridCol w="633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</a:t>
                      </a:r>
                      <a:r>
                        <a:rPr lang="en-US" altLang="zh-CN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</a:t>
                      </a:r>
                      <a:r>
                        <a:rPr lang="en-US" altLang="zh-CN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14400"/>
            <a:ext cx="13939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 Recipe</a:t>
            </a:r>
            <a:endParaRPr lang="en-US" sz="1400" b="1" dirty="0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46402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16613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6764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7526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76400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752600" y="2286000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</a:p>
          <a:p>
            <a:endParaRPr lang="en-US" sz="1000" dirty="0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69862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6789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Recipe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657600" y="4048780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3733800" y="4295001"/>
          <a:ext cx="1320080" cy="304800"/>
        </p:xfrm>
        <a:graphic>
          <a:graphicData uri="http://schemas.openxmlformats.org/drawingml/2006/table">
            <a:tbl>
              <a:tblPr/>
              <a:tblGrid>
                <a:gridCol w="128588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815613" y="404878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909307" y="4295001"/>
          <a:ext cx="2244093" cy="304800"/>
        </p:xfrm>
        <a:graphic>
          <a:graphicData uri="http://schemas.openxmlformats.org/drawingml/2006/table">
            <a:tbl>
              <a:tblPr/>
              <a:tblGrid>
                <a:gridCol w="128588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7912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909307" y="4876800"/>
            <a:ext cx="2219413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95600" y="1444823"/>
            <a:ext cx="110395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Recipe-Create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276600" y="33351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Chamber Recipe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4267200" y="33351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276600" y="3792379"/>
            <a:ext cx="9012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 Recipe</a:t>
            </a:r>
            <a:endParaRPr lang="en-US" sz="1000" b="1" dirty="0"/>
          </a:p>
        </p:txBody>
      </p:sp>
      <p:sp>
        <p:nvSpPr>
          <p:cNvPr id="84" name="Rectangle 83"/>
          <p:cNvSpPr/>
          <p:nvPr/>
        </p:nvSpPr>
        <p:spPr>
          <a:xfrm>
            <a:off x="4267200" y="3810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6600" y="28779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Battery Type</a:t>
            </a:r>
            <a:endParaRPr lang="en-US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63272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15473"/>
                <a:gridCol w="842962"/>
                <a:gridCol w="4619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6789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Recipe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657600" y="4048780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3733800" y="4295001"/>
          <a:ext cx="1320080" cy="304800"/>
        </p:xfrm>
        <a:graphic>
          <a:graphicData uri="http://schemas.openxmlformats.org/drawingml/2006/table">
            <a:tbl>
              <a:tblPr/>
              <a:tblGrid>
                <a:gridCol w="128588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815613" y="404878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909307" y="4295001"/>
          <a:ext cx="2244093" cy="304800"/>
        </p:xfrm>
        <a:graphic>
          <a:graphicData uri="http://schemas.openxmlformats.org/drawingml/2006/table">
            <a:tbl>
              <a:tblPr/>
              <a:tblGrid>
                <a:gridCol w="128588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7912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909307" y="4876800"/>
            <a:ext cx="2219413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76400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752600" y="2286000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</a:p>
          <a:p>
            <a:endParaRPr lang="en-US" sz="1000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52600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7526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698625" cy="1676400"/>
        </p:xfrm>
        <a:graphic>
          <a:graphicData uri="http://schemas.openxmlformats.org/drawingml/2006/table">
            <a:tbl>
              <a:tblPr/>
              <a:tblGrid>
                <a:gridCol w="142875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8006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14400"/>
            <a:ext cx="11355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  <a:endParaRPr lang="en-US" sz="14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629187" y="4295001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562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629187" y="48768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895600" y="1444823"/>
            <a:ext cx="14503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Sub Program-Create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971800" y="19812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95800" y="1981200"/>
            <a:ext cx="16764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71800" y="2895600"/>
            <a:ext cx="8002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First Recipe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95800" y="2895600"/>
            <a:ext cx="16764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971800" y="3335179"/>
            <a:ext cx="9525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Second Recipe</a:t>
            </a:r>
            <a:endParaRPr lang="en-US" sz="1000" b="1" dirty="0"/>
          </a:p>
        </p:txBody>
      </p:sp>
      <p:sp>
        <p:nvSpPr>
          <p:cNvPr id="70" name="Rectangle 69"/>
          <p:cNvSpPr/>
          <p:nvPr/>
        </p:nvSpPr>
        <p:spPr>
          <a:xfrm>
            <a:off x="4495800" y="3335179"/>
            <a:ext cx="16764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971800" y="24207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Type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495800" y="2420779"/>
            <a:ext cx="16764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800350" cy="1676400"/>
        </p:xfrm>
        <a:graphic>
          <a:graphicData uri="http://schemas.openxmlformats.org/drawingml/2006/table">
            <a:tbl>
              <a:tblPr/>
              <a:tblGrid>
                <a:gridCol w="193915"/>
                <a:gridCol w="835343"/>
                <a:gridCol w="1144100"/>
                <a:gridCol w="62699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8006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14400"/>
            <a:ext cx="11355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657600" y="3192959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733800" y="3439180"/>
          <a:ext cx="1480999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8429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675715" y="4048780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3733800" y="4295001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562600" y="404878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629187" y="4295001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562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629187" y="48768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2600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7526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Assign/Execute/Commit/Abandon/Invalidate/View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95600" y="990600"/>
            <a:ext cx="11875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Program-Create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142633" y="3276600"/>
          <a:ext cx="1334367" cy="1524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</a:t>
            </a:r>
            <a:r>
              <a:rPr lang="en-US" altLang="zh-CN" sz="1000" b="1" dirty="0" smtClean="0"/>
              <a:t>Type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2573179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Assign/Execute/Commit/Abandon/Invalidate/View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95600" y="990600"/>
            <a:ext cx="10219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Program-Edit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</a:t>
            </a:r>
            <a:r>
              <a:rPr lang="en-US" altLang="zh-CN" sz="1000" b="1" dirty="0" smtClean="0"/>
              <a:t>Type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2573179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Assign/Execute/Commit/Abandon/Invalidate/View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95600" y="990600"/>
            <a:ext cx="10219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Program-Edit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71800" y="2268379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2573179"/>
            <a:ext cx="58221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Priority</a:t>
            </a:r>
            <a:endParaRPr lang="en-US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0480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581400" y="2438400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4572000" y="2438400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7912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342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1444823"/>
            <a:ext cx="7697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Abandon</a:t>
            </a:r>
            <a:endParaRPr lang="en-US" sz="12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Assign/Execute/Commit/Invalidate/View/Edit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95600" y="990600"/>
            <a:ext cx="1256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Program-Save As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Type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2573179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1" name="TextBox 210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212" name="Table 211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13" name="TextBox 212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214" name="Table 21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" name="TextBox 214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216" name="Table 215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TextBox 216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218" name="Rectangle 217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220" name="Rectangle 219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Assign/Execute/Commit/Invalidate/View/Edit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895600" y="1444823"/>
            <a:ext cx="67928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Execute</a:t>
            </a:r>
            <a:endParaRPr 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276600" y="2438400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Start Time</a:t>
            </a:r>
            <a:endParaRPr lang="en-US" sz="1000" b="1" dirty="0"/>
          </a:p>
        </p:txBody>
      </p:sp>
      <p:sp>
        <p:nvSpPr>
          <p:cNvPr id="114" name="Rectangle 113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Assign/Execute/Commit/Invalidate/View/Edit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8" name="Straight Connector 107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895600" y="1444823"/>
            <a:ext cx="8149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Invalidate</a:t>
            </a:r>
            <a:endParaRPr lang="en-US" sz="1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276600" y="2438400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123" name="Rectangle 122"/>
          <p:cNvSpPr/>
          <p:nvPr/>
        </p:nvSpPr>
        <p:spPr>
          <a:xfrm>
            <a:off x="4267200" y="2438400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Assign/Execute/Commit/Invalidate/View/Edit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8" name="Straight Connector 107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95600" y="1444823"/>
            <a:ext cx="8398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View Data</a:t>
            </a:r>
            <a:endParaRPr lang="en-US" sz="1200" b="1" dirty="0"/>
          </a:p>
        </p:txBody>
      </p:sp>
      <p:sp>
        <p:nvSpPr>
          <p:cNvPr id="42" name="Rectangle 41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013362" y="1905000"/>
          <a:ext cx="3539838" cy="2590800"/>
        </p:xfrm>
        <a:graphic>
          <a:graphicData uri="http://schemas.openxmlformats.org/drawingml/2006/table">
            <a:tbl>
              <a:tblPr/>
              <a:tblGrid>
                <a:gridCol w="169550"/>
                <a:gridCol w="693273"/>
                <a:gridCol w="567053"/>
                <a:gridCol w="497348"/>
                <a:gridCol w="423877"/>
                <a:gridCol w="557633"/>
                <a:gridCol w="631104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Voltage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Stamp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Assign/Execute/Commit/Invalidate/View/Edit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8" name="Straight Connector 107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743200" y="1295400"/>
            <a:ext cx="41148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95600" y="1444823"/>
            <a:ext cx="4324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Edit</a:t>
            </a:r>
            <a:endParaRPr lang="en-US" sz="1200" b="1" dirty="0"/>
          </a:p>
        </p:txBody>
      </p:sp>
      <p:sp>
        <p:nvSpPr>
          <p:cNvPr id="42" name="Rectangle 41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6600" y="1752600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4267200" y="17526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6600" y="2057400"/>
            <a:ext cx="6655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Chamber</a:t>
            </a:r>
            <a:endParaRPr 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76600" y="2362200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76600" y="2725578"/>
            <a:ext cx="97975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 Channel</a:t>
            </a:r>
            <a:endParaRPr 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276600" y="3106579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Start Time</a:t>
            </a:r>
            <a:endParaRPr 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76600" y="3487579"/>
            <a:ext cx="6783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End </a:t>
            </a:r>
            <a:r>
              <a:rPr lang="en-US" sz="1000" b="1" dirty="0" smtClean="0"/>
              <a:t>Time</a:t>
            </a:r>
            <a:endParaRPr 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276600" y="3810000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</a:t>
            </a:r>
            <a:endParaRPr lang="en-US" sz="1000" b="1" dirty="0"/>
          </a:p>
        </p:txBody>
      </p:sp>
      <p:sp>
        <p:nvSpPr>
          <p:cNvPr id="66" name="Rectangle 65"/>
          <p:cNvSpPr/>
          <p:nvPr/>
        </p:nvSpPr>
        <p:spPr>
          <a:xfrm>
            <a:off x="4267200" y="3810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76600" y="4114800"/>
            <a:ext cx="43473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Data</a:t>
            </a:r>
            <a:endParaRPr lang="en-US" sz="1000" b="1" dirty="0"/>
          </a:p>
        </p:txBody>
      </p:sp>
      <p:sp>
        <p:nvSpPr>
          <p:cNvPr id="68" name="Rectangle 67"/>
          <p:cNvSpPr/>
          <p:nvPr/>
        </p:nvSpPr>
        <p:spPr>
          <a:xfrm>
            <a:off x="4267200" y="4132421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Path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943600" y="4132421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…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6600" y="4859180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71" name="Rectangle 70"/>
          <p:cNvSpPr/>
          <p:nvPr/>
        </p:nvSpPr>
        <p:spPr>
          <a:xfrm>
            <a:off x="4267200" y="4859179"/>
            <a:ext cx="1981200" cy="3986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76600" y="4495800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New Cycle</a:t>
            </a:r>
            <a:endParaRPr lang="en-US" sz="1000" b="1" dirty="0"/>
          </a:p>
        </p:txBody>
      </p:sp>
      <p:sp>
        <p:nvSpPr>
          <p:cNvPr id="77" name="Rectangle 76"/>
          <p:cNvSpPr/>
          <p:nvPr/>
        </p:nvSpPr>
        <p:spPr>
          <a:xfrm>
            <a:off x="5486400" y="54864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67200" y="2057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267200" y="23622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267200" y="27432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67200" y="31242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67200" y="35052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Program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Tester Recipe (</a:t>
            </a:r>
            <a:r>
              <a:rPr lang="en-US" altLang="zh-CN" dirty="0" smtClean="0"/>
              <a:t>P15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Create Chamber Recipe (P19)</a:t>
            </a:r>
          </a:p>
          <a:p>
            <a:r>
              <a:rPr lang="en-US" dirty="0" smtClean="0"/>
              <a:t>3. Create Recipe (P21)</a:t>
            </a:r>
          </a:p>
          <a:p>
            <a:r>
              <a:rPr lang="en-US" dirty="0" smtClean="0"/>
              <a:t>4. Create Sub Program (P23)</a:t>
            </a:r>
          </a:p>
          <a:p>
            <a:r>
              <a:rPr lang="en-US" dirty="0" smtClean="0"/>
              <a:t>5. Create Program (P25)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Edit Program A-Delete a 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Edit Program A (</a:t>
            </a:r>
            <a:r>
              <a:rPr lang="en-US" altLang="zh-CN" dirty="0" smtClean="0"/>
              <a:t>P26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Click “-” button</a:t>
            </a:r>
          </a:p>
          <a:p>
            <a:r>
              <a:rPr lang="en-US" dirty="0" smtClean="0"/>
              <a:t>3. Enter “Description” in Abandon Dialog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Edit Program A-Add a 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Edit Program A (</a:t>
            </a:r>
            <a:r>
              <a:rPr lang="en-US" altLang="zh-CN" dirty="0" smtClean="0"/>
              <a:t>P26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Click “+” button</a:t>
            </a:r>
          </a:p>
          <a:p>
            <a:endParaRPr lang="en-US" dirty="0" smtClean="0"/>
          </a:p>
          <a:p>
            <a:r>
              <a:rPr lang="en-US" dirty="0" smtClean="0"/>
              <a:t>If we need to add a Sub which is not in the Sub Repository yet, we need to create it first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Edit Program A-Edit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Click Edit button of a Executor (</a:t>
            </a:r>
            <a:r>
              <a:rPr lang="en-US" altLang="zh-CN" dirty="0" smtClean="0"/>
              <a:t>P29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Edit raw data (P32)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Program B-Based on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Click Save As Button of Program A(</a:t>
            </a:r>
            <a:r>
              <a:rPr lang="en-US" altLang="zh-CN" dirty="0" smtClean="0"/>
              <a:t>P29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Adjust details (P28)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895600" y="1444823"/>
            <a:ext cx="6912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Commit</a:t>
            </a:r>
            <a:endParaRPr 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276600" y="1981200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</a:t>
            </a:r>
            <a:endParaRPr lang="en-US" sz="1000" b="1" dirty="0"/>
          </a:p>
        </p:txBody>
      </p:sp>
      <p:sp>
        <p:nvSpPr>
          <p:cNvPr id="114" name="Rectangle 113"/>
          <p:cNvSpPr/>
          <p:nvPr/>
        </p:nvSpPr>
        <p:spPr>
          <a:xfrm>
            <a:off x="4267200" y="19812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76600" y="2420779"/>
            <a:ext cx="6783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End Time</a:t>
            </a:r>
            <a:endParaRPr lang="en-US" sz="1000" b="1" dirty="0"/>
          </a:p>
        </p:txBody>
      </p:sp>
      <p:sp>
        <p:nvSpPr>
          <p:cNvPr id="116" name="Rectangle 115"/>
          <p:cNvSpPr/>
          <p:nvPr/>
        </p:nvSpPr>
        <p:spPr>
          <a:xfrm>
            <a:off x="4267200" y="24207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276600" y="2877979"/>
            <a:ext cx="43473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Data</a:t>
            </a:r>
            <a:endParaRPr lang="en-US" sz="1000" b="1" dirty="0"/>
          </a:p>
        </p:txBody>
      </p:sp>
      <p:sp>
        <p:nvSpPr>
          <p:cNvPr id="118" name="Rectangle 117"/>
          <p:cNvSpPr/>
          <p:nvPr/>
        </p:nvSpPr>
        <p:spPr>
          <a:xfrm>
            <a:off x="4267200" y="28956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Path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943600" y="2895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…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76600" y="37923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123" name="Rectangle 122"/>
          <p:cNvSpPr/>
          <p:nvPr/>
        </p:nvSpPr>
        <p:spPr>
          <a:xfrm>
            <a:off x="4267200" y="3792378"/>
            <a:ext cx="2209800" cy="9320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276600" y="3335179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New Cycle</a:t>
            </a:r>
            <a:endParaRPr lang="en-US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4267200" y="33351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451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Type-Create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2857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Type-</a:t>
            </a:r>
            <a:r>
              <a:rPr lang="en-US" altLang="zh-CN" sz="1200" b="1" dirty="0" smtClean="0"/>
              <a:t>Edit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5200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Type-Save As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7325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1114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Battery-Create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76600" y="2877979"/>
            <a:ext cx="4427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Type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76600" y="3335179"/>
            <a:ext cx="4619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Cycle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25282</TotalTime>
  <Words>3580</Words>
  <Application>Microsoft Office PowerPoint</Application>
  <PresentationFormat>On-screen Show (4:3)</PresentationFormat>
  <Paragraphs>2864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Create Program A</vt:lpstr>
      <vt:lpstr>Edit Program A-Delete a Sub</vt:lpstr>
      <vt:lpstr>Edit Program A-Add a Sub</vt:lpstr>
      <vt:lpstr>Edit Program A-Edit Raw Data</vt:lpstr>
      <vt:lpstr>Create Program B-Based on 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2024</cp:revision>
  <dcterms:created xsi:type="dcterms:W3CDTF">2006-08-16T00:00:00Z</dcterms:created>
  <dcterms:modified xsi:type="dcterms:W3CDTF">2019-06-03T07:28:10Z</dcterms:modified>
</cp:coreProperties>
</file>