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2" r:id="rId5"/>
    <p:sldId id="263" r:id="rId6"/>
    <p:sldId id="265" r:id="rId7"/>
    <p:sldId id="266" r:id="rId8"/>
    <p:sldId id="267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2EEC-B955-467D-AA3B-F298E4BF49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0A7F-F6A5-48D9-A151-659A49151A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2EEC-B955-467D-AA3B-F298E4BF49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0A7F-F6A5-48D9-A151-659A49151A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2EEC-B955-467D-AA3B-F298E4BF49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0A7F-F6A5-48D9-A151-659A49151A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2EEC-B955-467D-AA3B-F298E4BF49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0A7F-F6A5-48D9-A151-659A49151A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2EEC-B955-467D-AA3B-F298E4BF49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0A7F-F6A5-48D9-A151-659A49151A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2EEC-B955-467D-AA3B-F298E4BF49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0A7F-F6A5-48D9-A151-659A49151A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2EEC-B955-467D-AA3B-F298E4BF49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0A7F-F6A5-48D9-A151-659A49151A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2EEC-B955-467D-AA3B-F298E4BF49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0A7F-F6A5-48D9-A151-659A49151A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2EEC-B955-467D-AA3B-F298E4BF49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0A7F-F6A5-48D9-A151-659A49151A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2EEC-B955-467D-AA3B-F298E4BF49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0A7F-F6A5-48D9-A151-659A49151A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2EEC-B955-467D-AA3B-F298E4BF49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B0A7F-F6A5-48D9-A151-659A49151A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E2EEC-B955-467D-AA3B-F298E4BF49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B0A7F-F6A5-48D9-A151-659A49151A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20437" y="323188"/>
            <a:ext cx="10750347" cy="565476"/>
            <a:chOff x="720437" y="323188"/>
            <a:chExt cx="10750347" cy="565476"/>
          </a:xfrm>
        </p:grpSpPr>
        <p:grpSp>
          <p:nvGrpSpPr>
            <p:cNvPr id="6" name="组合 5"/>
            <p:cNvGrpSpPr/>
            <p:nvPr/>
          </p:nvGrpSpPr>
          <p:grpSpPr>
            <a:xfrm>
              <a:off x="720437" y="323188"/>
              <a:ext cx="1730770" cy="565476"/>
              <a:chOff x="720437" y="323188"/>
              <a:chExt cx="1730770" cy="56547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836347" y="323188"/>
                <a:ext cx="1614860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rPr>
                  <a:t>客户需求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阿里巴巴普惠体 2.0 55 Regular" panose="00020600040101010101" charset="-122"/>
                  <a:ea typeface="阿里巴巴普惠体 2.0 55 Regular" panose="00020600040101010101" charset="-122"/>
                  <a:cs typeface="阿里巴巴普惠体 2.0 55 Regular" panose="00020600040101010101" charset="-122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720437" y="584644"/>
                <a:ext cx="304020" cy="304020"/>
                <a:chOff x="1429555" y="1911924"/>
                <a:chExt cx="304020" cy="304020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1429555" y="1911924"/>
                  <a:ext cx="77273" cy="30324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 rot="5400000">
                  <a:off x="1543318" y="2025687"/>
                  <a:ext cx="77273" cy="30324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endParaRPr>
                </a:p>
              </p:txBody>
            </p:sp>
          </p:grpSp>
        </p:grpSp>
        <p:cxnSp>
          <p:nvCxnSpPr>
            <p:cNvPr id="7" name="直线连接符 20"/>
            <p:cNvCxnSpPr/>
            <p:nvPr/>
          </p:nvCxnSpPr>
          <p:spPr>
            <a:xfrm>
              <a:off x="1230519" y="850028"/>
              <a:ext cx="1024026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757" y="1181510"/>
            <a:ext cx="5564309" cy="424056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127" y="1181510"/>
            <a:ext cx="6121715" cy="2857647"/>
          </a:xfrm>
          <a:prstGeom prst="rect">
            <a:avLst/>
          </a:prstGeom>
        </p:spPr>
      </p:pic>
      <p:sp>
        <p:nvSpPr>
          <p:cNvPr id="22" name="Footer Placeholder 3"/>
          <p:cNvSpPr txBox="1"/>
          <p:nvPr/>
        </p:nvSpPr>
        <p:spPr>
          <a:xfrm>
            <a:off x="4051795" y="6561019"/>
            <a:ext cx="2300592" cy="340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ctr" defTabSz="1219200" rtl="0" eaLnBrk="1" latinLnBrk="0" hangingPunct="1">
              <a:defRPr sz="1000" kern="1200" baseline="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2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8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4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charset="-122"/>
                <a:ea typeface="楷体" panose="02010609060101010101" pitchFamily="49" charset="-122"/>
              </a:rPr>
              <a:t>Eternal Proprietary and Confidential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20437" y="323188"/>
            <a:ext cx="10750347" cy="565476"/>
            <a:chOff x="720437" y="323188"/>
            <a:chExt cx="10750347" cy="565476"/>
          </a:xfrm>
        </p:grpSpPr>
        <p:grpSp>
          <p:nvGrpSpPr>
            <p:cNvPr id="6" name="组合 5"/>
            <p:cNvGrpSpPr/>
            <p:nvPr/>
          </p:nvGrpSpPr>
          <p:grpSpPr>
            <a:xfrm>
              <a:off x="720437" y="323188"/>
              <a:ext cx="5045096" cy="565476"/>
              <a:chOff x="720437" y="323188"/>
              <a:chExt cx="5045096" cy="56547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836347" y="323188"/>
                <a:ext cx="49291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dirty="0">
                    <a:solidFill>
                      <a:srgbClr val="4472C4"/>
                    </a:solidFill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rPr>
                  <a:t>简介：武汉驿天诺科技有限公司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阿里巴巴普惠体 2.0 55 Regular" panose="00020600040101010101" charset="-122"/>
                  <a:ea typeface="阿里巴巴普惠体 2.0 55 Regular" panose="00020600040101010101" charset="-122"/>
                  <a:cs typeface="阿里巴巴普惠体 2.0 55 Regular" panose="00020600040101010101" charset="-122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720437" y="584644"/>
                <a:ext cx="304020" cy="304020"/>
                <a:chOff x="1429555" y="1911924"/>
                <a:chExt cx="304020" cy="304020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1429555" y="1911924"/>
                  <a:ext cx="77273" cy="30324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 rot="5400000">
                  <a:off x="1543318" y="2025687"/>
                  <a:ext cx="77273" cy="30324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endParaRPr>
                </a:p>
              </p:txBody>
            </p:sp>
          </p:grpSp>
        </p:grpSp>
        <p:cxnSp>
          <p:nvCxnSpPr>
            <p:cNvPr id="7" name="直线连接符 20"/>
            <p:cNvCxnSpPr/>
            <p:nvPr/>
          </p:nvCxnSpPr>
          <p:spPr>
            <a:xfrm>
              <a:off x="1230519" y="850028"/>
              <a:ext cx="1024026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664" y="2539595"/>
            <a:ext cx="10866120" cy="32289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971570" y="4702624"/>
            <a:ext cx="1229445" cy="19210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71569" y="5159397"/>
            <a:ext cx="2082374" cy="3577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971569" y="4272318"/>
            <a:ext cx="2082374" cy="18874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4664" y="4272319"/>
            <a:ext cx="2138536" cy="43030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04664" y="1350068"/>
            <a:ext cx="10866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驿天诺是一家硅光</a:t>
            </a:r>
            <a:r>
              <a:rPr lang="en-US" altLang="zh-CN" dirty="0"/>
              <a:t>&amp;</a:t>
            </a:r>
            <a:r>
              <a:rPr lang="zh-CN" altLang="en-US" dirty="0"/>
              <a:t>三代半封测解决方案供应商，客户群体覆盖硅光、</a:t>
            </a:r>
            <a:r>
              <a:rPr lang="zh-CN" altLang="en-US" b="1" dirty="0"/>
              <a:t>薄膜铌酸锂</a:t>
            </a:r>
            <a:r>
              <a:rPr lang="zh-CN" altLang="en-US" dirty="0"/>
              <a:t>、</a:t>
            </a:r>
            <a:r>
              <a:rPr lang="en-US" altLang="zh-CN" dirty="0"/>
              <a:t>VCSEL</a:t>
            </a:r>
            <a:r>
              <a:rPr lang="zh-CN" altLang="en-US" dirty="0"/>
              <a:t>等光电领域，可以为客户提供从晶圆测试，到芯片测试及分选，到光器件耦合封装的整套设备和技术解决方案</a:t>
            </a:r>
            <a:endParaRPr lang="zh-CN" altLang="en-US" dirty="0"/>
          </a:p>
        </p:txBody>
      </p:sp>
      <p:sp>
        <p:nvSpPr>
          <p:cNvPr id="24" name="Footer Placeholder 3"/>
          <p:cNvSpPr txBox="1"/>
          <p:nvPr/>
        </p:nvSpPr>
        <p:spPr>
          <a:xfrm>
            <a:off x="4051795" y="6561019"/>
            <a:ext cx="2300592" cy="340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ctr" defTabSz="1219200" rtl="0" eaLnBrk="1" latinLnBrk="0" hangingPunct="1">
              <a:defRPr sz="1000" kern="1200" baseline="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2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8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4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charset="-122"/>
                <a:ea typeface="楷体" panose="02010609060101010101" pitchFamily="49" charset="-122"/>
              </a:rPr>
              <a:t>Eternal Proprietary and Confidential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20437" y="323188"/>
            <a:ext cx="10750347" cy="565476"/>
            <a:chOff x="720437" y="323188"/>
            <a:chExt cx="10750347" cy="565476"/>
          </a:xfrm>
        </p:grpSpPr>
        <p:grpSp>
          <p:nvGrpSpPr>
            <p:cNvPr id="6" name="组合 5"/>
            <p:cNvGrpSpPr/>
            <p:nvPr/>
          </p:nvGrpSpPr>
          <p:grpSpPr>
            <a:xfrm>
              <a:off x="720437" y="323188"/>
              <a:ext cx="4481654" cy="565476"/>
              <a:chOff x="720437" y="323188"/>
              <a:chExt cx="4481654" cy="56547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836347" y="323188"/>
                <a:ext cx="43657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dirty="0">
                    <a:solidFill>
                      <a:srgbClr val="4472C4"/>
                    </a:solidFill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rPr>
                  <a:t>推荐</a:t>
                </a:r>
                <a:r>
                  <a:rPr kumimoji="1" lang="en-US" altLang="zh-CN" sz="2400" b="1" dirty="0">
                    <a:solidFill>
                      <a:srgbClr val="4472C4"/>
                    </a:solidFill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rPr>
                  <a:t>1</a:t>
                </a:r>
                <a:r>
                  <a:rPr kumimoji="1" lang="zh-CN" altLang="en-US" sz="2400" b="1" dirty="0">
                    <a:solidFill>
                      <a:srgbClr val="4472C4"/>
                    </a:solidFill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rPr>
                  <a:t>：整机功能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阿里巴巴普惠体 2.0 55 Regular" panose="00020600040101010101" charset="-122"/>
                  <a:ea typeface="阿里巴巴普惠体 2.0 55 Regular" panose="00020600040101010101" charset="-122"/>
                  <a:cs typeface="阿里巴巴普惠体 2.0 55 Regular" panose="00020600040101010101" charset="-122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720437" y="584644"/>
                <a:ext cx="304020" cy="304020"/>
                <a:chOff x="1429555" y="1911924"/>
                <a:chExt cx="304020" cy="304020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1429555" y="1911924"/>
                  <a:ext cx="77273" cy="30324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 rot="5400000">
                  <a:off x="1543318" y="2025687"/>
                  <a:ext cx="77273" cy="30324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endParaRPr>
                </a:p>
              </p:txBody>
            </p:sp>
          </p:grpSp>
        </p:grpSp>
        <p:cxnSp>
          <p:nvCxnSpPr>
            <p:cNvPr id="7" name="直线连接符 20"/>
            <p:cNvCxnSpPr/>
            <p:nvPr/>
          </p:nvCxnSpPr>
          <p:spPr>
            <a:xfrm>
              <a:off x="1230519" y="850028"/>
              <a:ext cx="1024026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04664" y="1114632"/>
            <a:ext cx="10866120" cy="3830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针对客户需求，我们可以提供整套耦合测试设备，具体功能描述如下：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Bar</a:t>
            </a:r>
            <a:r>
              <a:rPr lang="zh-CN" altLang="en-US" dirty="0"/>
              <a:t>条测试能力，借助图像识别能力，实现单次上料，自动完成全部测试任务；</a:t>
            </a:r>
            <a:endParaRPr lang="en-US" altLang="zh-CN" dirty="0"/>
          </a:p>
          <a:p>
            <a:pPr marL="857250" lvl="1" indent="-40005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/>
              <a:t>自动压接</a:t>
            </a:r>
            <a:r>
              <a:rPr lang="en-US" altLang="zh-CN" dirty="0"/>
              <a:t>RF </a:t>
            </a:r>
            <a:r>
              <a:rPr lang="zh-CN" altLang="en-US" dirty="0"/>
              <a:t>和 </a:t>
            </a:r>
            <a:r>
              <a:rPr lang="en-US" altLang="zh-CN" dirty="0"/>
              <a:t>DC</a:t>
            </a:r>
            <a:r>
              <a:rPr lang="zh-CN" altLang="en-US" dirty="0"/>
              <a:t>探针；</a:t>
            </a:r>
            <a:endParaRPr lang="en-US" altLang="zh-CN" dirty="0"/>
          </a:p>
          <a:p>
            <a:pPr marL="857250" lvl="1" indent="-40005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/>
              <a:t>自动耦光；</a:t>
            </a:r>
            <a:endParaRPr lang="en-US" altLang="zh-CN" dirty="0"/>
          </a:p>
          <a:p>
            <a:pPr marL="857250" lvl="1" indent="-40005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/>
              <a:t>定制测试序列和算法实现；</a:t>
            </a:r>
            <a:endParaRPr lang="en-US" altLang="zh-CN" dirty="0"/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测试项目覆盖</a:t>
            </a:r>
            <a:r>
              <a:rPr lang="en-US" altLang="zh-CN" dirty="0"/>
              <a:t>DC+RF</a:t>
            </a:r>
            <a:r>
              <a:rPr lang="zh-CN" altLang="en-US" dirty="0"/>
              <a:t>：</a:t>
            </a:r>
            <a:r>
              <a:rPr lang="en-US" altLang="zh-CN" dirty="0"/>
              <a:t>IL</a:t>
            </a:r>
            <a:r>
              <a:rPr lang="zh-CN" altLang="en-US" dirty="0"/>
              <a:t>、</a:t>
            </a:r>
            <a:r>
              <a:rPr lang="en-US" altLang="zh-CN" dirty="0"/>
              <a:t>WDL</a:t>
            </a:r>
            <a:r>
              <a:rPr lang="zh-CN" altLang="en-US" dirty="0"/>
              <a:t>、</a:t>
            </a:r>
            <a:r>
              <a:rPr lang="en-US" altLang="zh-CN" dirty="0"/>
              <a:t>PDL</a:t>
            </a:r>
            <a:r>
              <a:rPr lang="zh-CN" altLang="en-US" dirty="0"/>
              <a:t>、</a:t>
            </a:r>
            <a:r>
              <a:rPr lang="en-US" altLang="zh-CN" dirty="0" err="1"/>
              <a:t>Vpi</a:t>
            </a:r>
            <a:r>
              <a:rPr lang="zh-CN" altLang="en-US" dirty="0"/>
              <a:t>、</a:t>
            </a:r>
            <a:r>
              <a:rPr lang="en-US" altLang="zh-CN" dirty="0"/>
              <a:t>S21</a:t>
            </a:r>
            <a:r>
              <a:rPr lang="zh-CN" altLang="en-US" dirty="0"/>
              <a:t>、</a:t>
            </a:r>
            <a:r>
              <a:rPr lang="en-US" altLang="zh-CN" dirty="0"/>
              <a:t>S11</a:t>
            </a:r>
            <a:r>
              <a:rPr lang="zh-CN" altLang="en-US" dirty="0"/>
              <a:t>等；</a:t>
            </a:r>
            <a:endParaRPr lang="en-US" altLang="zh-CN" dirty="0"/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根据芯片设计定制以下部件：用于光栅和断面耦合的光纤夹具、光纤阵列、探针卡等常见测试耗材；</a:t>
            </a:r>
            <a:endParaRPr lang="en-US" altLang="zh-CN" dirty="0"/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整套光电测试软件开发，并可选择开放软件算法接口（编程语言默认</a:t>
            </a:r>
            <a:r>
              <a:rPr lang="en-US" altLang="zh-CN" dirty="0"/>
              <a:t>C#</a:t>
            </a:r>
            <a:r>
              <a:rPr lang="zh-CN" altLang="en-US" dirty="0"/>
              <a:t>）；</a:t>
            </a:r>
            <a:endParaRPr lang="en-US" altLang="zh-CN" dirty="0"/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整套仪表选型和报价；</a:t>
            </a:r>
            <a:endParaRPr lang="en-US" altLang="zh-CN" dirty="0"/>
          </a:p>
        </p:txBody>
      </p:sp>
      <p:sp>
        <p:nvSpPr>
          <p:cNvPr id="4" name="Footer Placeholder 3"/>
          <p:cNvSpPr txBox="1"/>
          <p:nvPr/>
        </p:nvSpPr>
        <p:spPr>
          <a:xfrm>
            <a:off x="4051795" y="6561019"/>
            <a:ext cx="2300592" cy="340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ctr" defTabSz="1219200" rtl="0" eaLnBrk="1" latinLnBrk="0" hangingPunct="1">
              <a:defRPr sz="1000" kern="1200" baseline="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2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8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4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charset="-122"/>
                <a:ea typeface="楷体" panose="02010609060101010101" pitchFamily="49" charset="-122"/>
              </a:rPr>
              <a:t>Eternal Proprietary and Confidential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20437" y="323188"/>
            <a:ext cx="10750347" cy="565476"/>
            <a:chOff x="720437" y="323188"/>
            <a:chExt cx="10750347" cy="565476"/>
          </a:xfrm>
        </p:grpSpPr>
        <p:grpSp>
          <p:nvGrpSpPr>
            <p:cNvPr id="6" name="组合 5"/>
            <p:cNvGrpSpPr/>
            <p:nvPr/>
          </p:nvGrpSpPr>
          <p:grpSpPr>
            <a:xfrm>
              <a:off x="720437" y="323188"/>
              <a:ext cx="4481654" cy="565476"/>
              <a:chOff x="720437" y="323188"/>
              <a:chExt cx="4481654" cy="56547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836347" y="323188"/>
                <a:ext cx="4365744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kumimoji="1" lang="zh-CN" altLang="en-US" sz="2400" b="1" dirty="0">
                    <a:solidFill>
                      <a:srgbClr val="4472C4"/>
                    </a:solidFill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rPr>
                  <a:t>推荐</a:t>
                </a:r>
                <a:r>
                  <a:rPr kumimoji="1" lang="en-US" altLang="zh-CN" sz="2400" b="1" dirty="0">
                    <a:solidFill>
                      <a:srgbClr val="4472C4"/>
                    </a:solidFill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rPr>
                  <a:t>2</a:t>
                </a:r>
                <a:r>
                  <a:rPr kumimoji="1" lang="zh-CN" altLang="en-US" sz="2400" b="1" dirty="0">
                    <a:solidFill>
                      <a:srgbClr val="4472C4"/>
                    </a:solidFill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rPr>
                  <a:t>：光电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rPr>
                  <a:t>仪表与物料耗材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阿里巴巴普惠体 2.0 55 Regular" panose="00020600040101010101" charset="-122"/>
                  <a:ea typeface="阿里巴巴普惠体 2.0 55 Regular" panose="00020600040101010101" charset="-122"/>
                  <a:cs typeface="阿里巴巴普惠体 2.0 55 Regular" panose="00020600040101010101" charset="-122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720437" y="584644"/>
                <a:ext cx="304020" cy="304020"/>
                <a:chOff x="1429555" y="1911924"/>
                <a:chExt cx="304020" cy="304020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1429555" y="1911924"/>
                  <a:ext cx="77273" cy="30324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 rot="5400000">
                  <a:off x="1543318" y="2025687"/>
                  <a:ext cx="77273" cy="30324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endParaRPr>
                </a:p>
              </p:txBody>
            </p:sp>
          </p:grpSp>
        </p:grpSp>
        <p:cxnSp>
          <p:nvCxnSpPr>
            <p:cNvPr id="7" name="直线连接符 20"/>
            <p:cNvCxnSpPr/>
            <p:nvPr/>
          </p:nvCxnSpPr>
          <p:spPr>
            <a:xfrm>
              <a:off x="1230519" y="850028"/>
              <a:ext cx="1024026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3"/>
          <p:cNvSpPr txBox="1"/>
          <p:nvPr/>
        </p:nvSpPr>
        <p:spPr>
          <a:xfrm>
            <a:off x="4051795" y="6561019"/>
            <a:ext cx="2300592" cy="340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ctr" defTabSz="1219200" rtl="0" eaLnBrk="1" latinLnBrk="0" hangingPunct="1">
              <a:defRPr sz="1000" kern="1200" baseline="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2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8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4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charset="-122"/>
                <a:ea typeface="楷体" panose="02010609060101010101" pitchFamily="49" charset="-122"/>
              </a:rPr>
              <a:t>Eternal Proprietary and Confidential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4664" y="805321"/>
            <a:ext cx="10866120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根据客户测试项，推荐如下仪表清单，可按需提供</a:t>
            </a:r>
            <a:endParaRPr lang="en-US" altLang="zh-CN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04664" y="1270961"/>
          <a:ext cx="11063023" cy="4914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93"/>
                <a:gridCol w="587693"/>
                <a:gridCol w="1121093"/>
                <a:gridCol w="934720"/>
                <a:gridCol w="2529841"/>
                <a:gridCol w="5301983"/>
              </a:tblGrid>
              <a:tr h="29523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类别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序号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名称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型号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备注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95232">
                <a:tc rowSpan="9">
                  <a:txBody>
                    <a:bodyPr/>
                    <a:lstStyle/>
                    <a:p>
                      <a:r>
                        <a:rPr lang="zh-CN" altLang="en-US" sz="1200" dirty="0"/>
                        <a:t>仪表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67G LCA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思仪 </a:t>
                      </a:r>
                      <a:r>
                        <a:rPr lang="en-US" altLang="zh-CN" sz="1200" dirty="0"/>
                        <a:t>6433L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四端口，选配</a:t>
                      </a:r>
                      <a:r>
                        <a:rPr lang="en-US" altLang="zh-CN" sz="1200" dirty="0"/>
                        <a:t>EE</a:t>
                      </a:r>
                      <a:r>
                        <a:rPr lang="zh-CN" altLang="en-US" sz="1200" dirty="0"/>
                        <a:t>和</a:t>
                      </a:r>
                      <a:r>
                        <a:rPr lang="en-US" altLang="zh-CN" sz="1200" dirty="0"/>
                        <a:t>EO</a:t>
                      </a:r>
                      <a:r>
                        <a:rPr lang="zh-CN" altLang="en-US" sz="1200" dirty="0"/>
                        <a:t>功能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95232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激光器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Santec</a:t>
                      </a:r>
                      <a:r>
                        <a:rPr lang="en-US" altLang="zh-CN" sz="1200" dirty="0"/>
                        <a:t> TSL-570-A-500630-P-F-AP-F-G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1520-1620nm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光功率计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err="1"/>
                        <a:t>Santec</a:t>
                      </a:r>
                      <a:r>
                        <a:rPr lang="en-US" altLang="zh-CN" sz="1200" dirty="0"/>
                        <a:t> MPM-210H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err="1"/>
                        <a:t>Santec</a:t>
                      </a:r>
                      <a:r>
                        <a:rPr lang="en-US" altLang="zh-CN" sz="1200" dirty="0"/>
                        <a:t> MPM-211-4-F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r>
                        <a:rPr lang="zh-CN" altLang="en-US" sz="1200" dirty="0"/>
                        <a:t>通道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95232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偏振控制仪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err="1"/>
                        <a:t>Santec</a:t>
                      </a:r>
                      <a:r>
                        <a:rPr lang="en-US" altLang="zh-CN" sz="1200" dirty="0"/>
                        <a:t> PCU-110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PDL</a:t>
                      </a:r>
                      <a:r>
                        <a:rPr lang="zh-CN" altLang="en-US" sz="1200" dirty="0"/>
                        <a:t>测试用途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95232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源表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Keithley 2602B 3</a:t>
                      </a:r>
                      <a:r>
                        <a:rPr lang="zh-CN" altLang="en-US" sz="1200" dirty="0"/>
                        <a:t>台</a:t>
                      </a:r>
                      <a:endParaRPr lang="en-US" altLang="zh-C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</a:tr>
              <a:tr h="295232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波形发生器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RIGOL DG4062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用于电光调制器</a:t>
                      </a:r>
                      <a:r>
                        <a:rPr lang="en-US" altLang="zh-CN" sz="1200" dirty="0" err="1"/>
                        <a:t>Vpi</a:t>
                      </a:r>
                      <a:r>
                        <a:rPr lang="zh-CN" altLang="en-US" sz="1200" dirty="0"/>
                        <a:t>测试</a:t>
                      </a:r>
                      <a:endParaRPr lang="zh-CN" altLang="en-US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</a:tr>
              <a:tr h="295232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示波器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RIGOL DS4014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/>
                        <a:t>Tek P6701B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用于电光调制器</a:t>
                      </a:r>
                      <a:r>
                        <a:rPr lang="en-US" altLang="zh-CN" sz="1200" dirty="0" err="1"/>
                        <a:t>Vpi</a:t>
                      </a:r>
                      <a:r>
                        <a:rPr lang="zh-CN" altLang="en-US" sz="1200" dirty="0"/>
                        <a:t>测试</a:t>
                      </a:r>
                      <a:endParaRPr lang="zh-CN" altLang="en-US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</a:tr>
              <a:tr h="295232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光放大器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AMP-FL8021-CLB-13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C+L band</a:t>
                      </a:r>
                      <a:r>
                        <a:rPr lang="zh-CN" altLang="en-US" sz="1200" dirty="0"/>
                        <a:t>，带宽测试等场景光功率放大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00B0F0"/>
                          </a:solidFill>
                        </a:rPr>
                        <a:t>AMP-FL8021-CLB-13</a:t>
                      </a:r>
                      <a:r>
                        <a:rPr lang="zh-CN" altLang="en-US" sz="1200" dirty="0">
                          <a:solidFill>
                            <a:srgbClr val="00B0F0"/>
                          </a:solidFill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rgbClr val="00B0F0"/>
                          </a:solidFill>
                        </a:rPr>
                        <a:t>1530-1610nm</a:t>
                      </a:r>
                      <a:r>
                        <a:rPr lang="zh-CN" altLang="en-US" sz="1200" dirty="0">
                          <a:solidFill>
                            <a:srgbClr val="00B0F0"/>
                          </a:solidFill>
                        </a:rPr>
                        <a:t>，</a:t>
                      </a:r>
                      <a:r>
                        <a:rPr lang="en-US" altLang="zh-CN" sz="1200" dirty="0">
                          <a:solidFill>
                            <a:srgbClr val="00B0F0"/>
                          </a:solidFill>
                        </a:rPr>
                        <a:t>max output 13dBm--</a:t>
                      </a:r>
                      <a:r>
                        <a:rPr lang="zh-CN" altLang="en-US" sz="1200" dirty="0">
                          <a:solidFill>
                            <a:srgbClr val="00B0F0"/>
                          </a:solidFill>
                        </a:rPr>
                        <a:t>新型号已经在需后面章节做了更改，改为</a:t>
                      </a:r>
                      <a:r>
                        <a:rPr lang="en-US" altLang="zh-CN" sz="1200" dirty="0">
                          <a:solidFill>
                            <a:srgbClr val="00B0F0"/>
                          </a:solidFill>
                        </a:rPr>
                        <a:t>19dBm</a:t>
                      </a:r>
                      <a:endParaRPr lang="en-US" altLang="zh-CN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</a:tr>
              <a:tr h="295232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三环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Thorlabs FPC562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手动调节偏振态，可以参考之前买过的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95232">
                <a:tc rowSpan="5">
                  <a:txBody>
                    <a:bodyPr/>
                    <a:lstStyle/>
                    <a:p>
                      <a:r>
                        <a:rPr lang="zh-CN" altLang="en-US" sz="1200" dirty="0"/>
                        <a:t>物料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光纤阵列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charset="-122"/>
                          <a:ea typeface="等线" panose="02010600030101010101" charset="-122"/>
                          <a:cs typeface="+mn-cs"/>
                        </a:rPr>
                        <a:t>NA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10600030101010101" charset="-122"/>
                        <a:ea typeface="等线" panose="02010600030101010101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楚星 定制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r>
                        <a:rPr lang="zh-CN" altLang="en-US" sz="1200" dirty="0"/>
                        <a:t>通道，模斑可定制，</a:t>
                      </a:r>
                      <a:r>
                        <a:rPr lang="en-US" altLang="zh-CN" sz="1200" dirty="0" err="1"/>
                        <a:t>Cband</a:t>
                      </a:r>
                      <a:r>
                        <a:rPr lang="zh-CN" altLang="en-US" sz="1200" dirty="0"/>
                        <a:t>大模斑推荐</a:t>
                      </a:r>
                      <a:r>
                        <a:rPr lang="en-US" altLang="zh-CN" sz="1200" dirty="0"/>
                        <a:t>10.4μm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95232">
                <a:tc vMerge="1"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单模光纤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10600030101010101" charset="-122"/>
                          <a:ea typeface="等线" panose="02010600030101010101" charset="-122"/>
                          <a:cs typeface="+mn-cs"/>
                        </a:rPr>
                        <a:t>NA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10600030101010101" charset="-122"/>
                        <a:ea typeface="等线" panose="02010600030101010101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楚星 定制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单通道，模斑可定制，</a:t>
                      </a:r>
                      <a:r>
                        <a:rPr lang="en-US" altLang="zh-CN" sz="1200" dirty="0" err="1"/>
                        <a:t>Cband</a:t>
                      </a:r>
                      <a:r>
                        <a:rPr lang="zh-CN" altLang="en-US" sz="1200" dirty="0"/>
                        <a:t>大模斑推荐</a:t>
                      </a:r>
                      <a:r>
                        <a:rPr lang="en-US" altLang="zh-CN" sz="1200" dirty="0"/>
                        <a:t>10.4μm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95232">
                <a:tc vMerge="1"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探针卡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驿天诺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驿天诺 定制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根据芯片设计，可定制</a:t>
                      </a:r>
                      <a:r>
                        <a:rPr lang="en-US" altLang="zh-CN" sz="1200" dirty="0"/>
                        <a:t>16pin</a:t>
                      </a:r>
                      <a:r>
                        <a:rPr lang="zh-CN" altLang="en-US" sz="1200" dirty="0"/>
                        <a:t>探针卡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95232">
                <a:tc vMerge="1"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DC</a:t>
                      </a:r>
                      <a:r>
                        <a:rPr lang="zh-CN" altLang="en-US" sz="1200" dirty="0"/>
                        <a:t>探针座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ym typeface="+mn-ea"/>
                        </a:rPr>
                        <a:t>驿天诺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参考之前买过的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r>
                        <a:rPr lang="zh-CN" altLang="en-US" sz="1200" dirty="0"/>
                        <a:t>套，用于芯片扎针，分对应芯片焊盘正负极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95232">
                <a:tc vMerge="1"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驿天诺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驿天诺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参考之前买过的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/>
                        <a:t>与</a:t>
                      </a:r>
                      <a:r>
                        <a:rPr lang="en-US" altLang="zh-CN" sz="1200" dirty="0"/>
                        <a:t>DC</a:t>
                      </a:r>
                      <a:r>
                        <a:rPr lang="zh-CN" altLang="en-US" sz="1200" dirty="0"/>
                        <a:t>探针座配套使用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04829" y="6426869"/>
            <a:ext cx="8568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数量为</a:t>
            </a:r>
            <a:r>
              <a:rPr lang="en-US" altLang="zh-CN" sz="1400" dirty="0"/>
              <a:t>NA</a:t>
            </a:r>
            <a:r>
              <a:rPr lang="zh-CN" altLang="en-US" sz="1400" dirty="0"/>
              <a:t>表示物料数量待定，其中序号</a:t>
            </a:r>
            <a:r>
              <a:rPr lang="en-US" altLang="zh-CN" sz="1400" dirty="0"/>
              <a:t>2/3/4</a:t>
            </a:r>
            <a:r>
              <a:rPr lang="zh-CN" altLang="en-US" sz="1400" dirty="0"/>
              <a:t>为光谱扫描测试套件，默认选择同一品牌产品；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20437" y="323188"/>
            <a:ext cx="10750347" cy="829945"/>
            <a:chOff x="720437" y="323188"/>
            <a:chExt cx="10750347" cy="829945"/>
          </a:xfrm>
        </p:grpSpPr>
        <p:grpSp>
          <p:nvGrpSpPr>
            <p:cNvPr id="6" name="组合 5"/>
            <p:cNvGrpSpPr/>
            <p:nvPr/>
          </p:nvGrpSpPr>
          <p:grpSpPr>
            <a:xfrm>
              <a:off x="720437" y="323188"/>
              <a:ext cx="7133590" cy="829945"/>
              <a:chOff x="720437" y="323188"/>
              <a:chExt cx="7133590" cy="82994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836642" y="323188"/>
                <a:ext cx="7017385" cy="82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rPr>
                  <a:t>推荐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rPr>
                  <a:t>3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rPr>
                  <a:t>：</a:t>
                </a:r>
                <a:r>
                  <a:rPr kumimoji="1" lang="zh-CN" altLang="en-US" sz="2400" b="1" dirty="0">
                    <a:solidFill>
                      <a:srgbClr val="4472C4"/>
                    </a:solidFill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rPr>
                  <a:t>光电测试系统框图</a:t>
                </a:r>
                <a:r>
                  <a:rPr kumimoji="1" lang="en-US" altLang="zh-CN" sz="2400" b="1" dirty="0">
                    <a:solidFill>
                      <a:srgbClr val="4472C4"/>
                    </a:solidFill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rPr>
                  <a:t>-</a:t>
                </a:r>
                <a:r>
                  <a:rPr kumimoji="1" lang="zh-CN" altLang="en-US" sz="2400" b="1" dirty="0">
                    <a:solidFill>
                      <a:srgbClr val="4472C4"/>
                    </a:solidFill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rPr>
                  <a:t>本页没有加光</a:t>
                </a:r>
                <a:r>
                  <a:rPr kumimoji="1" lang="zh-CN" altLang="en-US" sz="2400" b="1" dirty="0">
                    <a:solidFill>
                      <a:srgbClr val="4472C4"/>
                    </a:solidFill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rPr>
                  <a:t>开关</a:t>
                </a:r>
                <a:endParaRPr kumimoji="1" lang="zh-CN" altLang="en-US" sz="2400" b="1" dirty="0">
                  <a:solidFill>
                    <a:srgbClr val="4472C4"/>
                  </a:solidFill>
                  <a:latin typeface="阿里巴巴普惠体 2.0 55 Regular" panose="00020600040101010101" charset="-122"/>
                  <a:ea typeface="阿里巴巴普惠体 2.0 55 Regular" panose="00020600040101010101" charset="-122"/>
                  <a:cs typeface="阿里巴巴普惠体 2.0 55 Regular" panose="00020600040101010101" charset="-122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720437" y="584644"/>
                <a:ext cx="304020" cy="304020"/>
                <a:chOff x="1429555" y="1911924"/>
                <a:chExt cx="304020" cy="304020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1429555" y="1911924"/>
                  <a:ext cx="77273" cy="30324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 rot="5400000">
                  <a:off x="1543318" y="2025687"/>
                  <a:ext cx="77273" cy="30324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endParaRPr>
                </a:p>
              </p:txBody>
            </p:sp>
          </p:grpSp>
        </p:grpSp>
        <p:cxnSp>
          <p:nvCxnSpPr>
            <p:cNvPr id="7" name="直线连接符 20"/>
            <p:cNvCxnSpPr/>
            <p:nvPr/>
          </p:nvCxnSpPr>
          <p:spPr>
            <a:xfrm>
              <a:off x="1230519" y="850028"/>
              <a:ext cx="1024026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3"/>
          <p:cNvSpPr txBox="1"/>
          <p:nvPr/>
        </p:nvSpPr>
        <p:spPr>
          <a:xfrm>
            <a:off x="4051795" y="6561019"/>
            <a:ext cx="2300592" cy="340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ctr" defTabSz="1219200" rtl="0" eaLnBrk="1" latinLnBrk="0" hangingPunct="1">
              <a:defRPr sz="1000" kern="1200" baseline="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2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8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4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楷体" panose="02010609060101010101" pitchFamily="49" charset="-122"/>
              </a:rPr>
              <a:t>Eternal Proprietary and Confidential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521" y="913802"/>
            <a:ext cx="11685502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为满足</a:t>
            </a:r>
            <a:r>
              <a:rPr lang="en-US" altLang="zh-CN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C+L band IL/PDL</a:t>
            </a:r>
            <a:r>
              <a:rPr lang="zh-CN" altLang="en-US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测试要求，且光放出光功率≥</a:t>
            </a:r>
            <a:r>
              <a:rPr lang="en-US" altLang="zh-CN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18dBm</a:t>
            </a:r>
            <a:r>
              <a:rPr lang="zh-CN" altLang="en-US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，激光器、光功率计、光放、偏振控制器推荐如下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148831" y="4498493"/>
          <a:ext cx="11776789" cy="198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93"/>
                <a:gridCol w="587693"/>
                <a:gridCol w="1121093"/>
                <a:gridCol w="587693"/>
                <a:gridCol w="2876868"/>
                <a:gridCol w="6015749"/>
              </a:tblGrid>
              <a:tr h="29523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类别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序号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名称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型号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备注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95232">
                <a:tc rowSpan="4">
                  <a:txBody>
                    <a:bodyPr/>
                    <a:lstStyle/>
                    <a:p>
                      <a:r>
                        <a:rPr lang="zh-CN" altLang="en-US" sz="1200" dirty="0"/>
                        <a:t>光测试系统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激光器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Santec</a:t>
                      </a:r>
                      <a:r>
                        <a:rPr lang="en-US" altLang="zh-CN" sz="1200" dirty="0"/>
                        <a:t> TSL-570-A-500630-P-F-AP-F-G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1520-1620nm，</a:t>
                      </a:r>
                      <a:r>
                        <a:rPr lang="en-US" altLang="zh-CN" sz="1200" dirty="0"/>
                        <a:t>C+L band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光功率计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err="1"/>
                        <a:t>Santec</a:t>
                      </a:r>
                      <a:r>
                        <a:rPr lang="en-US" altLang="zh-CN" sz="1200" dirty="0"/>
                        <a:t> MPM-210H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err="1"/>
                        <a:t>Santec</a:t>
                      </a:r>
                      <a:r>
                        <a:rPr lang="en-US" altLang="zh-CN" sz="1200" dirty="0"/>
                        <a:t> MPM-211-4-F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r>
                        <a:rPr lang="zh-CN" altLang="en-US" sz="1200" dirty="0"/>
                        <a:t>通道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95232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偏振控制仪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err="1"/>
                        <a:t>Santec</a:t>
                      </a:r>
                      <a:r>
                        <a:rPr lang="en-US" altLang="zh-CN" sz="1200" dirty="0"/>
                        <a:t> PCU-110-2-P-F-AP-AP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PDL</a:t>
                      </a:r>
                      <a:r>
                        <a:rPr lang="zh-CN" altLang="en-US" sz="1200" dirty="0"/>
                        <a:t>测试用途，</a:t>
                      </a:r>
                      <a:r>
                        <a:rPr lang="en-US" altLang="zh-CN" sz="1200" dirty="0"/>
                        <a:t>C+L band</a:t>
                      </a:r>
                      <a:r>
                        <a:rPr lang="zh-CN" altLang="en-US" sz="1200" dirty="0"/>
                        <a:t>：</a:t>
                      </a:r>
                      <a:r>
                        <a:rPr lang="en-US" altLang="zh-CN" sz="1200" dirty="0"/>
                        <a:t>1480 - 1640 nm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95232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光放大器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AMP-FL8021-CLB-19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C+L band</a:t>
                      </a:r>
                      <a:r>
                        <a:rPr lang="zh-CN" altLang="en-US" sz="1200" dirty="0"/>
                        <a:t>，带宽测试等场景光功率放大，型号相比</a:t>
                      </a:r>
                      <a:r>
                        <a:rPr lang="en-US" altLang="zh-CN" sz="1200" dirty="0"/>
                        <a:t>page4</a:t>
                      </a:r>
                      <a:r>
                        <a:rPr lang="zh-CN" altLang="en-US" sz="1200" dirty="0"/>
                        <a:t>原版本有变化，主要是出光功率变大，满足</a:t>
                      </a:r>
                      <a:r>
                        <a:rPr lang="en-US" altLang="zh-CN" sz="1200" dirty="0"/>
                        <a:t>18dBm</a:t>
                      </a:r>
                      <a:r>
                        <a:rPr lang="zh-CN" altLang="en-US" sz="1200" dirty="0"/>
                        <a:t>以上出光；注意，同类产品最高可选配至</a:t>
                      </a:r>
                      <a:r>
                        <a:rPr lang="en-US" altLang="zh-CN" sz="1200" dirty="0"/>
                        <a:t>22dBm</a:t>
                      </a:r>
                      <a:r>
                        <a:rPr lang="zh-CN" altLang="en-US" sz="1200" dirty="0"/>
                        <a:t>出光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00B0F0"/>
                          </a:solidFill>
                        </a:rPr>
                        <a:t>AMP-FL8021-CLB-19</a:t>
                      </a:r>
                      <a:r>
                        <a:rPr lang="zh-CN" altLang="en-US" sz="1200" dirty="0">
                          <a:solidFill>
                            <a:srgbClr val="00B0F0"/>
                          </a:solidFill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rgbClr val="00B0F0"/>
                          </a:solidFill>
                        </a:rPr>
                        <a:t>1530-1610nm Max output 19dBm</a:t>
                      </a:r>
                      <a:endParaRPr lang="zh-CN" altLang="en-US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76" name="组合 75"/>
          <p:cNvGrpSpPr/>
          <p:nvPr/>
        </p:nvGrpSpPr>
        <p:grpSpPr>
          <a:xfrm>
            <a:off x="229158" y="1482325"/>
            <a:ext cx="8279996" cy="2985004"/>
            <a:chOff x="590306" y="1605269"/>
            <a:chExt cx="8279996" cy="2985004"/>
          </a:xfrm>
        </p:grpSpPr>
        <p:grpSp>
          <p:nvGrpSpPr>
            <p:cNvPr id="75" name="组合 74"/>
            <p:cNvGrpSpPr/>
            <p:nvPr/>
          </p:nvGrpSpPr>
          <p:grpSpPr>
            <a:xfrm>
              <a:off x="698698" y="1974272"/>
              <a:ext cx="8171604" cy="2616001"/>
              <a:chOff x="686490" y="1875513"/>
              <a:chExt cx="8171604" cy="2616001"/>
            </a:xfrm>
          </p:grpSpPr>
          <p:cxnSp>
            <p:nvCxnSpPr>
              <p:cNvPr id="4" name="直接箭头连接符 3"/>
              <p:cNvCxnSpPr/>
              <p:nvPr/>
            </p:nvCxnSpPr>
            <p:spPr>
              <a:xfrm>
                <a:off x="4206444" y="3510156"/>
                <a:ext cx="0" cy="686187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>
                <a:off x="4947303" y="3934038"/>
                <a:ext cx="0" cy="261849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H="1">
                <a:off x="4212688" y="3510156"/>
                <a:ext cx="1152344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H="1">
                <a:off x="4944614" y="3925576"/>
                <a:ext cx="1937149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: 圆角 15"/>
              <p:cNvSpPr/>
              <p:nvPr/>
            </p:nvSpPr>
            <p:spPr>
              <a:xfrm>
                <a:off x="696832" y="1881124"/>
                <a:ext cx="657143" cy="52322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: 圆角 17"/>
              <p:cNvSpPr/>
              <p:nvPr/>
            </p:nvSpPr>
            <p:spPr>
              <a:xfrm>
                <a:off x="1785975" y="1885648"/>
                <a:ext cx="2243480" cy="52322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906653" y="2550750"/>
                <a:ext cx="870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splitter</a:t>
                </a:r>
                <a:endParaRPr lang="zh-CN" altLang="en-US" dirty="0"/>
              </a:p>
            </p:txBody>
          </p:sp>
          <p:sp>
            <p:nvSpPr>
              <p:cNvPr id="20" name="矩形: 圆角 19"/>
              <p:cNvSpPr/>
              <p:nvPr/>
            </p:nvSpPr>
            <p:spPr>
              <a:xfrm>
                <a:off x="5901660" y="1885648"/>
                <a:ext cx="1466631" cy="52322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flipV="1">
                <a:off x="5365032" y="3219293"/>
                <a:ext cx="0" cy="288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V="1">
                <a:off x="6881763" y="3225772"/>
                <a:ext cx="0" cy="69980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>
                <a:off x="1353975" y="2151737"/>
                <a:ext cx="432000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6881820" y="2404344"/>
                <a:ext cx="0" cy="86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5365092" y="2408868"/>
                <a:ext cx="0" cy="85947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>
                <a:off x="5489251" y="2899273"/>
                <a:ext cx="1145724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6634975" y="2408868"/>
                <a:ext cx="1" cy="49040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5289982" y="2698229"/>
                <a:ext cx="304800" cy="1043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 flipV="1">
                <a:off x="5489251" y="2793591"/>
                <a:ext cx="0" cy="10568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: 圆角 29"/>
              <p:cNvSpPr/>
              <p:nvPr/>
            </p:nvSpPr>
            <p:spPr>
              <a:xfrm>
                <a:off x="1804184" y="2696073"/>
                <a:ext cx="870094" cy="52322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: 圆角 30"/>
              <p:cNvSpPr/>
              <p:nvPr/>
            </p:nvSpPr>
            <p:spPr>
              <a:xfrm>
                <a:off x="686490" y="2696073"/>
                <a:ext cx="764629" cy="52322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 flipV="1">
                <a:off x="4483579" y="3935152"/>
                <a:ext cx="0" cy="216000"/>
              </a:xfrm>
              <a:prstGeom prst="line">
                <a:avLst/>
              </a:prstGeom>
              <a:ln cap="rnd">
                <a:solidFill>
                  <a:schemeClr val="accent2">
                    <a:lumMod val="60000"/>
                    <a:lumOff val="40000"/>
                  </a:schemeClr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V="1">
                <a:off x="4644688" y="3717438"/>
                <a:ext cx="0" cy="432000"/>
              </a:xfrm>
              <a:prstGeom prst="line">
                <a:avLst/>
              </a:prstGeom>
              <a:ln w="15875">
                <a:solidFill>
                  <a:srgbClr val="0000FF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1056751" y="3225772"/>
                <a:ext cx="0" cy="709381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V="1">
                <a:off x="2221756" y="3225772"/>
                <a:ext cx="0" cy="498146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H="1">
                <a:off x="1068804" y="3935153"/>
                <a:ext cx="3414775" cy="0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endCxn id="38" idx="3"/>
              </p:cNvCxnSpPr>
              <p:nvPr/>
            </p:nvCxnSpPr>
            <p:spPr>
              <a:xfrm flipH="1">
                <a:off x="3542396" y="3717439"/>
                <a:ext cx="1102292" cy="10473"/>
              </a:xfrm>
              <a:prstGeom prst="line">
                <a:avLst/>
              </a:prstGeom>
              <a:ln w="19050">
                <a:solidFill>
                  <a:srgbClr val="0000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3237596" y="3675760"/>
                <a:ext cx="304800" cy="10430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>
                <a:stCxn id="38" idx="1"/>
              </p:cNvCxnSpPr>
              <p:nvPr/>
            </p:nvCxnSpPr>
            <p:spPr>
              <a:xfrm flipH="1">
                <a:off x="2221756" y="3727912"/>
                <a:ext cx="1015840" cy="5340"/>
              </a:xfrm>
              <a:prstGeom prst="line">
                <a:avLst/>
              </a:prstGeom>
              <a:ln>
                <a:solidFill>
                  <a:srgbClr val="0000FF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5260187" y="3455931"/>
                <a:ext cx="0" cy="10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5100727" y="3884412"/>
                <a:ext cx="0" cy="10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4828622" y="3261019"/>
                <a:ext cx="4988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/>
                  <a:t>FC#1</a:t>
                </a:r>
                <a:endParaRPr lang="zh-CN" altLang="en-US" sz="1100" dirty="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4779755" y="3652745"/>
                <a:ext cx="4988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/>
                  <a:t>FC#2</a:t>
                </a:r>
                <a:endParaRPr lang="zh-CN" altLang="en-US" sz="1100" dirty="0"/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>
                <a:off x="7160180" y="3041486"/>
                <a:ext cx="1697914" cy="892552"/>
                <a:chOff x="6096000" y="1776741"/>
                <a:chExt cx="1697914" cy="892552"/>
              </a:xfrm>
            </p:grpSpPr>
            <p:cxnSp>
              <p:nvCxnSpPr>
                <p:cNvPr id="45" name="直接连接符 44"/>
                <p:cNvCxnSpPr/>
                <p:nvPr/>
              </p:nvCxnSpPr>
              <p:spPr>
                <a:xfrm flipH="1">
                  <a:off x="6096000" y="1961407"/>
                  <a:ext cx="432000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 flipH="1">
                  <a:off x="6096000" y="2230809"/>
                  <a:ext cx="432000" cy="0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/>
                <p:nvPr/>
              </p:nvCxnSpPr>
              <p:spPr>
                <a:xfrm flipH="1">
                  <a:off x="6096000" y="2511660"/>
                  <a:ext cx="432000" cy="0"/>
                </a:xfrm>
                <a:prstGeom prst="line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文本框 47"/>
                <p:cNvSpPr txBox="1"/>
                <p:nvPr/>
              </p:nvSpPr>
              <p:spPr>
                <a:xfrm>
                  <a:off x="6528824" y="1776741"/>
                  <a:ext cx="12650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accent6"/>
                      </a:solidFill>
                    </a:rPr>
                    <a:t>Optical path</a:t>
                  </a:r>
                  <a:endParaRPr lang="zh-CN" altLang="en-US" sz="1600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6528824" y="2068109"/>
                  <a:ext cx="9060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rgbClr val="0000FF"/>
                      </a:solidFill>
                    </a:rPr>
                    <a:t>DC path</a:t>
                  </a:r>
                  <a:endParaRPr lang="zh-CN" altLang="en-US" sz="16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6516800" y="2330739"/>
                  <a:ext cx="8547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RF path</a:t>
                  </a:r>
                  <a:endParaRPr lang="zh-CN" altLang="en-US" sz="16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  <p:sp>
            <p:nvSpPr>
              <p:cNvPr id="51" name="文本框 50"/>
              <p:cNvSpPr txBox="1"/>
              <p:nvPr/>
            </p:nvSpPr>
            <p:spPr>
              <a:xfrm>
                <a:off x="4322228" y="4183737"/>
                <a:ext cx="5373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Chip</a:t>
                </a:r>
                <a:endParaRPr lang="zh-CN" altLang="en-US" sz="1400" dirty="0"/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 flipV="1">
                <a:off x="5489250" y="2590391"/>
                <a:ext cx="0" cy="10568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5489251" y="2590391"/>
                <a:ext cx="860933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V="1">
                <a:off x="6350184" y="2404344"/>
                <a:ext cx="0" cy="186047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文本框 54"/>
              <p:cNvSpPr txBox="1"/>
              <p:nvPr/>
            </p:nvSpPr>
            <p:spPr>
              <a:xfrm>
                <a:off x="2378570" y="3352495"/>
                <a:ext cx="1521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Matrix switch</a:t>
                </a:r>
                <a:endParaRPr lang="zh-CN" altLang="en-US" dirty="0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766453" y="1967071"/>
                <a:ext cx="532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TLS</a:t>
                </a:r>
                <a:endParaRPr lang="zh-CN" altLang="en-US" dirty="0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840782" y="1962597"/>
                <a:ext cx="2133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Polarization control</a:t>
                </a:r>
                <a:endParaRPr lang="zh-CN" altLang="en-US" dirty="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5901660" y="1962592"/>
                <a:ext cx="1466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Power Meter</a:t>
                </a:r>
                <a:endParaRPr lang="zh-CN" altLang="en-US" dirty="0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1862757" y="2773017"/>
                <a:ext cx="749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SMU</a:t>
                </a:r>
                <a:endParaRPr lang="zh-CN" altLang="en-US" dirty="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717803" y="2783580"/>
                <a:ext cx="702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LCA</a:t>
                </a:r>
                <a:endParaRPr lang="zh-CN" altLang="en-US" dirty="0"/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 flipH="1">
                <a:off x="4212688" y="4193111"/>
                <a:ext cx="182922" cy="0"/>
              </a:xfrm>
              <a:prstGeom prst="line">
                <a:avLst/>
              </a:prstGeom>
              <a:ln>
                <a:solidFill>
                  <a:srgbClr val="00B050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flipH="1">
                <a:off x="4779755" y="4194959"/>
                <a:ext cx="182922" cy="0"/>
              </a:xfrm>
              <a:prstGeom prst="line">
                <a:avLst/>
              </a:prstGeom>
              <a:ln>
                <a:solidFill>
                  <a:srgbClr val="00B050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矩形 62"/>
              <p:cNvSpPr/>
              <p:nvPr/>
            </p:nvSpPr>
            <p:spPr>
              <a:xfrm>
                <a:off x="4403061" y="4149664"/>
                <a:ext cx="396000" cy="85956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6815185" y="2387571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CH1</a:t>
                </a:r>
                <a:endParaRPr lang="zh-CN" altLang="en-US" sz="1400" dirty="0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5914108" y="2844153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CH2</a:t>
                </a:r>
                <a:endParaRPr lang="zh-CN" altLang="en-US" sz="1400" dirty="0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5787965" y="2526710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CH3</a:t>
                </a:r>
                <a:endParaRPr lang="zh-CN" altLang="en-US" sz="1400" dirty="0"/>
              </a:p>
            </p:txBody>
          </p:sp>
          <p:sp>
            <p:nvSpPr>
              <p:cNvPr id="68" name="矩形: 圆角 67"/>
              <p:cNvSpPr/>
              <p:nvPr/>
            </p:nvSpPr>
            <p:spPr>
              <a:xfrm>
                <a:off x="4644687" y="1875513"/>
                <a:ext cx="901493" cy="52322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4704053" y="1960270"/>
                <a:ext cx="785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EDFA</a:t>
                </a:r>
                <a:endParaRPr lang="zh-CN" altLang="en-US" dirty="0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 flipH="1">
                <a:off x="4029455" y="2163078"/>
                <a:ext cx="615232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文本框 70"/>
            <p:cNvSpPr txBox="1"/>
            <p:nvPr/>
          </p:nvSpPr>
          <p:spPr>
            <a:xfrm>
              <a:off x="590306" y="1609645"/>
              <a:ext cx="11158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TSL-570</a:t>
              </a:r>
              <a:endParaRPr lang="zh-CN" altLang="en-US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210225" y="1606147"/>
              <a:ext cx="11158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PCU-110</a:t>
              </a:r>
              <a:endParaRPr lang="zh-CN" altLang="en-US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419910" y="1614043"/>
              <a:ext cx="14666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AMP-FL8021</a:t>
              </a:r>
              <a:endParaRPr lang="zh-CN" altLang="en-US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034299" y="1605269"/>
              <a:ext cx="14666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MPM-210H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直接连接符 83"/>
          <p:cNvCxnSpPr/>
          <p:nvPr/>
        </p:nvCxnSpPr>
        <p:spPr>
          <a:xfrm flipH="1">
            <a:off x="6014159" y="2030036"/>
            <a:ext cx="61523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4877648" y="2566206"/>
            <a:ext cx="182124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>
            <a:off x="4911247" y="2030036"/>
            <a:ext cx="61523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20437" y="323188"/>
            <a:ext cx="11148695" cy="565476"/>
            <a:chOff x="720437" y="323188"/>
            <a:chExt cx="11148695" cy="565476"/>
          </a:xfrm>
        </p:grpSpPr>
        <p:grpSp>
          <p:nvGrpSpPr>
            <p:cNvPr id="6" name="组合 5"/>
            <p:cNvGrpSpPr/>
            <p:nvPr/>
          </p:nvGrpSpPr>
          <p:grpSpPr>
            <a:xfrm>
              <a:off x="720437" y="323188"/>
              <a:ext cx="11148695" cy="565476"/>
              <a:chOff x="720437" y="323188"/>
              <a:chExt cx="11148695" cy="56547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836642" y="323188"/>
                <a:ext cx="11032490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rPr>
                  <a:t>推荐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rPr>
                  <a:t>4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rPr>
                  <a:t>：</a:t>
                </a:r>
                <a:r>
                  <a:rPr kumimoji="1" lang="zh-CN" altLang="en-US" sz="2400" b="1" dirty="0">
                    <a:solidFill>
                      <a:srgbClr val="4472C4"/>
                    </a:solidFill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rPr>
                  <a:t>光电测试系统框图</a:t>
                </a:r>
                <a:r>
                  <a:rPr kumimoji="1" lang="en-US" altLang="zh-CN" sz="2400" b="1" dirty="0">
                    <a:solidFill>
                      <a:srgbClr val="4472C4"/>
                    </a:solidFill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rPr>
                  <a:t>-</a:t>
                </a:r>
                <a:r>
                  <a:rPr kumimoji="1" lang="zh-CN" altLang="en-US" sz="1400" b="1" dirty="0">
                    <a:solidFill>
                      <a:srgbClr val="FF0000"/>
                    </a:solidFill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rPr>
                  <a:t>（本页加了光开关，可以为</a:t>
                </a:r>
                <a:r>
                  <a:rPr kumimoji="1" lang="en-US" altLang="zh-CN" sz="1400" b="1" dirty="0">
                    <a:solidFill>
                      <a:srgbClr val="FF0000"/>
                    </a:solidFill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rPr>
                  <a:t>1*4</a:t>
                </a:r>
                <a:r>
                  <a:rPr kumimoji="1" lang="zh-CN" altLang="en-US" sz="1400" b="1" dirty="0">
                    <a:solidFill>
                      <a:srgbClr val="FF0000"/>
                    </a:solidFill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rPr>
                  <a:t>，或者</a:t>
                </a:r>
                <a:r>
                  <a:rPr kumimoji="1" lang="en-US" altLang="zh-CN" sz="1400" b="1" dirty="0">
                    <a:solidFill>
                      <a:srgbClr val="FF0000"/>
                    </a:solidFill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rPr>
                  <a:t>2*2</a:t>
                </a:r>
                <a:r>
                  <a:rPr kumimoji="1" lang="zh-CN" altLang="en-US" sz="1400" b="1" dirty="0">
                    <a:solidFill>
                      <a:srgbClr val="FF0000"/>
                    </a:solidFill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rPr>
                  <a:t>，目的是不需要</a:t>
                </a:r>
                <a:r>
                  <a:rPr kumimoji="1" lang="en-US" altLang="zh-CN" sz="1400" b="1" dirty="0">
                    <a:solidFill>
                      <a:srgbClr val="FF0000"/>
                    </a:solidFill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rPr>
                  <a:t>EDFA</a:t>
                </a:r>
                <a:r>
                  <a:rPr kumimoji="1" lang="zh-CN" altLang="en-US" sz="1400" b="1" dirty="0">
                    <a:solidFill>
                      <a:srgbClr val="FF0000"/>
                    </a:solidFill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rPr>
                  <a:t>时可以直接通过光开关短路）</a:t>
                </a:r>
                <a:endParaRPr kumimoji="1" lang="zh-CN" altLang="en-US" sz="1400" b="1" dirty="0">
                  <a:solidFill>
                    <a:srgbClr val="FF0000"/>
                  </a:solidFill>
                  <a:latin typeface="阿里巴巴普惠体 2.0 55 Regular" panose="00020600040101010101" charset="-122"/>
                  <a:ea typeface="阿里巴巴普惠体 2.0 55 Regular" panose="00020600040101010101" charset="-122"/>
                  <a:cs typeface="阿里巴巴普惠体 2.0 55 Regular" panose="00020600040101010101" charset="-122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720437" y="584644"/>
                <a:ext cx="304020" cy="304020"/>
                <a:chOff x="1429555" y="1911924"/>
                <a:chExt cx="304020" cy="304020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1429555" y="1911924"/>
                  <a:ext cx="77273" cy="30324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 rot="5400000">
                  <a:off x="1543318" y="2025687"/>
                  <a:ext cx="77273" cy="30324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endParaRPr>
                </a:p>
              </p:txBody>
            </p:sp>
          </p:grpSp>
        </p:grpSp>
        <p:cxnSp>
          <p:nvCxnSpPr>
            <p:cNvPr id="7" name="直线连接符 20"/>
            <p:cNvCxnSpPr/>
            <p:nvPr/>
          </p:nvCxnSpPr>
          <p:spPr>
            <a:xfrm>
              <a:off x="1230519" y="850028"/>
              <a:ext cx="1024026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3"/>
          <p:cNvSpPr txBox="1"/>
          <p:nvPr/>
        </p:nvSpPr>
        <p:spPr>
          <a:xfrm>
            <a:off x="4051795" y="6561019"/>
            <a:ext cx="2300592" cy="340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ctr" defTabSz="1219200" rtl="0" eaLnBrk="1" latinLnBrk="0" hangingPunct="1">
              <a:defRPr sz="1000" kern="1200" baseline="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2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8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4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楷体" panose="02010609060101010101" pitchFamily="49" charset="-122"/>
              </a:rPr>
              <a:t>Eternal Proprietary and Confidential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521" y="913802"/>
            <a:ext cx="11685502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为满足</a:t>
            </a:r>
            <a:r>
              <a:rPr lang="en-US" altLang="zh-CN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C+L band IL/PDL</a:t>
            </a:r>
            <a:r>
              <a:rPr lang="zh-CN" altLang="en-US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测试要求，且光放出光功率≥</a:t>
            </a:r>
            <a:r>
              <a:rPr lang="en-US" altLang="zh-CN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18dBm</a:t>
            </a:r>
            <a:r>
              <a:rPr lang="zh-CN" altLang="en-US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，激光器、光功率计、光放、偏振控制器推荐如下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148831" y="4498493"/>
          <a:ext cx="11776789" cy="198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93"/>
                <a:gridCol w="587693"/>
                <a:gridCol w="1121093"/>
                <a:gridCol w="587693"/>
                <a:gridCol w="2876868"/>
                <a:gridCol w="6015749"/>
              </a:tblGrid>
              <a:tr h="29523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类别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序号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名称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型号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备注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95232">
                <a:tc rowSpan="4">
                  <a:txBody>
                    <a:bodyPr/>
                    <a:lstStyle/>
                    <a:p>
                      <a:r>
                        <a:rPr lang="zh-CN" altLang="en-US" sz="1200" dirty="0"/>
                        <a:t>光测试系统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激光器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Santec</a:t>
                      </a:r>
                      <a:r>
                        <a:rPr lang="en-US" altLang="zh-CN" sz="1200" dirty="0"/>
                        <a:t> TSL-570-A-500630-P-F-AP-F-G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1520-1620nm，</a:t>
                      </a:r>
                      <a:r>
                        <a:rPr lang="en-US" altLang="zh-CN" sz="1200" dirty="0"/>
                        <a:t>C+L band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光功率计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err="1"/>
                        <a:t>Santec</a:t>
                      </a:r>
                      <a:r>
                        <a:rPr lang="en-US" altLang="zh-CN" sz="1200" dirty="0"/>
                        <a:t> MPM-210H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err="1"/>
                        <a:t>Santec</a:t>
                      </a:r>
                      <a:r>
                        <a:rPr lang="en-US" altLang="zh-CN" sz="1200" dirty="0"/>
                        <a:t> MPM-211-4-F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r>
                        <a:rPr lang="zh-CN" altLang="en-US" sz="1200" dirty="0"/>
                        <a:t>通道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95232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偏振控制仪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err="1"/>
                        <a:t>Santec</a:t>
                      </a:r>
                      <a:r>
                        <a:rPr lang="en-US" altLang="zh-CN" sz="1200" dirty="0"/>
                        <a:t> PCU-110-2-P-F-AP-AP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PDL</a:t>
                      </a:r>
                      <a:r>
                        <a:rPr lang="zh-CN" altLang="en-US" sz="1200" dirty="0"/>
                        <a:t>测试用途，</a:t>
                      </a:r>
                      <a:r>
                        <a:rPr lang="en-US" altLang="zh-CN" sz="1200" dirty="0"/>
                        <a:t>C+L band</a:t>
                      </a:r>
                      <a:r>
                        <a:rPr lang="zh-CN" altLang="en-US" sz="1200" dirty="0"/>
                        <a:t>：</a:t>
                      </a:r>
                      <a:r>
                        <a:rPr lang="en-US" altLang="zh-CN" sz="1200" dirty="0"/>
                        <a:t>1480 - 1640 nm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95232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光放大器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AMP-FL8021-CLB-19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C+L band</a:t>
                      </a:r>
                      <a:r>
                        <a:rPr lang="zh-CN" altLang="en-US" sz="1200" dirty="0"/>
                        <a:t>，带宽测试等场景光功率放大，型号相比</a:t>
                      </a:r>
                      <a:r>
                        <a:rPr lang="en-US" altLang="zh-CN" sz="1200" dirty="0"/>
                        <a:t>page4</a:t>
                      </a:r>
                      <a:r>
                        <a:rPr lang="zh-CN" altLang="en-US" sz="1200" dirty="0"/>
                        <a:t>原版本有变化，主要是出光功率变大，满足</a:t>
                      </a:r>
                      <a:r>
                        <a:rPr lang="en-US" altLang="zh-CN" sz="1200" dirty="0"/>
                        <a:t>18dBm</a:t>
                      </a:r>
                      <a:r>
                        <a:rPr lang="zh-CN" altLang="en-US" sz="1200" dirty="0"/>
                        <a:t>以上出光；注意，同类产品最高可选配至</a:t>
                      </a:r>
                      <a:r>
                        <a:rPr lang="en-US" altLang="zh-CN" sz="1200" dirty="0"/>
                        <a:t>22dBm</a:t>
                      </a:r>
                      <a:r>
                        <a:rPr lang="zh-CN" altLang="en-US" sz="1200" dirty="0"/>
                        <a:t>出光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00B0F0"/>
                          </a:solidFill>
                        </a:rPr>
                        <a:t>AMP-FL8021-CLB-19</a:t>
                      </a:r>
                      <a:r>
                        <a:rPr lang="zh-CN" altLang="en-US" sz="1200" dirty="0">
                          <a:solidFill>
                            <a:srgbClr val="00B0F0"/>
                          </a:solidFill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rgbClr val="00B0F0"/>
                          </a:solidFill>
                        </a:rPr>
                        <a:t>1530-1610nm Max output 19dBm</a:t>
                      </a:r>
                      <a:endParaRPr lang="zh-CN" altLang="en-US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1" name="文本框 70"/>
          <p:cNvSpPr txBox="1"/>
          <p:nvPr/>
        </p:nvSpPr>
        <p:spPr>
          <a:xfrm>
            <a:off x="229158" y="1486701"/>
            <a:ext cx="1115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TSL-570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1849077" y="1483203"/>
            <a:ext cx="1115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PCU-110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4904002" y="1491099"/>
            <a:ext cx="1466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AMP-FL8021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8400971" y="1482325"/>
            <a:ext cx="1466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MPM-210H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3857504" y="3485971"/>
            <a:ext cx="0" cy="686187"/>
          </a:xfrm>
          <a:prstGeom prst="straightConnector1">
            <a:avLst/>
          </a:prstGeom>
          <a:ln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598363" y="3909853"/>
            <a:ext cx="0" cy="261849"/>
          </a:xfrm>
          <a:prstGeom prst="straightConnector1">
            <a:avLst/>
          </a:prstGeom>
          <a:ln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3863748" y="3485971"/>
            <a:ext cx="388016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4595674" y="3901391"/>
            <a:ext cx="466496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/>
          <p:cNvSpPr/>
          <p:nvPr/>
        </p:nvSpPr>
        <p:spPr>
          <a:xfrm>
            <a:off x="347892" y="1856939"/>
            <a:ext cx="657143" cy="5232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/>
          <p:cNvSpPr/>
          <p:nvPr/>
        </p:nvSpPr>
        <p:spPr>
          <a:xfrm>
            <a:off x="1437035" y="1861463"/>
            <a:ext cx="2243480" cy="5232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557713" y="2526565"/>
            <a:ext cx="8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splitter</a:t>
            </a:r>
            <a:endParaRPr lang="zh-CN" altLang="en-US" dirty="0"/>
          </a:p>
        </p:txBody>
      </p:sp>
      <p:sp>
        <p:nvSpPr>
          <p:cNvPr id="20" name="矩形: 圆角 19"/>
          <p:cNvSpPr/>
          <p:nvPr/>
        </p:nvSpPr>
        <p:spPr>
          <a:xfrm>
            <a:off x="8280540" y="1861463"/>
            <a:ext cx="1466631" cy="5232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7743912" y="3195108"/>
            <a:ext cx="0" cy="288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9260643" y="3201587"/>
            <a:ext cx="0" cy="6998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005035" y="2127552"/>
            <a:ext cx="43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9260700" y="2380159"/>
            <a:ext cx="0" cy="864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7743972" y="2566206"/>
            <a:ext cx="0" cy="67795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7868131" y="2875088"/>
            <a:ext cx="114572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9013855" y="2384683"/>
            <a:ext cx="1" cy="4904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668862" y="2674044"/>
            <a:ext cx="304800" cy="1043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7868131" y="2769406"/>
            <a:ext cx="0" cy="1056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/>
          <p:cNvSpPr/>
          <p:nvPr/>
        </p:nvSpPr>
        <p:spPr>
          <a:xfrm>
            <a:off x="1455244" y="2671888"/>
            <a:ext cx="870094" cy="5232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337550" y="2671888"/>
            <a:ext cx="764629" cy="5232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4134639" y="3910967"/>
            <a:ext cx="0" cy="216000"/>
          </a:xfrm>
          <a:prstGeom prst="line">
            <a:avLst/>
          </a:prstGeom>
          <a:ln cap="rnd">
            <a:solidFill>
              <a:schemeClr val="accent2">
                <a:lumMod val="60000"/>
                <a:lumOff val="4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4295748" y="3693253"/>
            <a:ext cx="0" cy="432000"/>
          </a:xfrm>
          <a:prstGeom prst="line">
            <a:avLst/>
          </a:prstGeom>
          <a:ln w="15875">
            <a:solidFill>
              <a:srgbClr val="0000FF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707811" y="3201587"/>
            <a:ext cx="0" cy="70938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1872816" y="3201587"/>
            <a:ext cx="0" cy="49814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719864" y="3910968"/>
            <a:ext cx="3414775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38" idx="3"/>
          </p:cNvCxnSpPr>
          <p:nvPr/>
        </p:nvCxnSpPr>
        <p:spPr>
          <a:xfrm flipH="1">
            <a:off x="3193456" y="3693254"/>
            <a:ext cx="1102292" cy="10473"/>
          </a:xfrm>
          <a:prstGeom prst="line">
            <a:avLst/>
          </a:prstGeom>
          <a:ln w="190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888656" y="3651575"/>
            <a:ext cx="304800" cy="1043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>
            <a:stCxn id="38" idx="1"/>
          </p:cNvCxnSpPr>
          <p:nvPr/>
        </p:nvCxnSpPr>
        <p:spPr>
          <a:xfrm flipH="1">
            <a:off x="1872816" y="3703727"/>
            <a:ext cx="1015840" cy="5340"/>
          </a:xfrm>
          <a:prstGeom prst="line">
            <a:avLst/>
          </a:prstGeom>
          <a:ln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911247" y="3431746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751787" y="3860227"/>
            <a:ext cx="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479682" y="3236834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FC#1</a:t>
            </a:r>
            <a:endParaRPr lang="zh-CN" altLang="en-US" sz="1100" dirty="0"/>
          </a:p>
        </p:txBody>
      </p:sp>
      <p:sp>
        <p:nvSpPr>
          <p:cNvPr id="43" name="文本框 42"/>
          <p:cNvSpPr txBox="1"/>
          <p:nvPr/>
        </p:nvSpPr>
        <p:spPr>
          <a:xfrm>
            <a:off x="4430815" y="362856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FC#2</a:t>
            </a:r>
            <a:endParaRPr lang="zh-CN" altLang="en-US" sz="1100" dirty="0"/>
          </a:p>
        </p:txBody>
      </p:sp>
      <p:grpSp>
        <p:nvGrpSpPr>
          <p:cNvPr id="44" name="组合 43"/>
          <p:cNvGrpSpPr/>
          <p:nvPr/>
        </p:nvGrpSpPr>
        <p:grpSpPr>
          <a:xfrm>
            <a:off x="9539060" y="3017301"/>
            <a:ext cx="1697914" cy="892552"/>
            <a:chOff x="6096000" y="1776741"/>
            <a:chExt cx="1697914" cy="892552"/>
          </a:xfrm>
        </p:grpSpPr>
        <p:cxnSp>
          <p:nvCxnSpPr>
            <p:cNvPr id="45" name="直接连接符 44"/>
            <p:cNvCxnSpPr/>
            <p:nvPr/>
          </p:nvCxnSpPr>
          <p:spPr>
            <a:xfrm flipH="1">
              <a:off x="6096000" y="1961407"/>
              <a:ext cx="4320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6096000" y="2230809"/>
              <a:ext cx="432000" cy="0"/>
            </a:xfrm>
            <a:prstGeom prst="line">
              <a:avLst/>
            </a:prstGeom>
            <a:ln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6096000" y="2511660"/>
              <a:ext cx="432000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6528824" y="1776741"/>
              <a:ext cx="12650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6"/>
                  </a:solidFill>
                </a:rPr>
                <a:t>Optical path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528824" y="2068109"/>
              <a:ext cx="9060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0000FF"/>
                  </a:solidFill>
                </a:rPr>
                <a:t>DC path</a:t>
              </a:r>
              <a:endParaRPr lang="zh-CN" alt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516800" y="2330739"/>
              <a:ext cx="8547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RF path</a:t>
              </a:r>
              <a:endParaRPr lang="zh-CN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3973288" y="415955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Chip</a:t>
            </a:r>
            <a:endParaRPr lang="zh-CN" altLang="en-US" sz="1400" dirty="0"/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7868130" y="2566206"/>
            <a:ext cx="0" cy="10568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7868131" y="2566206"/>
            <a:ext cx="86093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8729064" y="2380159"/>
            <a:ext cx="0" cy="18604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029630" y="3328310"/>
            <a:ext cx="152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Matrix switch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417513" y="1942886"/>
            <a:ext cx="53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TLS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1491842" y="1938412"/>
            <a:ext cx="213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Polarization control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8280540" y="1938407"/>
            <a:ext cx="146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Power Meter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1513817" y="2748832"/>
            <a:ext cx="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SMU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368863" y="2759395"/>
            <a:ext cx="70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LCA</a:t>
            </a:r>
            <a:endParaRPr lang="zh-CN" altLang="en-US" dirty="0"/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3863748" y="4168926"/>
            <a:ext cx="182922" cy="0"/>
          </a:xfrm>
          <a:prstGeom prst="line">
            <a:avLst/>
          </a:prstGeom>
          <a:ln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4430815" y="4170774"/>
            <a:ext cx="182922" cy="0"/>
          </a:xfrm>
          <a:prstGeom prst="line">
            <a:avLst/>
          </a:prstGeom>
          <a:ln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4054121" y="4125479"/>
            <a:ext cx="396000" cy="859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9194065" y="2363386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CH1</a:t>
            </a:r>
            <a:endParaRPr lang="zh-CN" altLang="en-US" sz="1400" dirty="0"/>
          </a:p>
        </p:txBody>
      </p:sp>
      <p:sp>
        <p:nvSpPr>
          <p:cNvPr id="65" name="文本框 64"/>
          <p:cNvSpPr txBox="1"/>
          <p:nvPr/>
        </p:nvSpPr>
        <p:spPr>
          <a:xfrm>
            <a:off x="8292988" y="2819968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CH2</a:t>
            </a:r>
            <a:endParaRPr lang="zh-CN" altLang="en-US" sz="1400" dirty="0"/>
          </a:p>
        </p:txBody>
      </p:sp>
      <p:sp>
        <p:nvSpPr>
          <p:cNvPr id="66" name="文本框 65"/>
          <p:cNvSpPr txBox="1"/>
          <p:nvPr/>
        </p:nvSpPr>
        <p:spPr>
          <a:xfrm>
            <a:off x="8166845" y="2502525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CH3</a:t>
            </a:r>
            <a:endParaRPr lang="zh-CN" altLang="en-US" sz="1400" dirty="0"/>
          </a:p>
        </p:txBody>
      </p:sp>
      <p:sp>
        <p:nvSpPr>
          <p:cNvPr id="68" name="矩形: 圆角 67"/>
          <p:cNvSpPr/>
          <p:nvPr/>
        </p:nvSpPr>
        <p:spPr>
          <a:xfrm>
            <a:off x="5140987" y="1851328"/>
            <a:ext cx="901493" cy="5232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5200353" y="1936085"/>
            <a:ext cx="78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EDFA</a:t>
            </a:r>
            <a:endParaRPr lang="zh-CN" altLang="en-US" dirty="0"/>
          </a:p>
        </p:txBody>
      </p:sp>
      <p:cxnSp>
        <p:nvCxnSpPr>
          <p:cNvPr id="70" name="直接连接符 69"/>
          <p:cNvCxnSpPr/>
          <p:nvPr/>
        </p:nvCxnSpPr>
        <p:spPr>
          <a:xfrm flipH="1">
            <a:off x="3680515" y="2138893"/>
            <a:ext cx="61523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3900353" y="1849392"/>
            <a:ext cx="1010894" cy="8994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959719" y="1934150"/>
            <a:ext cx="94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OS 1x4</a:t>
            </a:r>
            <a:endParaRPr lang="zh-CN" altLang="en-US" dirty="0"/>
          </a:p>
        </p:txBody>
      </p:sp>
      <p:sp>
        <p:nvSpPr>
          <p:cNvPr id="82" name="矩形: 圆角 81"/>
          <p:cNvSpPr/>
          <p:nvPr/>
        </p:nvSpPr>
        <p:spPr>
          <a:xfrm>
            <a:off x="6310754" y="1856478"/>
            <a:ext cx="1010894" cy="8994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6370120" y="1941236"/>
            <a:ext cx="94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OS 1x4</a:t>
            </a:r>
            <a:endParaRPr lang="zh-CN" altLang="en-US" dirty="0"/>
          </a:p>
        </p:txBody>
      </p:sp>
      <p:cxnSp>
        <p:nvCxnSpPr>
          <p:cNvPr id="86" name="直接连接符 85"/>
          <p:cNvCxnSpPr/>
          <p:nvPr/>
        </p:nvCxnSpPr>
        <p:spPr>
          <a:xfrm flipH="1">
            <a:off x="7321648" y="2556980"/>
            <a:ext cx="42226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20437" y="323188"/>
            <a:ext cx="10750347" cy="565476"/>
            <a:chOff x="720437" y="323188"/>
            <a:chExt cx="10750347" cy="565476"/>
          </a:xfrm>
        </p:grpSpPr>
        <p:grpSp>
          <p:nvGrpSpPr>
            <p:cNvPr id="6" name="组合 5"/>
            <p:cNvGrpSpPr/>
            <p:nvPr/>
          </p:nvGrpSpPr>
          <p:grpSpPr>
            <a:xfrm>
              <a:off x="720437" y="323188"/>
              <a:ext cx="4481654" cy="565476"/>
              <a:chOff x="720437" y="323188"/>
              <a:chExt cx="4481654" cy="56547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836347" y="323188"/>
                <a:ext cx="43657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rPr>
                  <a:t>推荐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rPr>
                  <a:t>5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rPr>
                  <a:t>：光电测试系统框图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阿里巴巴普惠体 2.0 55 Regular" panose="00020600040101010101" charset="-122"/>
                  <a:ea typeface="阿里巴巴普惠体 2.0 55 Regular" panose="00020600040101010101" charset="-122"/>
                  <a:cs typeface="阿里巴巴普惠体 2.0 55 Regular" panose="00020600040101010101" charset="-122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720437" y="584644"/>
                <a:ext cx="304020" cy="304020"/>
                <a:chOff x="1429555" y="1911924"/>
                <a:chExt cx="304020" cy="304020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1429555" y="1911924"/>
                  <a:ext cx="77273" cy="30324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 rot="5400000">
                  <a:off x="1543318" y="2025687"/>
                  <a:ext cx="77273" cy="30324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 2.0 55 Regular" panose="00020600040101010101" charset="-122"/>
                    <a:ea typeface="阿里巴巴普惠体 2.0 55 Regular" panose="00020600040101010101" charset="-122"/>
                    <a:cs typeface="阿里巴巴普惠体 2.0 55 Regular" panose="00020600040101010101" charset="-122"/>
                  </a:endParaRPr>
                </a:p>
              </p:txBody>
            </p:sp>
          </p:grpSp>
        </p:grpSp>
        <p:cxnSp>
          <p:nvCxnSpPr>
            <p:cNvPr id="7" name="直线连接符 20"/>
            <p:cNvCxnSpPr/>
            <p:nvPr/>
          </p:nvCxnSpPr>
          <p:spPr>
            <a:xfrm>
              <a:off x="1230519" y="850028"/>
              <a:ext cx="1024026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3"/>
          <p:cNvSpPr txBox="1"/>
          <p:nvPr/>
        </p:nvSpPr>
        <p:spPr>
          <a:xfrm>
            <a:off x="4051795" y="6561019"/>
            <a:ext cx="2300592" cy="340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ctr" defTabSz="1219200" rtl="0" eaLnBrk="1" latinLnBrk="0" hangingPunct="1">
              <a:defRPr sz="1000" kern="1200" baseline="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2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8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435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楷体" panose="02010609060101010101" pitchFamily="49" charset="-122"/>
              </a:rPr>
              <a:t>Eternal Proprietary and Confidential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521" y="913802"/>
            <a:ext cx="11685502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为满足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C+L band IL/PDL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测试要求，且光放出光功率≥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18dBm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，激光器、光功率计、光放、偏振控制器推荐如下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96521" y="3919133"/>
          <a:ext cx="11641851" cy="257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93"/>
                <a:gridCol w="587693"/>
                <a:gridCol w="986155"/>
                <a:gridCol w="587693"/>
                <a:gridCol w="2876868"/>
                <a:gridCol w="6015749"/>
              </a:tblGrid>
              <a:tr h="295232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类别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序号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名称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型号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备注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95232">
                <a:tc rowSpan="6">
                  <a:txBody>
                    <a:bodyPr/>
                    <a:lstStyle/>
                    <a:p>
                      <a:r>
                        <a:rPr lang="zh-CN" altLang="en-US" sz="1200" dirty="0"/>
                        <a:t>光测试系统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激光器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Santec</a:t>
                      </a:r>
                      <a:r>
                        <a:rPr lang="en-US" altLang="zh-CN" sz="1200" dirty="0"/>
                        <a:t> TSL-570-A-500630-P-F-AP-F-G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1520-1620nm，</a:t>
                      </a:r>
                      <a:r>
                        <a:rPr lang="en-US" altLang="zh-CN" sz="1200" dirty="0"/>
                        <a:t>C+L band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光功率计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err="1"/>
                        <a:t>Santec</a:t>
                      </a:r>
                      <a:r>
                        <a:rPr lang="en-US" altLang="zh-CN" sz="1200" dirty="0"/>
                        <a:t> MPM-210H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err="1"/>
                        <a:t>Santec</a:t>
                      </a:r>
                      <a:r>
                        <a:rPr lang="en-US" altLang="zh-CN" sz="1200" dirty="0"/>
                        <a:t> MPM-211-4-F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r>
                        <a:rPr lang="zh-CN" altLang="en-US" sz="1200" dirty="0"/>
                        <a:t>通道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95232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偏振控制仪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err="1"/>
                        <a:t>Santec</a:t>
                      </a:r>
                      <a:r>
                        <a:rPr lang="en-US" altLang="zh-CN" sz="1200" dirty="0"/>
                        <a:t> PCU-110-2-P-F-AP-AP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PDL</a:t>
                      </a:r>
                      <a:r>
                        <a:rPr lang="zh-CN" altLang="en-US" sz="1200" dirty="0"/>
                        <a:t>测试用途，</a:t>
                      </a:r>
                      <a:r>
                        <a:rPr lang="en-US" altLang="zh-CN" sz="1200" dirty="0"/>
                        <a:t>C+L band</a:t>
                      </a:r>
                      <a:r>
                        <a:rPr lang="zh-CN" altLang="en-US" sz="1200" dirty="0"/>
                        <a:t>：</a:t>
                      </a:r>
                      <a:r>
                        <a:rPr lang="en-US" altLang="zh-CN" sz="1200" dirty="0"/>
                        <a:t>1480 - 1640 nm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295232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光放大器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Fiber Labs</a:t>
                      </a:r>
                      <a:r>
                        <a:rPr lang="zh-CN" altLang="en-US" sz="1200" dirty="0"/>
                        <a:t>：</a:t>
                      </a:r>
                      <a:r>
                        <a:rPr lang="en-US" altLang="zh-CN" sz="1200" dirty="0"/>
                        <a:t>AMP-FL8021-CLB-19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C+L band</a:t>
                      </a:r>
                      <a:r>
                        <a:rPr lang="zh-CN" altLang="en-US" sz="1200" dirty="0"/>
                        <a:t>，带宽测试等场景光功率放大，型号相比</a:t>
                      </a:r>
                      <a:r>
                        <a:rPr lang="en-US" altLang="zh-CN" sz="1200" dirty="0"/>
                        <a:t>page4</a:t>
                      </a:r>
                      <a:r>
                        <a:rPr lang="zh-CN" altLang="en-US" sz="1200" dirty="0"/>
                        <a:t>原版本有变化，主要是出光功率变大，满足</a:t>
                      </a:r>
                      <a:r>
                        <a:rPr lang="en-US" altLang="zh-CN" sz="1200" dirty="0"/>
                        <a:t>18dBm</a:t>
                      </a:r>
                      <a:r>
                        <a:rPr lang="zh-CN" altLang="en-US" sz="1200" dirty="0"/>
                        <a:t>以上出光；注意，同类产品最高可选配至</a:t>
                      </a:r>
                      <a:r>
                        <a:rPr lang="en-US" altLang="zh-CN" sz="1200" dirty="0"/>
                        <a:t>22dBm</a:t>
                      </a:r>
                      <a:r>
                        <a:rPr lang="zh-CN" altLang="en-US" sz="1200" dirty="0"/>
                        <a:t>出光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00B0F0"/>
                          </a:solidFill>
                        </a:rPr>
                        <a:t>AMP-FL8021-CLB-19</a:t>
                      </a:r>
                      <a:r>
                        <a:rPr lang="zh-CN" altLang="en-US" sz="1200" dirty="0">
                          <a:solidFill>
                            <a:srgbClr val="00B0F0"/>
                          </a:solidFill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rgbClr val="00B0F0"/>
                          </a:solidFill>
                        </a:rPr>
                        <a:t>1530 to 1560 &amp; 1570 to 1610 Max output 19dBm</a:t>
                      </a:r>
                      <a:endParaRPr lang="zh-CN" altLang="en-US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</a:tr>
              <a:tr h="295232">
                <a:tc vMerge="1"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光放大器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Amonics</a:t>
                      </a:r>
                      <a:r>
                        <a:rPr lang="zh-CN" altLang="en-US" sz="1200" dirty="0"/>
                        <a:t>：</a:t>
                      </a:r>
                      <a:r>
                        <a:rPr lang="en-US" altLang="zh-CN" sz="1200" dirty="0"/>
                        <a:t>AEDFA-CL-20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solidFill>
                            <a:srgbClr val="00B0F0"/>
                          </a:solidFill>
                        </a:rPr>
                        <a:t>C+L band</a:t>
                      </a:r>
                      <a:r>
                        <a:rPr lang="zh-CN" altLang="en-US" sz="1200" dirty="0">
                          <a:solidFill>
                            <a:srgbClr val="00B0F0"/>
                          </a:solidFill>
                        </a:rPr>
                        <a:t>，</a:t>
                      </a:r>
                      <a:r>
                        <a:rPr lang="pl-PL" altLang="zh-CN" sz="1200" dirty="0">
                          <a:solidFill>
                            <a:srgbClr val="00B0F0"/>
                          </a:solidFill>
                        </a:rPr>
                        <a:t>1528 nm to 1563 nm; 1570 nm to 1603 nm</a:t>
                      </a:r>
                      <a:r>
                        <a:rPr lang="zh-CN" altLang="en-US" sz="1200" dirty="0">
                          <a:solidFill>
                            <a:srgbClr val="00B0F0"/>
                          </a:solidFill>
                        </a:rPr>
                        <a:t>；</a:t>
                      </a:r>
                      <a:r>
                        <a:rPr lang="en-US" altLang="zh-CN" sz="1200" dirty="0">
                          <a:solidFill>
                            <a:srgbClr val="00B0F0"/>
                          </a:solidFill>
                        </a:rPr>
                        <a:t>Max output 20dBm</a:t>
                      </a:r>
                      <a:endParaRPr lang="en-US" altLang="zh-CN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</a:tr>
              <a:tr h="295232">
                <a:tc vMerge="1"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光放大器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寰信驿联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筱晓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上海</a:t>
                      </a:r>
                      <a:r>
                        <a:rPr lang="en-US" altLang="zh-CN" sz="1200" dirty="0"/>
                        <a:t>)</a:t>
                      </a:r>
                      <a:r>
                        <a:rPr lang="zh-CN" altLang="en-US" sz="1200" dirty="0"/>
                        <a:t>光子技术有限公司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solidFill>
                            <a:srgbClr val="00B0F0"/>
                          </a:solidFill>
                        </a:rPr>
                        <a:t>正在</a:t>
                      </a:r>
                      <a:r>
                        <a:rPr lang="zh-CN" altLang="en-US" sz="1200" dirty="0">
                          <a:solidFill>
                            <a:srgbClr val="00B0F0"/>
                          </a:solidFill>
                        </a:rPr>
                        <a:t>咨询</a:t>
                      </a:r>
                      <a:endParaRPr lang="zh-CN" altLang="en-US" sz="12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5" name="图片 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392" y="1379443"/>
            <a:ext cx="9219334" cy="256233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EwNTM5NzYwMDRjMzkwZTVkZjY2ODkwMGIxNGU0OT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3031</Words>
  <Application>WPS 演示</Application>
  <PresentationFormat>宽屏</PresentationFormat>
  <Paragraphs>529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阿里巴巴普惠体 2.0 55 Regular</vt:lpstr>
      <vt:lpstr>思源黑体 CN Normal</vt:lpstr>
      <vt:lpstr>等线</vt:lpstr>
      <vt:lpstr>楷体</vt:lpstr>
      <vt:lpstr>微软雅黑</vt:lpstr>
      <vt:lpstr>Arial Unicode MS</vt:lpstr>
      <vt:lpstr>等线 Light</vt:lpstr>
      <vt:lpstr>Calibri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Heng Cai</dc:creator>
  <cp:lastModifiedBy>单娜</cp:lastModifiedBy>
  <cp:revision>289</cp:revision>
  <dcterms:created xsi:type="dcterms:W3CDTF">2024-08-15T03:01:00Z</dcterms:created>
  <dcterms:modified xsi:type="dcterms:W3CDTF">2024-09-22T06:50:05Z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684F997884354B2D9BB4A84B8F795403_12</vt:lpwstr>
  </property>
  <property fmtid="{D5CDD505-2E9C-101B-9397-08002B2CF9AE}" pid="3" name="KSOProductBuildVer">
    <vt:lpwstr>2052-12.1.0.17857</vt:lpwstr>
  </property>
</Properties>
</file>