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5" r:id="rId5"/>
    <p:sldId id="266" r:id="rId6"/>
    <p:sldId id="259" r:id="rId7"/>
    <p:sldId id="273" r:id="rId8"/>
    <p:sldId id="274" r:id="rId9"/>
    <p:sldId id="267" r:id="rId10"/>
    <p:sldId id="262" r:id="rId11"/>
    <p:sldId id="272" r:id="rId12"/>
    <p:sldId id="276" r:id="rId13"/>
    <p:sldId id="275" r:id="rId14"/>
    <p:sldId id="279" r:id="rId15"/>
    <p:sldId id="280" r:id="rId16"/>
    <p:sldId id="283" r:id="rId17"/>
    <p:sldId id="282" r:id="rId18"/>
    <p:sldId id="285" r:id="rId19"/>
    <p:sldId id="284" r:id="rId20"/>
    <p:sldId id="278" r:id="rId21"/>
    <p:sldId id="281" r:id="rId22"/>
    <p:sldId id="277" r:id="rId23"/>
    <p:sldId id="268" r:id="rId24"/>
    <p:sldId id="269" r:id="rId25"/>
    <p:sldId id="270" r:id="rId26"/>
    <p:sldId id="271" r:id="rId27"/>
    <p:sldId id="286" r:id="rId28"/>
    <p:sldId id="287" r:id="rId29"/>
    <p:sldId id="288" r:id="rId30"/>
    <p:sldId id="289" r:id="rId31"/>
    <p:sldId id="291" r:id="rId32"/>
    <p:sldId id="292" r:id="rId33"/>
    <p:sldId id="290" r:id="rId34"/>
    <p:sldId id="293" r:id="rId35"/>
    <p:sldId id="26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7"/>
    <p:restoredTop sz="80017"/>
  </p:normalViewPr>
  <p:slideViewPr>
    <p:cSldViewPr snapToGrid="0" snapToObjects="1">
      <p:cViewPr>
        <p:scale>
          <a:sx n="69" d="100"/>
          <a:sy n="69" d="100"/>
        </p:scale>
        <p:origin x="46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F7EDB-8F99-2540-ADA8-0754F7AA84BE}" type="datetimeFigureOut">
              <a:rPr kumimoji="1" lang="zh-CN" altLang="en-US" smtClean="0"/>
              <a:t>16/12/9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E02D4-54EC-EF49-945A-020A08CF89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24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6.0</a:t>
            </a:r>
            <a:r>
              <a:rPr kumimoji="1" lang="zh-CN" altLang="en-US" dirty="0" smtClean="0"/>
              <a:t>之前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的权限都是在安装的时候授予的，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6.0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级别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开始，用户开始在应用运行时向其授予权限，而不是在应用安装时授予。此方法可以简化应用安装过程，因为用户在安装或更新应用时不需要授予权限。它还让用户可以对应用的功能进行更多控制；例如，用户可以选择为相机应用提供相机访问权限，而不提供设备位置的访问权限。用户可以随时进入应用的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Settings”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</a:t>
            </a:r>
            <a:r>
              <a:rPr kumimoji="1" lang="zh-CN" altLang="en-US" dirty="0" smtClean="0"/>
              <a:t>权限。（</a:t>
            </a:r>
            <a:r>
              <a:rPr kumimoji="1" lang="zh-CN" altLang="en-US" dirty="0" smtClean="0"/>
              <a:t>其实</a:t>
            </a:r>
            <a:r>
              <a:rPr kumimoji="1" lang="en-US" altLang="zh-CN" dirty="0" smtClean="0"/>
              <a:t>6.0</a:t>
            </a:r>
            <a:r>
              <a:rPr kumimoji="1" lang="zh-CN" altLang="en-US" dirty="0" smtClean="0"/>
              <a:t>之前，也是可以在运行管理权限的，不过不成熟，所以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没放出来</a:t>
            </a:r>
            <a:r>
              <a:rPr kumimoji="1" lang="zh-CN" altLang="en-US" dirty="0" smtClean="0"/>
              <a:t>）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允许在运行的时候动态控制权限，对于开发而言就是将</a:t>
            </a:r>
            <a:r>
              <a:rPr kumimoji="1" lang="en-US" altLang="zh-CN" dirty="0" err="1" smtClean="0"/>
              <a:t>targetSdkVersion</a:t>
            </a:r>
            <a:r>
              <a:rPr kumimoji="1" lang="zh-CN" altLang="en-US" dirty="0" smtClean="0"/>
              <a:t>设置为</a:t>
            </a:r>
            <a:r>
              <a:rPr kumimoji="1" lang="en-US" altLang="zh-CN" dirty="0" smtClean="0"/>
              <a:t>23</a:t>
            </a:r>
            <a:r>
              <a:rPr kumimoji="1" lang="zh-CN" altLang="en-US" dirty="0" smtClean="0"/>
              <a:t>，当运行在</a:t>
            </a:r>
            <a:r>
              <a:rPr kumimoji="1" lang="en-US" altLang="zh-CN" dirty="0" smtClean="0"/>
              <a:t>Android 6.0 +</a:t>
            </a:r>
            <a:r>
              <a:rPr kumimoji="1" lang="zh-CN" altLang="en-US" dirty="0" smtClean="0"/>
              <a:t>的手机上时，就会调用</a:t>
            </a:r>
            <a:r>
              <a:rPr kumimoji="1" lang="en-US" altLang="zh-CN" dirty="0" smtClean="0"/>
              <a:t>6.0</a:t>
            </a:r>
            <a:r>
              <a:rPr kumimoji="1" lang="zh-CN" altLang="en-US" dirty="0" smtClean="0"/>
              <a:t>相关的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，达到动态控制权限的目的。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targetSdkVersion</a:t>
            </a:r>
            <a:r>
              <a:rPr kumimoji="1" lang="en-US" altLang="zh-CN" dirty="0" smtClean="0"/>
              <a:t> is the main way Android provides forward compatibility</a:t>
            </a:r>
            <a:r>
              <a:rPr kumimoji="1" lang="zh-CN" altLang="en-US" dirty="0" smtClean="0"/>
              <a:t>：</a:t>
            </a:r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targetSdkVersion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是 </a:t>
            </a:r>
            <a:r>
              <a:rPr kumimoji="1" lang="en-US" altLang="zh-CN" dirty="0" smtClean="0"/>
              <a:t>Android </a:t>
            </a:r>
            <a:r>
              <a:rPr kumimoji="1" lang="zh-CN" altLang="en-US" dirty="0" smtClean="0"/>
              <a:t>系统提供前向兼容的主要手段。这是什么意思呢？随着 </a:t>
            </a:r>
            <a:r>
              <a:rPr kumimoji="1" lang="en-US" altLang="zh-CN" dirty="0" smtClean="0"/>
              <a:t>Android </a:t>
            </a:r>
            <a:r>
              <a:rPr kumimoji="1" lang="zh-CN" altLang="en-US" dirty="0" smtClean="0"/>
              <a:t>系统的升级，某个系统的 </a:t>
            </a:r>
            <a:r>
              <a:rPr kumimoji="1" lang="en-US" altLang="zh-CN" dirty="0" smtClean="0"/>
              <a:t>API </a:t>
            </a:r>
            <a:r>
              <a:rPr kumimoji="1" lang="zh-CN" altLang="en-US" dirty="0" smtClean="0"/>
              <a:t>或者模块的行为可能会发生改变，但是为了保证老 </a:t>
            </a:r>
            <a:r>
              <a:rPr kumimoji="1" lang="en-US" altLang="zh-CN" dirty="0" smtClean="0"/>
              <a:t>APK </a:t>
            </a:r>
            <a:r>
              <a:rPr kumimoji="1" lang="zh-CN" altLang="en-US" dirty="0" smtClean="0"/>
              <a:t>的行为还是和以前兼容。只要 </a:t>
            </a:r>
            <a:r>
              <a:rPr kumimoji="1" lang="en-US" altLang="zh-CN" dirty="0" smtClean="0"/>
              <a:t>APK </a:t>
            </a:r>
            <a:r>
              <a:rPr kumimoji="1" lang="zh-CN" altLang="en-US" dirty="0" smtClean="0"/>
              <a:t>的 </a:t>
            </a:r>
            <a:r>
              <a:rPr kumimoji="1" lang="en-US" altLang="zh-CN" dirty="0" err="1" smtClean="0"/>
              <a:t>targetSdkVersion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不变，即使这个 </a:t>
            </a:r>
            <a:r>
              <a:rPr kumimoji="1" lang="en-US" altLang="zh-CN" dirty="0" smtClean="0"/>
              <a:t>APK </a:t>
            </a:r>
            <a:r>
              <a:rPr kumimoji="1" lang="zh-CN" altLang="en-US" dirty="0" smtClean="0"/>
              <a:t>安装在新 </a:t>
            </a:r>
            <a:r>
              <a:rPr kumimoji="1" lang="en-US" altLang="zh-CN" dirty="0" smtClean="0"/>
              <a:t>Android </a:t>
            </a:r>
            <a:r>
              <a:rPr kumimoji="1" lang="zh-CN" altLang="en-US" dirty="0" smtClean="0"/>
              <a:t>系统上，其行为还是保持老的系统上的行为，这样就保证了系统对老应用的前向兼容，代码中可以通过</a:t>
            </a:r>
            <a:r>
              <a:rPr kumimoji="1" lang="en-US" altLang="zh-CN" dirty="0" smtClean="0"/>
              <a:t>Context </a:t>
            </a:r>
            <a:r>
              <a:rPr kumimoji="1" lang="en-US" altLang="zh-CN" dirty="0" err="1" smtClean="0"/>
              <a:t>getApplicationInfo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targetSdkVersion</a:t>
            </a:r>
            <a:r>
              <a:rPr kumimoji="1" lang="zh-CN" altLang="en-US" dirty="0" smtClean="0"/>
              <a:t>。 </a:t>
            </a:r>
            <a:r>
              <a:rPr kumimoji="1" lang="en-US" altLang="zh-CN" dirty="0" smtClean="0"/>
              <a:t>Android </a:t>
            </a:r>
            <a:r>
              <a:rPr kumimoji="1" lang="zh-CN" altLang="en-US" dirty="0" smtClean="0"/>
              <a:t>系统升级，发生这种兼容行为的变化时，一般都会在原来的保存新旧两种逻辑，并通过 </a:t>
            </a:r>
            <a:r>
              <a:rPr kumimoji="1" lang="en-US" altLang="zh-CN" dirty="0" smtClean="0"/>
              <a:t>if-else </a:t>
            </a:r>
            <a:r>
              <a:rPr kumimoji="1" lang="zh-CN" altLang="en-US" dirty="0" smtClean="0"/>
              <a:t>方法来判断执行哪种逻辑。果然，在源码中有很多</a:t>
            </a:r>
            <a:r>
              <a:rPr kumimoji="1" lang="en-US" altLang="zh-CN" dirty="0" err="1" smtClean="0"/>
              <a:t>getApplicationInfo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targetSdkVersion</a:t>
            </a:r>
            <a:r>
              <a:rPr kumimoji="1" lang="en-US" altLang="zh-CN" dirty="0" smtClean="0"/>
              <a:t> &lt; </a:t>
            </a:r>
            <a:r>
              <a:rPr kumimoji="1" lang="en-US" altLang="zh-CN" dirty="0" err="1" smtClean="0"/>
              <a:t>Buid.XXXX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不适配，直接用用过运行在</a:t>
            </a:r>
            <a:r>
              <a:rPr kumimoji="1" lang="en-US" altLang="zh-CN" dirty="0" smtClean="0"/>
              <a:t>Android6.0</a:t>
            </a:r>
            <a:r>
              <a:rPr kumimoji="1" lang="zh-CN" altLang="en-US" dirty="0" smtClean="0"/>
              <a:t>上经常与崩溃</a:t>
            </a:r>
            <a:r>
              <a:rPr kumimoji="1" lang="en-US" altLang="zh-CN" dirty="0" err="1" smtClean="0"/>
              <a:t>SecurityException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E02D4-54EC-EF49-945A-020A08CF895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www.jianshu.com</a:t>
            </a:r>
            <a:r>
              <a:rPr kumimoji="1" lang="en-US" altLang="zh-CN" dirty="0" smtClean="0"/>
              <a:t>/p/95f12f72f69a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 Processing Tool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工具，可以在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代码编译期解析注解，并且生成新的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文件，减少手动代码输入，定义编译期注解，再通过继承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Proccesor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实现了编译期生成代码的逻辑。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android-apt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插件，协助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Studio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nnotation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rocessors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 smtClean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E02D4-54EC-EF49-945A-020A08CF895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409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E02D4-54EC-EF49-945A-020A08CF895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385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E02D4-54EC-EF49-945A-020A08CF895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098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E02D4-54EC-EF49-945A-020A08CF8958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774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函数对必须完整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E02D4-54EC-EF49-945A-020A08CF8958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418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E02D4-54EC-EF49-945A-020A08CF8958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373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dirty="0" smtClean="0"/>
              <a:t>HTC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M8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伪</a:t>
            </a:r>
            <a:r>
              <a:rPr kumimoji="1" lang="en-US" altLang="zh-CN" dirty="0" smtClean="0"/>
              <a:t>6.0</a:t>
            </a:r>
            <a:r>
              <a:rPr kumimoji="1" lang="zh-CN" altLang="en-US" dirty="0" smtClean="0"/>
              <a:t>：虽然用的</a:t>
            </a:r>
            <a:r>
              <a:rPr kumimoji="1" lang="en-US" altLang="zh-CN" dirty="0" smtClean="0"/>
              <a:t>6.0</a:t>
            </a:r>
            <a:r>
              <a:rPr kumimoji="1" lang="zh-CN" altLang="en-US" dirty="0" smtClean="0"/>
              <a:t>，但是无论安装还是运行时权限管理走的还是</a:t>
            </a:r>
            <a:r>
              <a:rPr kumimoji="1" lang="en-US" altLang="zh-CN" dirty="0" smtClean="0"/>
              <a:t>6.0</a:t>
            </a:r>
            <a:r>
              <a:rPr kumimoji="1" lang="zh-CN" altLang="en-US" dirty="0" smtClean="0"/>
              <a:t>之前的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E02D4-54EC-EF49-945A-020A08CF8958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022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dirty="0" smtClean="0"/>
              <a:t>Nexus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 </a:t>
            </a:r>
            <a:r>
              <a:rPr kumimoji="1" lang="zh-CN" altLang="en-US" dirty="0" smtClean="0"/>
              <a:t>原版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zh-CN" altLang="en-US" dirty="0" smtClean="0"/>
              <a:t>华为</a:t>
            </a:r>
            <a:r>
              <a:rPr kumimoji="1" lang="en-US" altLang="zh-CN" dirty="0" smtClean="0"/>
              <a:t>P8</a:t>
            </a:r>
            <a:r>
              <a:rPr kumimoji="1" lang="zh-CN" altLang="en-US" dirty="0" smtClean="0"/>
              <a:t>：定制版，逻辑保留，整合</a:t>
            </a:r>
            <a:endParaRPr kumimoji="1" lang="zh-CN" alt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zh-CN" altLang="en-US" dirty="0" smtClean="0"/>
              <a:t>红米</a:t>
            </a:r>
            <a:r>
              <a:rPr kumimoji="1" lang="en-US" altLang="zh-CN" dirty="0" smtClean="0"/>
              <a:t>4--</a:t>
            </a:r>
            <a:r>
              <a:rPr kumimoji="1" lang="zh-CN" altLang="en-US" dirty="0" smtClean="0"/>
              <a:t>阉割版：用了</a:t>
            </a:r>
            <a:r>
              <a:rPr kumimoji="1" lang="en-US" altLang="zh-CN" dirty="0" smtClean="0"/>
              <a:t>6.0</a:t>
            </a:r>
            <a:r>
              <a:rPr kumimoji="1" lang="zh-CN" altLang="en-US" dirty="0" smtClean="0"/>
              <a:t>的权限管理，但是在逻辑上进行了简化，视觉也进行了修改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E02D4-54EC-EF49-945A-020A08CF8958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开机加载上次数据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、动态更新及持久化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在目录</a:t>
            </a:r>
            <a:r>
              <a:rPr kumimoji="1" lang="en-US" altLang="zh-CN" dirty="0" smtClean="0"/>
              <a:t>data/system/0/runtime-</a:t>
            </a:r>
            <a:r>
              <a:rPr kumimoji="1" lang="en-US" altLang="zh-CN" dirty="0" err="1" smtClean="0"/>
              <a:t>permissions.xml</a:t>
            </a:r>
            <a:r>
              <a:rPr kumimoji="1" lang="zh-CN" altLang="en-US" dirty="0" smtClean="0"/>
              <a:t>存放需要运行时申请的权限，</a:t>
            </a:r>
            <a:r>
              <a:rPr kumimoji="1" lang="en-US" altLang="zh-CN" dirty="0" smtClean="0"/>
              <a:t>Android6.0</a:t>
            </a:r>
            <a:r>
              <a:rPr kumimoji="1" lang="zh-CN" altLang="en-US" dirty="0" smtClean="0"/>
              <a:t>以上才有	 </a:t>
            </a:r>
            <a:endParaRPr kumimoji="1" lang="en-US" altLang="zh-CN" dirty="0" smtClean="0"/>
          </a:p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pkg</a:t>
            </a:r>
            <a:r>
              <a:rPr kumimoji="1" lang="en-US" altLang="zh-CN" dirty="0" smtClean="0"/>
              <a:t> name="</a:t>
            </a:r>
            <a:r>
              <a:rPr kumimoji="1" lang="en-US" altLang="zh-CN" dirty="0" err="1" smtClean="0"/>
              <a:t>com.snail.labaffinity</a:t>
            </a:r>
            <a:r>
              <a:rPr kumimoji="1" lang="en-US" altLang="zh-CN" dirty="0" smtClean="0"/>
              <a:t>"&gt;	    </a:t>
            </a:r>
          </a:p>
          <a:p>
            <a:r>
              <a:rPr kumimoji="1" lang="en-US" altLang="zh-CN" dirty="0" smtClean="0"/>
              <a:t>&lt;item name="</a:t>
            </a:r>
            <a:r>
              <a:rPr kumimoji="1" lang="en-US" altLang="zh-CN" dirty="0" err="1" smtClean="0"/>
              <a:t>android.permission.CALL_PHONE</a:t>
            </a:r>
            <a:r>
              <a:rPr kumimoji="1" lang="en-US" altLang="zh-CN" dirty="0" smtClean="0"/>
              <a:t>" granted="true" flags="0" /&gt;	    </a:t>
            </a:r>
          </a:p>
          <a:p>
            <a:r>
              <a:rPr kumimoji="1" lang="en-US" altLang="zh-CN" dirty="0" smtClean="0"/>
              <a:t>&lt;item name="</a:t>
            </a:r>
            <a:r>
              <a:rPr kumimoji="1" lang="en-US" altLang="zh-CN" dirty="0" err="1" smtClean="0"/>
              <a:t>android.permission.CAMERA</a:t>
            </a:r>
            <a:r>
              <a:rPr kumimoji="1" lang="en-US" altLang="zh-CN" dirty="0" smtClean="0"/>
              <a:t>" granted="false" flags="1" /&gt;	 </a:t>
            </a:r>
          </a:p>
          <a:p>
            <a:r>
              <a:rPr kumimoji="1" lang="en-US" altLang="zh-CN" dirty="0" smtClean="0"/>
              <a:t>&lt;/</a:t>
            </a:r>
            <a:r>
              <a:rPr kumimoji="1" lang="en-US" altLang="zh-CN" dirty="0" err="1" smtClean="0"/>
              <a:t>pkg</a:t>
            </a:r>
            <a:r>
              <a:rPr kumimoji="1" lang="en-US" altLang="zh-CN" dirty="0" smtClean="0"/>
              <a:t>&gt;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E02D4-54EC-EF49-945A-020A08CF8958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0359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E02D4-54EC-EF49-945A-020A08CF8958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51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6.0</a:t>
            </a:r>
            <a:r>
              <a:rPr kumimoji="1" lang="zh-CN" altLang="en-US" dirty="0" smtClean="0"/>
              <a:t>以下，无论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是否做兼容，</a:t>
            </a:r>
            <a:r>
              <a:rPr kumimoji="1" lang="zh-CN" altLang="en-US" dirty="0" smtClean="0"/>
              <a:t>都是安装时授权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6.0+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如果没做兼容，跟</a:t>
            </a:r>
            <a:r>
              <a:rPr kumimoji="1" lang="en-US" altLang="zh-CN" dirty="0" smtClean="0"/>
              <a:t>6.0</a:t>
            </a:r>
            <a:r>
              <a:rPr kumimoji="1" lang="zh-CN" altLang="en-US" dirty="0" smtClean="0"/>
              <a:t>之前的表现一致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6.0+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如果做了兼容的，使用</a:t>
            </a:r>
            <a:r>
              <a:rPr kumimoji="1" lang="en-US" altLang="zh-CN" dirty="0" smtClean="0"/>
              <a:t>6.0</a:t>
            </a:r>
            <a:r>
              <a:rPr kumimoji="1" lang="zh-CN" altLang="en-US" dirty="0" smtClean="0"/>
              <a:t>特性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E02D4-54EC-EF49-945A-020A08CF895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E02D4-54EC-EF49-945A-020A08CF8958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5655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kumimoji="1" lang="zh-CN" altLang="en-US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dirty="0" smtClean="0"/>
              <a:t>因为随时能够取消授权，所以需要时时检查。</a:t>
            </a:r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dirty="0" smtClean="0"/>
              <a:t>什么权限需要适配</a:t>
            </a:r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dirty="0" smtClean="0"/>
              <a:t>什么时候适配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zh-CN" altLang="en-US" dirty="0" smtClean="0"/>
              <a:t>适配流程</a:t>
            </a:r>
          </a:p>
          <a:p>
            <a:pPr marL="171450" indent="-171450">
              <a:buFont typeface="Arial" charset="0"/>
              <a:buChar char="•"/>
            </a:pP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E02D4-54EC-EF49-945A-020A08CF895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8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并非所有的权限都需要动态申请，</a:t>
            </a:r>
            <a:r>
              <a:rPr kumimoji="1" lang="en-US" altLang="zh-CN" dirty="0" smtClean="0"/>
              <a:t>Android6.0</a:t>
            </a:r>
            <a:r>
              <a:rPr kumimoji="1" lang="zh-CN" altLang="en-US" dirty="0" smtClean="0"/>
              <a:t>将权限分为两种，普通权限跟敏感（危险）权限，普通权限是不需要动态申请的，但是敏感权限需要动态申请。</a:t>
            </a:r>
          </a:p>
          <a:p>
            <a:endParaRPr kumimoji="1" lang="zh-CN" altLang="en-US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、**普通权限**（</a:t>
            </a:r>
            <a:r>
              <a:rPr kumimoji="1" lang="en-US" altLang="zh-CN" dirty="0" smtClean="0"/>
              <a:t>Normal permissions</a:t>
            </a:r>
            <a:r>
              <a:rPr kumimoji="1" lang="zh-CN" altLang="en-US" dirty="0" smtClean="0"/>
              <a:t>）：不会泄露用户隐私，同时也不会导致手机安全问题。如网络请求权限、</a:t>
            </a:r>
            <a:r>
              <a:rPr kumimoji="1" lang="en-US" altLang="zh-CN" dirty="0" smtClean="0"/>
              <a:t>WIFI</a:t>
            </a:r>
            <a:r>
              <a:rPr kumimoji="1" lang="zh-CN" altLang="en-US" dirty="0" smtClean="0"/>
              <a:t>状态等，这类权限只需要在</a:t>
            </a:r>
            <a:r>
              <a:rPr kumimoji="1" lang="en-US" altLang="zh-CN" dirty="0" smtClean="0"/>
              <a:t>Manifest</a:t>
            </a:r>
            <a:r>
              <a:rPr kumimoji="1" lang="zh-CN" altLang="en-US" dirty="0" smtClean="0"/>
              <a:t>列出来，之后，系统会自动赋给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权限：</a:t>
            </a:r>
          </a:p>
          <a:p>
            <a:pPr marL="171450" indent="-171450">
              <a:buFont typeface="Arial" charset="0"/>
              <a:buChar char="•"/>
            </a:pPr>
            <a:endParaRPr kumimoji="1" lang="zh-CN" altLang="en-US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dirty="0" smtClean="0"/>
              <a:t>*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、**敏感权限**（</a:t>
            </a:r>
            <a:r>
              <a:rPr kumimoji="1" lang="en-US" altLang="zh-CN" dirty="0" smtClean="0"/>
              <a:t>Dangerous permissions</a:t>
            </a:r>
            <a:r>
              <a:rPr kumimoji="1" lang="zh-CN" altLang="en-US" dirty="0" smtClean="0"/>
              <a:t>）：与普通权限对应，可能会影响用户的隐私，存储数据等，比如拍照、存储、通讯录、地理</a:t>
            </a:r>
            <a:r>
              <a:rPr kumimoji="1" lang="en-US" altLang="zh-CN" dirty="0" smtClean="0"/>
              <a:t>GPS</a:t>
            </a:r>
            <a:r>
              <a:rPr kumimoji="1" lang="zh-CN" altLang="en-US" dirty="0" smtClean="0"/>
              <a:t>等，这类权限需要在</a:t>
            </a:r>
            <a:r>
              <a:rPr kumimoji="1" lang="en-US" altLang="zh-CN" dirty="0" smtClean="0"/>
              <a:t>Manifest</a:t>
            </a:r>
            <a:r>
              <a:rPr kumimoji="1" lang="zh-CN" altLang="en-US" dirty="0" smtClean="0"/>
              <a:t>列出来，在需要的的时候，显示的请求用户准许。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E02D4-54EC-EF49-945A-020A08CF895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788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第一次</a:t>
            </a:r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、第二次</a:t>
            </a:r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Never</a:t>
            </a:r>
            <a:endParaRPr kumimoji="1" lang="zh-CN" altLang="en-US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、手动更新</a:t>
            </a:r>
            <a:r>
              <a:rPr kumimoji="1" lang="en-US" altLang="zh-CN" dirty="0" smtClean="0"/>
              <a:t>Setting</a:t>
            </a:r>
            <a:endParaRPr kumimoji="1" lang="zh-CN" altLang="en-US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、持久化问题，设置里更新（文件）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E02D4-54EC-EF49-945A-020A08CF895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E02D4-54EC-EF49-945A-020A08CF895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74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E02D4-54EC-EF49-945A-020A08CF895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22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dirty="0" smtClean="0"/>
              <a:t>回调需要自己编写</a:t>
            </a:r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dirty="0" smtClean="0"/>
              <a:t>需要先</a:t>
            </a:r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，在调用，不统一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E02D4-54EC-EF49-945A-020A08CF895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1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Compiler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E02D4-54EC-EF49-945A-020A08CF895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43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5400" dirty="0" smtClean="0"/>
              <a:t>Android6.0</a:t>
            </a:r>
            <a:r>
              <a:rPr kumimoji="1" lang="zh-CN" altLang="en-US" sz="5400" dirty="0" smtClean="0"/>
              <a:t>权限适配及原理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	</a:t>
            </a:r>
            <a:r>
              <a:rPr kumimoji="1" lang="zh-CN" altLang="en-US" dirty="0" smtClean="0"/>
              <a:t>							</a:t>
            </a:r>
          </a:p>
          <a:p>
            <a:r>
              <a:rPr kumimoji="1" lang="zh-CN" altLang="en-US" dirty="0"/>
              <a:t>	</a:t>
            </a:r>
            <a:r>
              <a:rPr kumimoji="1" lang="zh-CN" altLang="en-US" dirty="0" smtClean="0"/>
              <a:t>							分享者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李尚</a:t>
            </a:r>
          </a:p>
          <a:p>
            <a:r>
              <a:rPr kumimoji="1" lang="zh-CN" altLang="en-US" dirty="0"/>
              <a:t>	</a:t>
            </a:r>
            <a:r>
              <a:rPr kumimoji="1" lang="zh-CN" altLang="en-US" dirty="0" smtClean="0"/>
              <a:t>							工号：</a:t>
            </a:r>
            <a:r>
              <a:rPr kumimoji="1" lang="en-US" altLang="zh-CN" dirty="0" smtClean="0"/>
              <a:t>H4186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68"/>
    </mc:Choice>
    <mc:Fallback>
      <p:transition spd="slow" advTm="346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不同的实现</a:t>
            </a:r>
            <a:r>
              <a:rPr kumimoji="1" lang="zh-CN" altLang="en-US" dirty="0" smtClean="0"/>
              <a:t>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基于</a:t>
            </a:r>
            <a:r>
              <a:rPr kumimoji="1" lang="zh-CN" altLang="en-US" dirty="0" smtClean="0"/>
              <a:t>回调</a:t>
            </a:r>
            <a:endParaRPr kumimoji="1" lang="zh-CN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基于第三方库</a:t>
            </a:r>
            <a:r>
              <a:rPr kumimoji="1" lang="en-US" altLang="zh-CN" dirty="0" err="1"/>
              <a:t>PermissionsDispatcher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EasyPermission</a:t>
            </a:r>
            <a:r>
              <a:rPr kumimoji="1" lang="en-US" altLang="zh-CN" dirty="0" err="1" smtClean="0"/>
              <a:t>s</a:t>
            </a:r>
            <a:r>
              <a:rPr kumimoji="1" lang="zh-CN" altLang="en-US" dirty="0" smtClean="0"/>
              <a:t>做法</a:t>
            </a:r>
            <a:endParaRPr kumimoji="1" lang="zh-CN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自定</a:t>
            </a:r>
            <a:r>
              <a:rPr kumimoji="1" lang="zh-CN" altLang="en-US" dirty="0" smtClean="0"/>
              <a:t>义库：</a:t>
            </a:r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APT</a:t>
            </a:r>
            <a:r>
              <a:rPr kumimoji="1" lang="zh-CN" altLang="en-US" dirty="0" smtClean="0"/>
              <a:t>及回调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01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2"/>
    </mc:Choice>
    <mc:Fallback>
      <p:transition spd="slow" advTm="63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基于回调</a:t>
            </a:r>
            <a:endParaRPr kumimoji="1"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81171" y="1975899"/>
            <a:ext cx="7057545" cy="442490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747162" y="364000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 smtClean="0"/>
              <a:t>权限申请结果回调</a:t>
            </a:r>
            <a:endParaRPr kumimoji="1" lang="zh-CN" altLang="en-US" sz="16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183802" y="606224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smtClean="0"/>
              <a:t>权限申请回调模型</a:t>
            </a:r>
            <a:endParaRPr kumimoji="1" lang="zh-CN" altLang="en-US" sz="1600" b="1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653" y="2183800"/>
            <a:ext cx="3441518" cy="133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85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6"/>
    </mc:Choice>
    <mc:Fallback>
      <p:transition spd="slow" advTm="69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基于回调的使用样式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483" y="1981199"/>
            <a:ext cx="9239250" cy="37372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2934" y="579298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基于</a:t>
            </a:r>
            <a:r>
              <a:rPr kumimoji="1" lang="zh-CN" altLang="en-US" sz="1600" smtClean="0"/>
              <a:t>回调的代码</a:t>
            </a:r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690471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5"/>
    </mc:Choice>
    <mc:Fallback>
      <p:transition spd="slow" advTm="151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一些第三方库</a:t>
            </a:r>
            <a:r>
              <a:rPr kumimoji="1" lang="en-US" altLang="zh-CN" dirty="0" smtClean="0"/>
              <a:t>(</a:t>
            </a:r>
            <a:r>
              <a:rPr kumimoji="1" lang="en-US" altLang="zh-CN" dirty="0" err="1"/>
              <a:t>PermissionsDispatcher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 smtClean="0"/>
              <a:t>PermissionsDiapatcher</a:t>
            </a:r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Annotation</a:t>
            </a:r>
            <a:endParaRPr kumimoji="1" lang="zh-CN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需要先</a:t>
            </a:r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，生成辅助类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8445500" cy="4318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194815" y="4328160"/>
            <a:ext cx="335811" cy="303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194815" y="4734284"/>
            <a:ext cx="329185" cy="344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3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APT+</a:t>
            </a:r>
            <a:r>
              <a:rPr kumimoji="1" lang="zh-CN" altLang="en-US" dirty="0"/>
              <a:t>回调实现的第三方库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Annotation</a:t>
            </a:r>
            <a:r>
              <a:rPr kumimoji="1" lang="zh-CN" altLang="en-US" dirty="0" smtClean="0"/>
              <a:t>注解库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Compiler</a:t>
            </a:r>
            <a:r>
              <a:rPr kumimoji="1" lang="zh-CN" altLang="en-US" dirty="0" smtClean="0"/>
              <a:t>库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兼容库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909" y="1845734"/>
            <a:ext cx="5952771" cy="43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3"/>
    </mc:Choice>
    <mc:Fallback>
      <p:transition spd="slow" advTm="83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Compiler</a:t>
            </a:r>
            <a:r>
              <a:rPr kumimoji="1" lang="zh-CN" altLang="en-US" dirty="0" smtClean="0"/>
              <a:t>库实现</a:t>
            </a:r>
            <a:endParaRPr kumimoji="1"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Annotation</a:t>
            </a:r>
            <a:r>
              <a:rPr lang="zh-CN" altLang="en-US" dirty="0">
                <a:solidFill>
                  <a:schemeClr val="tx1"/>
                </a:solidFill>
              </a:rPr>
              <a:t>编程及</a:t>
            </a:r>
            <a:r>
              <a:rPr lang="en-US" altLang="zh-CN" dirty="0">
                <a:solidFill>
                  <a:schemeClr val="tx1"/>
                </a:solidFill>
              </a:rPr>
              <a:t>APT(Annotation Processing Tool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poet</a:t>
            </a:r>
            <a:r>
              <a:rPr kumimoji="1" lang="zh-CN" altLang="en-US" dirty="0"/>
              <a:t>库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应用代表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ButterKnife</a:t>
            </a:r>
            <a:r>
              <a:rPr kumimoji="1" lang="en-US" altLang="zh-CN" dirty="0"/>
              <a:t> 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Dagger</a:t>
            </a:r>
            <a:r>
              <a:rPr kumimoji="1" lang="zh-CN" altLang="en-US" dirty="0" smtClean="0"/>
              <a:t>）</a:t>
            </a:r>
            <a:endParaRPr lang="zh-CN" alt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android-apt </a:t>
            </a:r>
            <a:r>
              <a:rPr lang="zh-CN" altLang="en-US" dirty="0"/>
              <a:t>是一个</a:t>
            </a:r>
            <a:r>
              <a:rPr lang="en-US" altLang="zh-CN" dirty="0" err="1"/>
              <a:t>Gradle</a:t>
            </a:r>
            <a:r>
              <a:rPr lang="zh-CN" altLang="en-US" dirty="0" smtClean="0"/>
              <a:t>插件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Gradle</a:t>
            </a:r>
            <a:r>
              <a:rPr lang="en-US" altLang="zh-CN" dirty="0"/>
              <a:t>-Groovy</a:t>
            </a:r>
            <a:r>
              <a:rPr lang="zh-CN" altLang="en-US" dirty="0"/>
              <a:t>自己写也可以</a:t>
            </a:r>
            <a:r>
              <a:rPr lang="en-US" altLang="zh-CN" dirty="0" err="1" smtClean="0"/>
              <a:t>GreenDAO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07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3"/>
    </mc:Choice>
    <mc:Fallback>
      <p:transition spd="slow" advTm="141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Compiler</a:t>
            </a:r>
            <a:r>
              <a:rPr kumimoji="1" lang="zh-CN" altLang="en-US" dirty="0" smtClean="0"/>
              <a:t>库实现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46487"/>
            <a:ext cx="6692900" cy="609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658113"/>
            <a:ext cx="10261600" cy="1841500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9919546" y="2860039"/>
            <a:ext cx="575734" cy="543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9919546" y="1899921"/>
            <a:ext cx="575734" cy="543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640583"/>
            <a:ext cx="9398000" cy="1651000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9919546" y="4922523"/>
            <a:ext cx="575734" cy="543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14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5"/>
    </mc:Choice>
    <mc:Fallback>
      <p:transition spd="slow" advTm="145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permissioncompat</a:t>
            </a:r>
            <a:r>
              <a:rPr lang="zh-CN" altLang="en-US" dirty="0" smtClean="0"/>
              <a:t>库实现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67" y="2008908"/>
            <a:ext cx="8818033" cy="4232149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9550400" y="2347521"/>
            <a:ext cx="50800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9550400" y="3215355"/>
            <a:ext cx="508000" cy="442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82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5"/>
    </mc:Choice>
    <mc:Fallback>
      <p:transition spd="slow" advTm="785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permissioncompat</a:t>
            </a:r>
            <a:r>
              <a:rPr lang="zh-CN" altLang="en-US" dirty="0" smtClean="0"/>
              <a:t>库实现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5803641" y="2220686"/>
            <a:ext cx="5326639" cy="3284904"/>
            <a:chOff x="5963227" y="2503632"/>
            <a:chExt cx="5003800" cy="273696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3227" y="2503632"/>
              <a:ext cx="5003800" cy="173990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8506690" y="5009804"/>
              <a:ext cx="607158" cy="230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b="1" dirty="0" smtClean="0"/>
                <a:t>关键类</a:t>
              </a:r>
              <a:endParaRPr kumimoji="1" lang="zh-CN" altLang="en-US" sz="1200" b="1" dirty="0"/>
            </a:p>
          </p:txBody>
        </p:sp>
      </p:grp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anchor="ctr"/>
          <a:lstStyle/>
          <a:p>
            <a:pPr marL="457200" indent="-457200">
              <a:buFont typeface="+mj-lt"/>
              <a:buAutoNum type="arabicPeriod"/>
            </a:pPr>
            <a:endParaRPr lang="zh-CN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权限检查及申请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基类中回调的</a:t>
            </a:r>
            <a:r>
              <a:rPr lang="zh-CN" altLang="en-US" dirty="0" smtClean="0"/>
              <a:t>封装</a:t>
            </a:r>
            <a:endParaRPr lang="zh-CN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动态生成及注入</a:t>
            </a:r>
            <a:r>
              <a:rPr lang="en-US" altLang="zh-CN" dirty="0" smtClean="0"/>
              <a:t>Listener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2807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2"/>
    </mc:Choice>
    <mc:Fallback>
      <p:transition spd="slow" advTm="1392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permissioncompat</a:t>
            </a:r>
            <a:r>
              <a:rPr lang="zh-CN" altLang="en-US" dirty="0" smtClean="0"/>
              <a:t>库实现代码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67" y="2034072"/>
            <a:ext cx="8818033" cy="420698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9550400" y="2347521"/>
            <a:ext cx="50800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9550400" y="3215355"/>
            <a:ext cx="50800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31734"/>
          </a:xfrm>
        </p:spPr>
        <p:txBody>
          <a:bodyPr anchor="ctr"/>
          <a:lstStyle/>
          <a:p>
            <a:pPr marL="457200" indent="-457200">
              <a:buFont typeface="+mj-lt"/>
              <a:buAutoNum type="arabicPeriod"/>
            </a:pPr>
            <a:endParaRPr kumimoji="1" lang="zh-CN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背景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为何适配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Android6.0</a:t>
            </a:r>
            <a:r>
              <a:rPr kumimoji="1" lang="zh-CN" altLang="en-US" dirty="0" smtClean="0"/>
              <a:t>权限</a:t>
            </a:r>
            <a:r>
              <a:rPr kumimoji="1" lang="zh-CN" altLang="en-US" dirty="0" smtClean="0"/>
              <a:t>适配</a:t>
            </a:r>
            <a:r>
              <a:rPr kumimoji="1" lang="zh-CN" altLang="en-US" dirty="0" smtClean="0"/>
              <a:t>方案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怎么适配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权限管理原理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背后有什么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分享目标</a:t>
            </a:r>
            <a:r>
              <a:rPr kumimoji="1" lang="zh-CN" altLang="en-US" dirty="0" smtClean="0"/>
              <a:t>：</a:t>
            </a:r>
          </a:p>
          <a:p>
            <a:pPr marL="749808" lvl="1" indent="-457200">
              <a:buFont typeface="+mj-ea"/>
              <a:buAutoNum type="circleNumDbPlain"/>
            </a:pPr>
            <a:r>
              <a:rPr kumimoji="1" lang="zh-CN" altLang="en-US" dirty="0" smtClean="0"/>
              <a:t>了解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权限</a:t>
            </a:r>
            <a:r>
              <a:rPr kumimoji="1" lang="zh-CN" altLang="en-US" dirty="0" smtClean="0"/>
              <a:t>原理</a:t>
            </a:r>
          </a:p>
          <a:p>
            <a:pPr marL="749808" lvl="1" indent="-457200">
              <a:buFont typeface="+mj-ea"/>
              <a:buAutoNum type="circleNumDbPlain"/>
            </a:pPr>
            <a:r>
              <a:rPr kumimoji="1" lang="zh-CN" altLang="en-US" dirty="0" smtClean="0"/>
              <a:t>了解</a:t>
            </a:r>
            <a:r>
              <a:rPr kumimoji="1" lang="zh-CN" altLang="en-US" dirty="0" smtClean="0"/>
              <a:t>第三</a:t>
            </a:r>
            <a:r>
              <a:rPr kumimoji="1" lang="zh-CN" altLang="en-US" dirty="0" smtClean="0"/>
              <a:t>方兼</a:t>
            </a:r>
            <a:r>
              <a:rPr kumimoji="1" lang="zh-CN" altLang="en-US" dirty="0" smtClean="0"/>
              <a:t>容库</a:t>
            </a:r>
            <a:r>
              <a:rPr kumimoji="1" lang="zh-CN" altLang="en-US" dirty="0" smtClean="0"/>
              <a:t>的实现与使用</a:t>
            </a:r>
            <a:r>
              <a:rPr kumimoji="1" lang="zh-CN" altLang="en-US" dirty="0" smtClean="0"/>
              <a:t>、</a:t>
            </a:r>
          </a:p>
          <a:p>
            <a:pPr marL="749808" lvl="1" indent="-457200">
              <a:buFont typeface="+mj-ea"/>
              <a:buAutoNum type="circleNumDbPlain"/>
            </a:pPr>
            <a:r>
              <a:rPr kumimoji="1" lang="zh-CN" altLang="en-US" dirty="0" smtClean="0"/>
              <a:t>了解一种简化开发的技术：</a:t>
            </a:r>
            <a:r>
              <a:rPr kumimoji="1" lang="zh-CN" altLang="en-US" dirty="0" smtClean="0"/>
              <a:t>注解编程</a:t>
            </a:r>
            <a:r>
              <a:rPr kumimoji="1" lang="en-US" altLang="zh-CN" dirty="0"/>
              <a:t>+ </a:t>
            </a:r>
            <a:r>
              <a:rPr kumimoji="1" lang="en-US" altLang="zh-CN" dirty="0" smtClean="0"/>
              <a:t>APT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39493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4"/>
    </mc:Choice>
    <mc:Fallback>
      <p:transition spd="slow" advTm="98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自定义库用</a:t>
            </a:r>
            <a:r>
              <a:rPr kumimoji="1" lang="zh-CN" altLang="en-US" dirty="0" smtClean="0"/>
              <a:t>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 smtClean="0"/>
              <a:t>Gradle</a:t>
            </a:r>
            <a:r>
              <a:rPr kumimoji="1" lang="zh-CN" altLang="en-US" dirty="0" smtClean="0"/>
              <a:t>配置</a:t>
            </a:r>
            <a:r>
              <a:rPr kumimoji="1" lang="en-US" altLang="zh-CN" dirty="0" smtClean="0"/>
              <a:t>APT</a:t>
            </a:r>
            <a:r>
              <a:rPr kumimoji="1" lang="zh-CN" altLang="en-US" dirty="0" smtClean="0"/>
              <a:t>环境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用注解声明要使用的</a:t>
            </a:r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或者</a:t>
            </a:r>
            <a:r>
              <a:rPr kumimoji="1" lang="en-US" altLang="zh-CN" dirty="0" smtClean="0"/>
              <a:t>Fragment</a:t>
            </a:r>
            <a:r>
              <a:rPr kumimoji="1" lang="zh-CN" altLang="en-US" dirty="0" smtClean="0"/>
              <a:t>（继承于</a:t>
            </a:r>
            <a:r>
              <a:rPr kumimoji="1" lang="en-US" altLang="zh-CN" dirty="0" err="1" smtClean="0"/>
              <a:t>BasePermissionActivity</a:t>
            </a:r>
            <a:r>
              <a:rPr kumimoji="1" lang="zh-CN" altLang="en-US" dirty="0" smtClean="0"/>
              <a:t>）</a:t>
            </a:r>
          </a:p>
          <a:p>
            <a:pPr marL="749808" lvl="1" indent="-457200"/>
            <a:endParaRPr lang="zh-CN" altLang="en-US" dirty="0" smtClean="0"/>
          </a:p>
          <a:p>
            <a:pPr marL="749808" lvl="1" indent="-457200"/>
            <a:r>
              <a:rPr lang="en-US" altLang="zh-CN" dirty="0" err="1" smtClean="0"/>
              <a:t>ActivityPermission</a:t>
            </a:r>
            <a:endParaRPr lang="zh-CN" altLang="en-US" dirty="0" smtClean="0"/>
          </a:p>
          <a:p>
            <a:pPr marL="749808" lvl="1" indent="-457200"/>
            <a:r>
              <a:rPr kumimoji="1" lang="en-US" altLang="zh-CN" dirty="0" err="1" smtClean="0"/>
              <a:t>FragmentPermission</a:t>
            </a:r>
            <a:endParaRPr kumimoji="1" lang="zh-CN" altLang="en-US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用注解声明，定义回调函数，函数配对必须完整，否则</a:t>
            </a:r>
            <a:r>
              <a:rPr kumimoji="1" lang="en-US" altLang="zh-CN" dirty="0" smtClean="0"/>
              <a:t>APT</a:t>
            </a:r>
            <a:r>
              <a:rPr kumimoji="1" lang="zh-CN" altLang="en-US" dirty="0" smtClean="0"/>
              <a:t>处理会报错（不完整）</a:t>
            </a:r>
          </a:p>
          <a:p>
            <a:pPr marL="749808" lvl="1" indent="-457200"/>
            <a:endParaRPr kumimoji="1" lang="zh-CN" altLang="en-US" dirty="0" smtClean="0"/>
          </a:p>
          <a:p>
            <a:pPr marL="749808" lvl="1" indent="-457200"/>
            <a:r>
              <a:rPr kumimoji="1" lang="en-US" altLang="zh-CN" dirty="0" err="1" smtClean="0"/>
              <a:t>OnDenied</a:t>
            </a:r>
            <a:endParaRPr kumimoji="1" lang="zh-CN" altLang="en-US" dirty="0" smtClean="0"/>
          </a:p>
          <a:p>
            <a:pPr marL="749808" lvl="1" indent="-457200"/>
            <a:r>
              <a:rPr kumimoji="1" lang="en-US" altLang="zh-CN" dirty="0" err="1" smtClean="0"/>
              <a:t>OnGranted</a:t>
            </a:r>
            <a:endParaRPr kumimoji="1" lang="zh-CN" altLang="en-US" dirty="0" smtClean="0"/>
          </a:p>
          <a:p>
            <a:pPr marL="749808" lvl="1" indent="-457200"/>
            <a:r>
              <a:rPr kumimoji="1" lang="en-US" altLang="zh-CN" dirty="0" err="1" smtClean="0"/>
              <a:t>OnNeverAsk</a:t>
            </a:r>
            <a:endParaRPr kumimoji="1" lang="zh-CN" altLang="en-US" dirty="0" smtClean="0"/>
          </a:p>
          <a:p>
            <a:pPr marL="749808" lvl="1" indent="-457200"/>
            <a:r>
              <a:rPr kumimoji="1" lang="en-US" altLang="zh-CN" dirty="0" err="1" smtClean="0"/>
              <a:t>OnShowRationale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68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自定义库用</a:t>
            </a:r>
            <a:r>
              <a:rPr kumimoji="1" lang="zh-CN" altLang="en-US" dirty="0" smtClean="0"/>
              <a:t>法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Gradle</a:t>
            </a:r>
            <a:r>
              <a:rPr kumimoji="1" lang="zh-CN" altLang="en-US" dirty="0" smtClean="0"/>
              <a:t>配置</a:t>
            </a:r>
            <a:endParaRPr kumimoji="1"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1097280" y="3437558"/>
            <a:ext cx="8948739" cy="2296052"/>
            <a:chOff x="1097280" y="3504176"/>
            <a:chExt cx="8948739" cy="229605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280" y="4499802"/>
              <a:ext cx="5880100" cy="5588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280" y="3504176"/>
              <a:ext cx="6705600" cy="7493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7280" y="5304928"/>
              <a:ext cx="4940300" cy="49530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8042988" y="3806890"/>
              <a:ext cx="1532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根</a:t>
              </a:r>
              <a:r>
                <a:rPr kumimoji="1" lang="en-US" altLang="zh-CN" dirty="0" err="1" smtClean="0"/>
                <a:t>build.gradle</a:t>
              </a:r>
              <a:endParaRPr kumimoji="1"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042988" y="4594536"/>
              <a:ext cx="1908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App</a:t>
              </a:r>
              <a:r>
                <a:rPr kumimoji="1" lang="zh-CN" altLang="en-US" dirty="0" smtClean="0"/>
                <a:t>的</a:t>
              </a:r>
              <a:r>
                <a:rPr kumimoji="1" lang="en-US" altLang="zh-CN" dirty="0" err="1" smtClean="0"/>
                <a:t>build.gradle</a:t>
              </a:r>
              <a:endParaRPr kumimoji="1"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137227" y="5367912"/>
              <a:ext cx="1908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App</a:t>
              </a:r>
              <a:r>
                <a:rPr kumimoji="1" lang="zh-CN" altLang="en-US" dirty="0" smtClean="0"/>
                <a:t>的</a:t>
              </a:r>
              <a:r>
                <a:rPr kumimoji="1" lang="en-US" altLang="zh-CN" dirty="0" err="1" smtClean="0"/>
                <a:t>build.gradle</a:t>
              </a:r>
              <a:endParaRPr kumimoji="1" lang="zh-CN" altLang="en-US" dirty="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097280" y="2402793"/>
            <a:ext cx="26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本地工程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引入方法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2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自定义库用法示例代码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32572"/>
            <a:ext cx="10072315" cy="2816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87635" y="594879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自定义库使用代码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140940"/>
            <a:ext cx="8636000" cy="6223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038080" y="2245589"/>
            <a:ext cx="474133" cy="484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0038080" y="4158452"/>
            <a:ext cx="494453" cy="481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不同方案的对比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基于回调</a:t>
            </a:r>
          </a:p>
          <a:p>
            <a:pPr marL="749808" lvl="1" indent="-457200"/>
            <a:r>
              <a:rPr kumimoji="1" lang="zh-CN" altLang="en-US" dirty="0" smtClean="0"/>
              <a:t>优点</a:t>
            </a:r>
            <a:r>
              <a:rPr kumimoji="1" lang="zh-CN" altLang="en-US" dirty="0"/>
              <a:t>：代码逻辑简单，也可跟</a:t>
            </a:r>
            <a:r>
              <a:rPr kumimoji="1" lang="en-US" altLang="zh-CN" dirty="0"/>
              <a:t>MVP</a:t>
            </a:r>
            <a:r>
              <a:rPr kumimoji="1" lang="zh-CN" altLang="en-US" dirty="0"/>
              <a:t>结合：将回调监听放到</a:t>
            </a:r>
            <a:r>
              <a:rPr kumimoji="1" lang="en-US" altLang="zh-CN" dirty="0"/>
              <a:t>P</a:t>
            </a:r>
            <a:r>
              <a:rPr kumimoji="1" lang="zh-CN" altLang="en-US" dirty="0" smtClean="0"/>
              <a:t>中</a:t>
            </a:r>
          </a:p>
          <a:p>
            <a:pPr marL="749808" lvl="1" indent="-457200"/>
            <a:r>
              <a:rPr kumimoji="1" lang="zh-CN" altLang="en-US" dirty="0" smtClean="0"/>
              <a:t>缺点：需要开发者自己处理的相对多一些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 smtClean="0"/>
              <a:t>PermissionsDi</a:t>
            </a:r>
            <a:r>
              <a:rPr kumimoji="1" lang="en-US" altLang="zh-CN" dirty="0" err="1" smtClean="0"/>
              <a:t>s</a:t>
            </a:r>
            <a:r>
              <a:rPr kumimoji="1" lang="en-US" altLang="zh-CN" dirty="0" err="1" smtClean="0"/>
              <a:t>patcher</a:t>
            </a:r>
            <a:r>
              <a:rPr kumimoji="1" lang="zh-CN" altLang="en-US" dirty="0" smtClean="0"/>
              <a:t>（</a:t>
            </a:r>
            <a:r>
              <a:rPr kumimoji="1" lang="zh-CN" altLang="en-US" dirty="0" smtClean="0"/>
              <a:t>类</a:t>
            </a:r>
            <a:r>
              <a:rPr kumimoji="1" lang="zh-CN" altLang="en-US" dirty="0" smtClean="0"/>
              <a:t>）</a:t>
            </a:r>
          </a:p>
          <a:p>
            <a:pPr marL="578358" lvl="1" indent="-285750"/>
            <a:r>
              <a:rPr kumimoji="1" lang="zh-CN" altLang="en-US" dirty="0" smtClean="0"/>
              <a:t>优点</a:t>
            </a:r>
            <a:r>
              <a:rPr kumimoji="1" lang="zh-CN" altLang="en-US" dirty="0"/>
              <a:t>：基于注解，作者还写了个</a:t>
            </a:r>
            <a:r>
              <a:rPr kumimoji="1" lang="zh-CN" altLang="en-US" dirty="0" smtClean="0"/>
              <a:t>插件，</a:t>
            </a:r>
            <a:r>
              <a:rPr kumimoji="1" lang="zh-CN" altLang="en-US" dirty="0" smtClean="0"/>
              <a:t>编译检查也完善</a:t>
            </a:r>
            <a:endParaRPr kumimoji="1" lang="zh-CN" altLang="en-US" dirty="0" smtClean="0"/>
          </a:p>
          <a:p>
            <a:pPr marL="578358" lvl="1" indent="-285750"/>
            <a:r>
              <a:rPr kumimoji="1" lang="zh-CN" altLang="en-US" dirty="0" smtClean="0"/>
              <a:t>缺点：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onRequestPermissionsResult</a:t>
            </a:r>
            <a:r>
              <a:rPr kumimoji="1" lang="zh-CN" altLang="en-US" dirty="0" smtClean="0"/>
              <a:t>回调</a:t>
            </a:r>
            <a:r>
              <a:rPr kumimoji="1" lang="zh-CN" altLang="en-US" dirty="0" smtClean="0"/>
              <a:t>需要自己添加</a:t>
            </a:r>
            <a:r>
              <a:rPr kumimoji="1" lang="zh-CN" altLang="en-US" dirty="0" smtClean="0"/>
              <a:t>，并且</a:t>
            </a:r>
            <a:r>
              <a:rPr kumimoji="1" lang="zh-CN" altLang="en-US" dirty="0"/>
              <a:t>需要先</a:t>
            </a:r>
            <a:r>
              <a:rPr kumimoji="1" lang="en-US" altLang="zh-CN" dirty="0"/>
              <a:t>build</a:t>
            </a:r>
            <a:r>
              <a:rPr kumimoji="1" lang="zh-CN" altLang="en-US" dirty="0"/>
              <a:t>生成代码，才能使用相应</a:t>
            </a:r>
            <a:r>
              <a:rPr kumimoji="1" lang="en-US" altLang="zh-CN" dirty="0" err="1"/>
              <a:t>ActivityXXX</a:t>
            </a:r>
            <a:r>
              <a:rPr kumimoji="1" lang="zh-CN" altLang="en-US" dirty="0" smtClean="0"/>
              <a:t>类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自定义库</a:t>
            </a:r>
          </a:p>
          <a:p>
            <a:pPr marL="749808" lvl="1" indent="-457200"/>
            <a:r>
              <a:rPr kumimoji="1" lang="zh-CN" altLang="en-US" dirty="0" smtClean="0"/>
              <a:t>优点：</a:t>
            </a:r>
            <a:r>
              <a:rPr kumimoji="1" lang="zh-CN" altLang="en-US" dirty="0" smtClean="0"/>
              <a:t>集合以上两个的优点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/>
              <a:t>代码统一，并且不用自己写回调</a:t>
            </a:r>
          </a:p>
          <a:p>
            <a:pPr marL="749808" lvl="1" indent="-457200"/>
            <a:r>
              <a:rPr kumimoji="1" lang="zh-CN" altLang="en-US" dirty="0" smtClean="0"/>
              <a:t>缺点：回调监听</a:t>
            </a:r>
            <a:r>
              <a:rPr kumimoji="1" lang="zh-CN" altLang="en-US" dirty="0" smtClean="0"/>
              <a:t>实例</a:t>
            </a:r>
            <a:r>
              <a:rPr kumimoji="1" lang="zh-CN" altLang="en-US" dirty="0" smtClean="0"/>
              <a:t>通过反射</a:t>
            </a:r>
            <a:r>
              <a:rPr kumimoji="1" lang="zh-CN" altLang="en-US" dirty="0" smtClean="0"/>
              <a:t>添加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，与</a:t>
            </a:r>
            <a:r>
              <a:rPr kumimoji="1" lang="en-US" altLang="zh-CN" dirty="0" err="1"/>
              <a:t>ButterKnife</a:t>
            </a:r>
            <a:r>
              <a:rPr kumimoji="1" lang="zh-CN" altLang="en-US" dirty="0" smtClean="0"/>
              <a:t>类似，</a:t>
            </a:r>
            <a:r>
              <a:rPr kumimoji="1" lang="zh-CN" altLang="en-US" dirty="0" smtClean="0"/>
              <a:t>逻辑要放在</a:t>
            </a:r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中，没回调灵活。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6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不同</a:t>
            </a:r>
            <a:r>
              <a:rPr kumimoji="1" lang="en-US" altLang="zh-CN" dirty="0"/>
              <a:t>ROM</a:t>
            </a:r>
            <a:r>
              <a:rPr kumimoji="1" lang="zh-CN" altLang="en-US" dirty="0" smtClean="0"/>
              <a:t>兼容性问题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旧版本国产</a:t>
            </a:r>
            <a:r>
              <a:rPr kumimoji="1" lang="en-US" altLang="zh-CN" dirty="0" smtClean="0"/>
              <a:t>ROM</a:t>
            </a:r>
            <a:r>
              <a:rPr kumimoji="1" lang="zh-CN" altLang="en-US" dirty="0" smtClean="0"/>
              <a:t>权限拦截兼容问题</a:t>
            </a:r>
          </a:p>
          <a:p>
            <a:pPr marL="457200" indent="-457200">
              <a:buFont typeface="+mj-lt"/>
              <a:buAutoNum type="arabicPeriod"/>
            </a:pPr>
            <a:endParaRPr kumimoji="1" lang="zh-CN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视觉上不同</a:t>
            </a:r>
          </a:p>
          <a:p>
            <a:pPr marL="749808" lvl="1" indent="-457200"/>
            <a:r>
              <a:rPr kumimoji="1" lang="zh-CN" altLang="en-US" dirty="0" smtClean="0"/>
              <a:t>对话框样式</a:t>
            </a:r>
          </a:p>
          <a:p>
            <a:pPr marL="749808" lvl="1" indent="-457200"/>
            <a:endParaRPr kumimoji="1" lang="zh-CN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逻辑上有出入</a:t>
            </a:r>
          </a:p>
          <a:p>
            <a:pPr marL="749808" lvl="1" indent="-457200"/>
            <a:r>
              <a:rPr kumimoji="1" lang="zh-CN" altLang="en-US" dirty="0" smtClean="0"/>
              <a:t>回调处理模型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兼容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拒绝与永不询问合一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8798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视觉上</a:t>
            </a:r>
            <a:endParaRPr kumimoji="1" lang="zh-CN" altLang="en-US" dirty="0"/>
          </a:p>
        </p:txBody>
      </p:sp>
      <p:grpSp>
        <p:nvGrpSpPr>
          <p:cNvPr id="13" name="组 12"/>
          <p:cNvGrpSpPr/>
          <p:nvPr/>
        </p:nvGrpSpPr>
        <p:grpSpPr>
          <a:xfrm>
            <a:off x="6033999" y="1916655"/>
            <a:ext cx="1975521" cy="4064585"/>
            <a:chOff x="6033999" y="1916655"/>
            <a:chExt cx="1975521" cy="406458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3999" y="1916655"/>
              <a:ext cx="1975521" cy="3515958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1506" y="5611908"/>
              <a:ext cx="1502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HTC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M8</a:t>
              </a:r>
              <a:r>
                <a:rPr kumimoji="1" lang="zh-CN" altLang="en-US" dirty="0" smtClean="0"/>
                <a:t> 伪</a:t>
              </a:r>
              <a:r>
                <a:rPr kumimoji="1" lang="en-US" altLang="zh-CN" dirty="0" smtClean="0"/>
                <a:t>6.0</a:t>
              </a:r>
              <a:endParaRPr kumimoji="1" lang="zh-CN" altLang="en-US" dirty="0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1097280" y="1866440"/>
            <a:ext cx="1988827" cy="4111191"/>
            <a:chOff x="1097280" y="1866440"/>
            <a:chExt cx="1988827" cy="411119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7280" y="1866440"/>
              <a:ext cx="1988827" cy="3566173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340429" y="5608299"/>
              <a:ext cx="871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Nexus5</a:t>
              </a:r>
              <a:endParaRPr kumimoji="1" lang="zh-CN" altLang="en-US" dirty="0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601070" y="1858458"/>
            <a:ext cx="2010835" cy="4119173"/>
            <a:chOff x="3601070" y="1858458"/>
            <a:chExt cx="2010835" cy="411917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1070" y="1858458"/>
              <a:ext cx="2010835" cy="357415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003443" y="5608299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华为</a:t>
              </a:r>
              <a:r>
                <a:rPr kumimoji="1" lang="en-US" altLang="zh-CN" dirty="0" smtClean="0"/>
                <a:t>P8</a:t>
              </a:r>
              <a:endParaRPr kumimoji="1" lang="zh-CN" altLang="en-US" dirty="0"/>
            </a:p>
          </p:txBody>
        </p:sp>
      </p:grp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790709" y="1911910"/>
            <a:ext cx="1958391" cy="352070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88228" y="560829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红米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交互逻辑上</a:t>
            </a:r>
            <a:r>
              <a:rPr kumimoji="1" lang="en-US" altLang="zh-CN" dirty="0" smtClean="0"/>
              <a:t>Nexus5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 红米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07021" y="1866440"/>
            <a:ext cx="1955752" cy="35159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866440"/>
            <a:ext cx="1988827" cy="356617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40429" y="5608299"/>
            <a:ext cx="156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Nexus5</a:t>
            </a:r>
            <a:r>
              <a:rPr kumimoji="1" lang="zh-CN" altLang="en-US" dirty="0" smtClean="0"/>
              <a:t>第一次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703221" y="559213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红米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045" y="1891546"/>
            <a:ext cx="1977727" cy="351595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29045" y="5614338"/>
            <a:ext cx="156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Nexus5</a:t>
            </a:r>
            <a:r>
              <a:rPr kumimoji="1" lang="zh-CN" altLang="en-US" dirty="0" smtClean="0"/>
              <a:t>第二次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710" y="1866440"/>
            <a:ext cx="2124639" cy="35410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46105" y="561006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华为</a:t>
            </a:r>
            <a:r>
              <a:rPr kumimoji="1" lang="en-US" altLang="zh-CN" dirty="0" smtClean="0"/>
              <a:t>P8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8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Android</a:t>
            </a:r>
            <a:r>
              <a:rPr kumimoji="1" lang="zh-CN" altLang="en-US" dirty="0"/>
              <a:t>权限管理原理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Android6.0</a:t>
            </a:r>
            <a:r>
              <a:rPr kumimoji="1" lang="zh-CN" altLang="en-US" dirty="0" smtClean="0"/>
              <a:t>敏感权限动态更新流程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Android6.0</a:t>
            </a:r>
            <a:r>
              <a:rPr kumimoji="1" lang="zh-CN" altLang="en-US" dirty="0" smtClean="0"/>
              <a:t>普通权限查询与更新（伪）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权限数据持久化与启动权之限恢复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Android6.0</a:t>
            </a:r>
            <a:r>
              <a:rPr kumimoji="1" lang="zh-CN" altLang="en-US" dirty="0" smtClean="0"/>
              <a:t>之前版本的权限管理如何做的（</a:t>
            </a:r>
            <a:r>
              <a:rPr kumimoji="1" lang="zh-CN" altLang="en-US" dirty="0" smtClean="0"/>
              <a:t>静态</a:t>
            </a:r>
            <a:r>
              <a:rPr kumimoji="1" lang="zh-CN" altLang="en-US" dirty="0" smtClean="0"/>
              <a:t>与隐藏的动态）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国产</a:t>
            </a:r>
            <a:r>
              <a:rPr kumimoji="1" lang="en-US" altLang="zh-CN" dirty="0" smtClean="0"/>
              <a:t>ROM</a:t>
            </a:r>
            <a:r>
              <a:rPr kumimoji="1" lang="zh-CN" altLang="en-US" dirty="0" smtClean="0"/>
              <a:t>的做法</a:t>
            </a:r>
          </a:p>
          <a:p>
            <a:pPr marL="457200" indent="-457200">
              <a:buFont typeface="+mj-lt"/>
              <a:buAutoNum type="arabicPeriod"/>
            </a:pP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5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权限检查流程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784" y="1737360"/>
            <a:ext cx="7348831" cy="4022725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Android6.0</a:t>
            </a:r>
            <a:r>
              <a:rPr kumimoji="1" lang="zh-CN" altLang="en-US" dirty="0" smtClean="0"/>
              <a:t>敏感权限必须实时检查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内存中权限状态存在哪里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如何在持久化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069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权限</a:t>
            </a:r>
            <a:r>
              <a:rPr kumimoji="1" lang="zh-CN" altLang="en-US" dirty="0" smtClean="0"/>
              <a:t>申请</a:t>
            </a:r>
            <a:r>
              <a:rPr kumimoji="1" lang="zh-CN" altLang="en-US" dirty="0" smtClean="0"/>
              <a:t>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 smtClean="0"/>
              <a:t>ActivityCompat</a:t>
            </a:r>
            <a:r>
              <a:rPr kumimoji="1" lang="zh-CN" altLang="en-US" dirty="0" smtClean="0"/>
              <a:t>对版本的兼容性处理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申请流程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10248744" cy="418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1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Android6.0</a:t>
            </a:r>
            <a:r>
              <a:rPr kumimoji="1" lang="zh-CN" altLang="en-US" dirty="0" smtClean="0"/>
              <a:t>新特性及</a:t>
            </a:r>
            <a:r>
              <a:rPr kumimoji="1" lang="zh-CN" altLang="en-US" dirty="0" smtClean="0"/>
              <a:t>适配</a:t>
            </a:r>
            <a:r>
              <a:rPr kumimoji="1" lang="zh-CN" altLang="en-US" dirty="0" smtClean="0"/>
              <a:t>需求</a:t>
            </a:r>
            <a:endParaRPr kumimoji="1" lang="zh-CN" altLang="en-US" dirty="0" smtClean="0"/>
          </a:p>
          <a:p>
            <a:pPr marL="761238" lvl="2" indent="-285750"/>
            <a:r>
              <a:rPr kumimoji="1" lang="zh-CN" altLang="en-US" sz="1600" dirty="0" smtClean="0"/>
              <a:t>权限动态管理</a:t>
            </a:r>
          </a:p>
          <a:p>
            <a:pPr marL="761238" lvl="2" indent="-285750"/>
            <a:r>
              <a:rPr kumimoji="1" lang="zh-CN" altLang="en-US" sz="1600" dirty="0" smtClean="0"/>
              <a:t>简化按照流程</a:t>
            </a:r>
          </a:p>
          <a:p>
            <a:pPr marL="761238" lvl="2" indent="-285750"/>
            <a:r>
              <a:rPr kumimoji="1" lang="zh-CN" altLang="en-US" sz="1600" dirty="0" smtClean="0"/>
              <a:t>更加灵活权限的管理</a:t>
            </a:r>
            <a:endParaRPr kumimoji="1" lang="zh-CN" alt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targetSdkVersion</a:t>
            </a:r>
            <a:r>
              <a:rPr lang="en-US" altLang="zh-CN" dirty="0"/>
              <a:t> </a:t>
            </a:r>
            <a:r>
              <a:rPr lang="en-US" altLang="zh-CN" dirty="0" smtClean="0"/>
              <a:t>23</a:t>
            </a:r>
            <a:r>
              <a:rPr kumimoji="1" lang="zh-CN" altLang="en-US" dirty="0" smtClean="0"/>
              <a:t>的意义</a:t>
            </a:r>
          </a:p>
          <a:p>
            <a:pPr marL="761238" lvl="2" indent="-285750"/>
            <a:r>
              <a:rPr kumimoji="1" lang="zh-CN" altLang="en-US" dirty="0"/>
              <a:t>系统</a:t>
            </a:r>
            <a:r>
              <a:rPr kumimoji="1" lang="zh-CN" altLang="en-US" dirty="0" smtClean="0"/>
              <a:t>对应用</a:t>
            </a:r>
            <a:r>
              <a:rPr kumimoji="1" lang="zh-CN" altLang="en-US" dirty="0"/>
              <a:t>的前向</a:t>
            </a:r>
            <a:r>
              <a:rPr kumimoji="1" lang="zh-CN" altLang="en-US" dirty="0" smtClean="0"/>
              <a:t>兼容</a:t>
            </a:r>
          </a:p>
          <a:p>
            <a:pPr marL="761238" lvl="2" indent="-285750"/>
            <a:r>
              <a:rPr kumimoji="1" lang="zh-CN" altLang="en-US" dirty="0" smtClean="0"/>
              <a:t>系统对应用的前向兼容</a:t>
            </a:r>
            <a:endParaRPr kumimoji="1" lang="zh-CN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不</a:t>
            </a:r>
            <a:r>
              <a:rPr kumimoji="1" lang="zh-CN" altLang="en-US" dirty="0" smtClean="0"/>
              <a:t>适配会有</a:t>
            </a:r>
            <a:r>
              <a:rPr kumimoji="1" lang="zh-CN" altLang="en-US" dirty="0" smtClean="0"/>
              <a:t>什么</a:t>
            </a:r>
            <a:r>
              <a:rPr kumimoji="1" lang="zh-CN" altLang="en-US" dirty="0" smtClean="0"/>
              <a:t>不良</a:t>
            </a:r>
            <a:r>
              <a:rPr kumimoji="1" lang="zh-CN" altLang="en-US" dirty="0" smtClean="0"/>
              <a:t>后果</a:t>
            </a:r>
          </a:p>
          <a:p>
            <a:pPr marL="761238" lvl="2" indent="-285750"/>
            <a:r>
              <a:rPr kumimoji="1" lang="en-US" altLang="zh-CN" dirty="0" err="1"/>
              <a:t>SecurityException</a:t>
            </a:r>
            <a:r>
              <a:rPr kumimoji="1" lang="zh-CN" altLang="en-US" dirty="0"/>
              <a:t> </a:t>
            </a:r>
          </a:p>
          <a:p>
            <a:pPr marL="761238" lvl="2" indent="-285750"/>
            <a:r>
              <a:rPr kumimoji="1" lang="zh-CN" altLang="en-US" dirty="0"/>
              <a:t>崩溃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503" y="2936664"/>
            <a:ext cx="2895600" cy="1841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0172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6"/>
    </mc:Choice>
    <mc:Fallback>
      <p:transition spd="slow" advTm="716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权限</a:t>
            </a:r>
            <a:r>
              <a:rPr kumimoji="1" lang="zh-CN" altLang="en-US" dirty="0" smtClean="0"/>
              <a:t>更新回调及持久化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回调处理时机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持久化（重启）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674" y="1845734"/>
            <a:ext cx="10109707" cy="459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权限数据持久化与启动权之限</a:t>
            </a:r>
            <a:r>
              <a:rPr kumimoji="1" lang="zh-CN" altLang="en-US" dirty="0" smtClean="0"/>
              <a:t>恢复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权限</a:t>
            </a:r>
            <a:r>
              <a:rPr kumimoji="1" lang="en-US" altLang="zh-CN" dirty="0" smtClean="0"/>
              <a:t> &amp;&amp; Runtime</a:t>
            </a:r>
            <a:r>
              <a:rPr kumimoji="1" lang="zh-CN" altLang="en-US" dirty="0" smtClean="0"/>
              <a:t>权限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持久化保存位置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权限加载到内存的时机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0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install</a:t>
            </a:r>
            <a:r>
              <a:rPr kumimoji="1" lang="zh-CN" altLang="en-US" dirty="0" smtClean="0"/>
              <a:t>权限 </a:t>
            </a:r>
            <a:r>
              <a:rPr kumimoji="1" lang="en-US" altLang="zh-CN" dirty="0" smtClean="0"/>
              <a:t>&amp;&amp;</a:t>
            </a:r>
            <a:r>
              <a:rPr kumimoji="1" lang="en-US" altLang="zh-CN" dirty="0"/>
              <a:t>Runtime</a:t>
            </a:r>
            <a:r>
              <a:rPr kumimoji="1" lang="zh-CN" altLang="en-US" dirty="0" smtClean="0"/>
              <a:t>权限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0533"/>
          <a:stretch/>
        </p:blipFill>
        <p:spPr>
          <a:xfrm>
            <a:off x="6288832" y="1888865"/>
            <a:ext cx="4866847" cy="25146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888865"/>
            <a:ext cx="5004940" cy="25146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862561" y="5239912"/>
            <a:ext cx="737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install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097090" y="5239912"/>
            <a:ext cx="93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runtime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996751" y="4637022"/>
            <a:ext cx="276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</a:t>
            </a:r>
            <a:r>
              <a:rPr lang="en-US" altLang="zh-CN" dirty="0" smtClean="0"/>
              <a:t>data/system/</a:t>
            </a:r>
            <a:r>
              <a:rPr lang="en-US" altLang="zh-CN" dirty="0" err="1" smtClean="0"/>
              <a:t>packages.xml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459744" y="4637022"/>
            <a:ext cx="452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</a:t>
            </a:r>
            <a:r>
              <a:rPr lang="en-US" altLang="zh-CN" dirty="0" smtClean="0"/>
              <a:t>data/system/users/0/</a:t>
            </a:r>
            <a:r>
              <a:rPr lang="en-US" altLang="zh-CN" dirty="0" err="1" smtClean="0"/>
              <a:t>runtim-permissions.xml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02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权限加载到内存的</a:t>
            </a:r>
            <a:r>
              <a:rPr kumimoji="1" lang="zh-CN" altLang="en-US" dirty="0" smtClean="0"/>
              <a:t>时机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PKMS</a:t>
            </a:r>
            <a:r>
              <a:rPr kumimoji="1" lang="zh-CN" altLang="en-US" dirty="0" smtClean="0"/>
              <a:t>服务启动时扫描安装文件，</a:t>
            </a:r>
            <a:r>
              <a:rPr kumimoji="1" lang="zh-CN" altLang="en-US" dirty="0"/>
              <a:t>加载权限到</a:t>
            </a:r>
            <a:r>
              <a:rPr kumimoji="1" lang="zh-CN" altLang="en-US" dirty="0" smtClean="0"/>
              <a:t>内存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更新</a:t>
            </a:r>
            <a:r>
              <a:rPr kumimoji="1" lang="en-US" altLang="zh-CN" dirty="0" err="1" smtClean="0"/>
              <a:t>packages.xml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/>
              <a:t>之后安装新</a:t>
            </a:r>
            <a:r>
              <a:rPr kumimoji="1" lang="en-US" altLang="zh-CN" dirty="0" err="1" smtClean="0"/>
              <a:t>Apk</a:t>
            </a:r>
            <a:r>
              <a:rPr kumimoji="1" lang="zh-CN" altLang="en-US" dirty="0" smtClean="0"/>
              <a:t>，卸载</a:t>
            </a:r>
            <a:r>
              <a:rPr kumimoji="1" lang="en-US" altLang="zh-CN" dirty="0" err="1" smtClean="0"/>
              <a:t>apk</a:t>
            </a:r>
            <a:r>
              <a:rPr kumimoji="1" lang="zh-CN" altLang="en-US" dirty="0" smtClean="0"/>
              <a:t>都要更新该文件</a:t>
            </a:r>
          </a:p>
          <a:p>
            <a:pPr marL="457200" indent="-457200">
              <a:buFont typeface="+mj-lt"/>
              <a:buAutoNum type="arabicPeriod"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37360"/>
            <a:ext cx="10540532" cy="430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国产</a:t>
            </a:r>
            <a:r>
              <a:rPr kumimoji="1" lang="en-US" altLang="zh-CN" dirty="0" smtClean="0"/>
              <a:t>ROM</a:t>
            </a:r>
            <a:r>
              <a:rPr kumimoji="1" lang="zh-CN" altLang="en-US" dirty="0" smtClean="0"/>
              <a:t>的一些权限管理猜测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服务层面拦截</a:t>
            </a:r>
          </a:p>
          <a:p>
            <a:pPr marL="749808" lvl="1" indent="-457200"/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的</a:t>
            </a:r>
            <a:r>
              <a:rPr kumimoji="1" lang="en-US" altLang="zh-CN" dirty="0" err="1" smtClean="0"/>
              <a:t>checkPermission</a:t>
            </a:r>
            <a:endParaRPr kumimoji="1" lang="zh-CN" altLang="en-US" dirty="0" smtClean="0"/>
          </a:p>
          <a:p>
            <a:pPr marL="749808" lvl="1" indent="-457200"/>
            <a:r>
              <a:rPr kumimoji="1" lang="zh-CN" altLang="en-US" dirty="0" smtClean="0"/>
              <a:t>服务的</a:t>
            </a:r>
            <a:r>
              <a:rPr kumimoji="1" lang="en-US" altLang="zh-CN" dirty="0" err="1" smtClean="0"/>
              <a:t>checkPermission</a:t>
            </a:r>
            <a:r>
              <a:rPr kumimoji="1" lang="zh-CN" altLang="en-US" dirty="0" smtClean="0"/>
              <a:t>（</a:t>
            </a:r>
            <a:r>
              <a:rPr kumimoji="1" lang="zh-CN" altLang="en-US" dirty="0" smtClean="0"/>
              <a:t>对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的检查放在了服务内部</a:t>
            </a:r>
            <a:r>
              <a:rPr kumimoji="1" lang="zh-CN" altLang="en-US" dirty="0" smtClean="0"/>
              <a:t>）</a:t>
            </a:r>
            <a:endParaRPr kumimoji="1" lang="zh-CN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 smtClean="0"/>
              <a:t>Ptrace</a:t>
            </a:r>
            <a:r>
              <a:rPr kumimoji="1" lang="zh-CN" altLang="en-US" dirty="0" smtClean="0"/>
              <a:t>（不理解）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10880"/>
          <a:stretch/>
        </p:blipFill>
        <p:spPr>
          <a:xfrm>
            <a:off x="1097280" y="1737361"/>
            <a:ext cx="10058400" cy="44768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178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开发者</a:t>
            </a:r>
            <a:r>
              <a:rPr lang="en-US" altLang="zh-CN" dirty="0" err="1"/>
              <a:t>targetSdkVersion</a:t>
            </a:r>
            <a:r>
              <a:rPr lang="en-US" altLang="zh-CN" dirty="0"/>
              <a:t> 23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意义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/>
              <a:t>APT</a:t>
            </a:r>
            <a:r>
              <a:rPr kumimoji="1" lang="zh-CN" altLang="en-US" dirty="0"/>
              <a:t>做</a:t>
            </a:r>
            <a:r>
              <a:rPr kumimoji="1" lang="zh-CN" altLang="en-US" dirty="0" smtClean="0"/>
              <a:t>什么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兼容库实现及用法</a:t>
            </a:r>
            <a:endParaRPr kumimoji="1" lang="zh-CN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A</a:t>
            </a:r>
            <a:r>
              <a:rPr kumimoji="1" lang="en-US" altLang="zh-CN" dirty="0" smtClean="0"/>
              <a:t>ndroid</a:t>
            </a:r>
            <a:r>
              <a:rPr kumimoji="1" lang="zh-CN" altLang="en-US" dirty="0" smtClean="0"/>
              <a:t>权限原理</a:t>
            </a:r>
            <a:r>
              <a:rPr kumimoji="1" lang="zh-CN" altLang="en-US" dirty="0" smtClean="0"/>
              <a:t>概况（</a:t>
            </a:r>
            <a:r>
              <a:rPr kumimoji="1" lang="zh-CN" altLang="en-US" dirty="0" smtClean="0"/>
              <a:t>不同版本</a:t>
            </a:r>
            <a:r>
              <a:rPr kumimoji="1" lang="zh-CN" altLang="en-US" dirty="0" smtClean="0"/>
              <a:t>）</a:t>
            </a:r>
            <a:endParaRPr kumimoji="1" lang="zh-CN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结束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4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6.0</a:t>
            </a:r>
            <a:r>
              <a:rPr kumimoji="1" lang="zh-CN" altLang="en-US" dirty="0" smtClean="0"/>
              <a:t>适配对比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138934" y="2070342"/>
            <a:ext cx="2566728" cy="3458676"/>
            <a:chOff x="1232748" y="1772154"/>
            <a:chExt cx="2957173" cy="345867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4735" y="1772154"/>
              <a:ext cx="2334458" cy="2984242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6" name="文本框 5"/>
            <p:cNvSpPr txBox="1"/>
            <p:nvPr/>
          </p:nvSpPr>
          <p:spPr>
            <a:xfrm>
              <a:off x="1232748" y="4923053"/>
              <a:ext cx="29571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smtClean="0"/>
                <a:t>4.4</a:t>
              </a:r>
              <a:r>
                <a:rPr kumimoji="1" lang="zh-CN" altLang="en-US" sz="1400" dirty="0" smtClean="0"/>
                <a:t>应用安装界面（无视适配）</a:t>
              </a:r>
              <a:endParaRPr kumimoji="1" lang="zh-CN" altLang="en-US" sz="1400" dirty="0"/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3571185" y="2051016"/>
            <a:ext cx="2028119" cy="3498600"/>
            <a:chOff x="3509897" y="1737360"/>
            <a:chExt cx="2028119" cy="348659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9897" y="1737360"/>
              <a:ext cx="1942470" cy="3012523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9" name="文本框 8"/>
            <p:cNvSpPr txBox="1"/>
            <p:nvPr/>
          </p:nvSpPr>
          <p:spPr>
            <a:xfrm>
              <a:off x="3509897" y="4916179"/>
              <a:ext cx="2028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/>
                <a:t>未适配</a:t>
              </a:r>
              <a:r>
                <a:rPr kumimoji="1" lang="en-US" altLang="zh-CN" sz="1400" dirty="0" smtClean="0"/>
                <a:t>6.0</a:t>
              </a:r>
              <a:r>
                <a:rPr kumimoji="1" lang="zh-CN" altLang="en-US" sz="1400" dirty="0" smtClean="0"/>
                <a:t>应用安装界面</a:t>
              </a:r>
              <a:endParaRPr kumimoji="1" lang="zh-CN" altLang="en-US" sz="1400" dirty="0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7133932" y="2051016"/>
            <a:ext cx="4021748" cy="3567265"/>
            <a:chOff x="7193947" y="1817453"/>
            <a:chExt cx="4021748" cy="356726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4029" y="1817453"/>
              <a:ext cx="1848501" cy="304080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56602" y="1817453"/>
              <a:ext cx="1859093" cy="304080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13" name="文本框 12"/>
            <p:cNvSpPr txBox="1"/>
            <p:nvPr/>
          </p:nvSpPr>
          <p:spPr>
            <a:xfrm>
              <a:off x="7193947" y="5076941"/>
              <a:ext cx="18485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/>
                <a:t>适配</a:t>
              </a:r>
              <a:r>
                <a:rPr kumimoji="1" lang="en-US" altLang="zh-CN" sz="1400" dirty="0" smtClean="0"/>
                <a:t>6.0</a:t>
              </a:r>
              <a:r>
                <a:rPr kumimoji="1" lang="zh-CN" altLang="en-US" sz="1400" dirty="0" smtClean="0"/>
                <a:t>应用安装界面</a:t>
              </a:r>
              <a:endParaRPr kumimoji="1" lang="zh-CN" altLang="en-US" sz="14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541393" y="5076941"/>
              <a:ext cx="1489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/>
                <a:t>适配</a:t>
              </a:r>
              <a:r>
                <a:rPr kumimoji="1" lang="en-US" altLang="zh-CN" sz="1400" dirty="0" smtClean="0"/>
                <a:t>6.0</a:t>
              </a:r>
              <a:r>
                <a:rPr kumimoji="1" lang="zh-CN" altLang="en-US" sz="1400" dirty="0" smtClean="0"/>
                <a:t>应用运行</a:t>
              </a:r>
              <a:endParaRPr kumimoji="1" lang="zh-CN" altLang="en-US" sz="1400" dirty="0"/>
            </a:p>
          </p:txBody>
        </p:sp>
      </p:grpSp>
      <p:sp>
        <p:nvSpPr>
          <p:cNvPr id="17" name="燕尾形箭头 16"/>
          <p:cNvSpPr/>
          <p:nvPr/>
        </p:nvSpPr>
        <p:spPr>
          <a:xfrm>
            <a:off x="5637276" y="3562463"/>
            <a:ext cx="1182666" cy="484632"/>
          </a:xfrm>
          <a:prstGeom prst="notch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756340" y="3150868"/>
            <a:ext cx="932857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适配后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6932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7"/>
    </mc:Choice>
    <mc:Fallback>
      <p:transition spd="slow" advTm="78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不同版本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接口适配模型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430" y="1930930"/>
            <a:ext cx="6953307" cy="40227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2867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1"/>
    </mc:Choice>
    <mc:Fallback>
      <p:transition spd="slow" advTm="93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如何适配</a:t>
            </a:r>
            <a:r>
              <a:rPr kumimoji="1" lang="en-US" altLang="zh-CN" dirty="0" smtClean="0"/>
              <a:t>Android6.0</a:t>
            </a:r>
            <a:r>
              <a:rPr kumimoji="1" lang="zh-CN" altLang="en-US" dirty="0" smtClean="0"/>
              <a:t>权限管理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权限</a:t>
            </a:r>
            <a:r>
              <a:rPr kumimoji="1" lang="zh-CN" altLang="en-US" dirty="0" smtClean="0"/>
              <a:t>管理模型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不同</a:t>
            </a:r>
            <a:r>
              <a:rPr kumimoji="1" lang="zh-CN" altLang="en-US" dirty="0" smtClean="0"/>
              <a:t>的实现方案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方案对比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兼容性问题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84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03"/>
    </mc:Choice>
    <mc:Fallback>
      <p:transition spd="slow" advTm="260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Android6.0</a:t>
            </a:r>
            <a:r>
              <a:rPr kumimoji="1" lang="zh-CN" altLang="en-US" dirty="0" smtClean="0"/>
              <a:t>权限管理模型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权限分类不同的实现</a:t>
            </a:r>
            <a:r>
              <a:rPr kumimoji="1" lang="zh-CN" altLang="en-US" dirty="0" smtClean="0"/>
              <a:t>方案</a:t>
            </a:r>
            <a:endParaRPr kumimoji="1" lang="zh-CN" altLang="en-US" dirty="0"/>
          </a:p>
          <a:p>
            <a:pPr marL="749808" lvl="1" indent="-457200"/>
            <a:r>
              <a:rPr kumimoji="1" lang="zh-CN" altLang="en-US" dirty="0"/>
              <a:t>普通</a:t>
            </a:r>
            <a:r>
              <a:rPr kumimoji="1" lang="zh-CN" altLang="en-US" dirty="0" smtClean="0"/>
              <a:t>权限（</a:t>
            </a:r>
            <a:r>
              <a:rPr kumimoji="1" lang="zh-CN" altLang="en-US" dirty="0" smtClean="0"/>
              <a:t>安装时就赋予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  <a:p>
            <a:pPr marL="749808" lvl="1" indent="-457200"/>
            <a:r>
              <a:rPr kumimoji="1" lang="zh-CN" altLang="en-US" dirty="0"/>
              <a:t>敏感</a:t>
            </a:r>
            <a:r>
              <a:rPr kumimoji="1" lang="zh-CN" altLang="en-US" dirty="0" smtClean="0"/>
              <a:t>权限（</a:t>
            </a:r>
            <a:r>
              <a:rPr kumimoji="1" lang="zh-CN" altLang="en-US" dirty="0" smtClean="0"/>
              <a:t>运行时</a:t>
            </a:r>
            <a:r>
              <a:rPr kumimoji="1" lang="zh-CN" altLang="en-US" dirty="0" smtClean="0"/>
              <a:t>）</a:t>
            </a:r>
          </a:p>
          <a:p>
            <a:pPr marL="749808" lvl="1" indent="-457200"/>
            <a:r>
              <a:rPr kumimoji="1" lang="zh-CN" altLang="en-US" dirty="0"/>
              <a:t>特殊</a:t>
            </a:r>
            <a:r>
              <a:rPr kumimoji="1" lang="zh-CN" altLang="en-US" dirty="0" smtClean="0"/>
              <a:t>权限（</a:t>
            </a:r>
            <a:r>
              <a:rPr kumimoji="1" lang="zh-CN" altLang="en-US" dirty="0" smtClean="0"/>
              <a:t>未分析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权限申请流程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权限适配原则：时时检查</a:t>
            </a:r>
          </a:p>
        </p:txBody>
      </p:sp>
    </p:spTree>
    <p:extLst>
      <p:ext uri="{BB962C8B-B14F-4D97-AF65-F5344CB8AC3E}">
        <p14:creationId xmlns:p14="http://schemas.microsoft.com/office/powerpoint/2010/main" val="5567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权限分类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480129"/>
              </p:ext>
            </p:extLst>
          </p:nvPr>
        </p:nvGraphicFramePr>
        <p:xfrm>
          <a:off x="1097280" y="2311879"/>
          <a:ext cx="4768682" cy="2710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387"/>
                <a:gridCol w="1794295"/>
              </a:tblGrid>
              <a:tr h="44762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权限名称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47627"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ACCESS_NETWORK_STAT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</a:t>
                      </a:r>
                      <a:endParaRPr lang="zh-CN" altLang="en-US" dirty="0"/>
                    </a:p>
                  </a:txBody>
                  <a:tcPr/>
                </a:tc>
              </a:tr>
              <a:tr h="453844"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ACCESS_NOTIFICATION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通知</a:t>
                      </a:r>
                      <a:endParaRPr lang="zh-CN" altLang="en-US" dirty="0"/>
                    </a:p>
                  </a:txBody>
                  <a:tcPr/>
                </a:tc>
              </a:tr>
              <a:tr h="453844"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BLUETOOTH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蓝牙</a:t>
                      </a:r>
                      <a:endParaRPr lang="zh-CN" altLang="en-US" dirty="0"/>
                    </a:p>
                  </a:txBody>
                  <a:tcPr/>
                </a:tc>
              </a:tr>
              <a:tr h="453844"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ACCESS_WIFI_STATE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Wifi</a:t>
                      </a:r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/>
                </a:tc>
              </a:tr>
              <a:tr h="453844"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BLUETOOTH_ADMIN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700524" y="52541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普通权限</a:t>
            </a:r>
            <a:endParaRPr kumimoji="1" lang="zh-CN" altLang="en-US" dirty="0"/>
          </a:p>
        </p:txBody>
      </p:sp>
      <p:graphicFrame>
        <p:nvGraphicFramePr>
          <p:cNvPr id="8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735328"/>
              </p:ext>
            </p:extLst>
          </p:nvPr>
        </p:nvGraphicFramePr>
        <p:xfrm>
          <a:off x="6773333" y="2311879"/>
          <a:ext cx="4382346" cy="2710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760"/>
                <a:gridCol w="3010586"/>
              </a:tblGrid>
              <a:tr h="44762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权限名称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47627"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CONTACTS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通讯录</a:t>
                      </a:r>
                      <a:endParaRPr lang="zh-CN" altLang="en-US" dirty="0"/>
                    </a:p>
                  </a:txBody>
                  <a:tcPr/>
                </a:tc>
              </a:tr>
              <a:tr h="453844"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CAMERA	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相机</a:t>
                      </a:r>
                      <a:endParaRPr lang="zh-CN" altLang="en-US" dirty="0"/>
                    </a:p>
                  </a:txBody>
                  <a:tcPr/>
                </a:tc>
              </a:tr>
              <a:tr h="453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/>
                        <a:t>STORAGE	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存储</a:t>
                      </a:r>
                      <a:endParaRPr lang="zh-CN" altLang="en-US" dirty="0"/>
                    </a:p>
                  </a:txBody>
                  <a:tcPr/>
                </a:tc>
              </a:tr>
              <a:tr h="453844"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PHONE	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通话</a:t>
                      </a:r>
                      <a:endParaRPr lang="zh-CN" altLang="en-US" dirty="0"/>
                    </a:p>
                  </a:txBody>
                  <a:tcPr/>
                </a:tc>
              </a:tr>
              <a:tr h="453844"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定位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856510" y="52541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敏感权限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2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Android6.0</a:t>
            </a:r>
            <a:r>
              <a:rPr kumimoji="1" lang="zh-CN" altLang="en-US" dirty="0" smtClean="0"/>
              <a:t>动态权限管理模型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61013" y="1973853"/>
            <a:ext cx="2032224" cy="35988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966923"/>
            <a:ext cx="2035503" cy="3604612"/>
          </a:xfrm>
          <a:prstGeom prst="rect">
            <a:avLst/>
          </a:prstGeom>
        </p:spPr>
      </p:pic>
      <p:sp>
        <p:nvSpPr>
          <p:cNvPr id="9" name="燕尾形箭头 8"/>
          <p:cNvSpPr/>
          <p:nvPr/>
        </p:nvSpPr>
        <p:spPr>
          <a:xfrm>
            <a:off x="3732836" y="3716967"/>
            <a:ext cx="755468" cy="3859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775" y="2017504"/>
            <a:ext cx="2039295" cy="3611330"/>
          </a:xfrm>
          <a:prstGeom prst="rect">
            <a:avLst/>
          </a:prstGeom>
        </p:spPr>
      </p:pic>
      <p:sp>
        <p:nvSpPr>
          <p:cNvPr id="11" name="燕尾形箭头 10"/>
          <p:cNvSpPr/>
          <p:nvPr/>
        </p:nvSpPr>
        <p:spPr>
          <a:xfrm>
            <a:off x="7204030" y="3906707"/>
            <a:ext cx="755468" cy="3859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59457" y="57189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初次申请权限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452833" y="5718981"/>
            <a:ext cx="24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拒绝</a:t>
            </a:r>
            <a:r>
              <a:rPr kumimoji="1" lang="zh-CN" altLang="en-US" smtClean="0"/>
              <a:t>后，再次申请</a:t>
            </a:r>
            <a:r>
              <a:rPr kumimoji="1" lang="zh-CN" altLang="en-US" dirty="0" smtClean="0"/>
              <a:t>权限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61013" y="571898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设置里</a:t>
            </a:r>
            <a:r>
              <a:rPr kumimoji="1" lang="zh-CN" altLang="en-US" smtClean="0"/>
              <a:t>随时更新权限</a:t>
            </a:r>
            <a:endParaRPr kumimoji="1"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754860" y="3760794"/>
            <a:ext cx="302393" cy="311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2767082" y="3778884"/>
            <a:ext cx="364239" cy="293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516444" y="3934454"/>
            <a:ext cx="330453" cy="33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3842612" y="3393270"/>
            <a:ext cx="330453" cy="33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7416790" y="3384221"/>
            <a:ext cx="330453" cy="33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72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06"/>
    </mc:Choice>
    <mc:Fallback>
      <p:transition spd="slow" advTm="340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6522</TotalTime>
  <Words>1656</Words>
  <Application>Microsoft Macintosh PowerPoint</Application>
  <PresentationFormat>宽屏</PresentationFormat>
  <Paragraphs>273</Paragraphs>
  <Slides>35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Calibri</vt:lpstr>
      <vt:lpstr>Calibri Light</vt:lpstr>
      <vt:lpstr>宋体</vt:lpstr>
      <vt:lpstr>Arial</vt:lpstr>
      <vt:lpstr>怀旧</vt:lpstr>
      <vt:lpstr>Android6.0权限适配及原理</vt:lpstr>
      <vt:lpstr>目录</vt:lpstr>
      <vt:lpstr>背景</vt:lpstr>
      <vt:lpstr>Android 6.0适配对比</vt:lpstr>
      <vt:lpstr>Android不同版本API接口适配模型</vt:lpstr>
      <vt:lpstr>如何适配Android6.0权限管理</vt:lpstr>
      <vt:lpstr>Android6.0权限管理模型</vt:lpstr>
      <vt:lpstr>权限分类</vt:lpstr>
      <vt:lpstr>Android6.0动态权限管理模型</vt:lpstr>
      <vt:lpstr>不同的实现方案</vt:lpstr>
      <vt:lpstr>基于回调</vt:lpstr>
      <vt:lpstr>基于回调的使用样式</vt:lpstr>
      <vt:lpstr>一些第三方库(PermissionsDispatcher)</vt:lpstr>
      <vt:lpstr>基于APT+回调实现的第三方库</vt:lpstr>
      <vt:lpstr>Compiler库实现</vt:lpstr>
      <vt:lpstr>Compiler库实现</vt:lpstr>
      <vt:lpstr>permissioncompat库实现</vt:lpstr>
      <vt:lpstr>permissioncompat库实现</vt:lpstr>
      <vt:lpstr>permissioncompat库实现代码</vt:lpstr>
      <vt:lpstr>自定义库用法</vt:lpstr>
      <vt:lpstr>自定义库用法-Gradle配置</vt:lpstr>
      <vt:lpstr>自定义库用法示例代码</vt:lpstr>
      <vt:lpstr>不同方案的对比</vt:lpstr>
      <vt:lpstr>不同ROM兼容性问题</vt:lpstr>
      <vt:lpstr>视觉上</vt:lpstr>
      <vt:lpstr>交互逻辑上Nexus5 VS 红米4</vt:lpstr>
      <vt:lpstr>Android权限管理原理</vt:lpstr>
      <vt:lpstr>权限检查流程</vt:lpstr>
      <vt:lpstr>权限申请流程</vt:lpstr>
      <vt:lpstr>权限更新回调及持久化</vt:lpstr>
      <vt:lpstr>权限数据持久化与启动权之限恢复</vt:lpstr>
      <vt:lpstr>install权限 &amp;&amp;Runtime权限</vt:lpstr>
      <vt:lpstr>权限加载到内存的时机</vt:lpstr>
      <vt:lpstr>国产ROM的一些权限管理猜测</vt:lpstr>
      <vt:lpstr>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Android6.0权限适配及原理</dc:title>
  <dc:creator>happylishang@163.com</dc:creator>
  <cp:lastModifiedBy>happylishang@163.com</cp:lastModifiedBy>
  <cp:revision>236</cp:revision>
  <dcterms:created xsi:type="dcterms:W3CDTF">2016-12-08T09:08:07Z</dcterms:created>
  <dcterms:modified xsi:type="dcterms:W3CDTF">2016-12-13T11:39:57Z</dcterms:modified>
</cp:coreProperties>
</file>