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83" r:id="rId1"/>
  </p:sldMasterIdLst>
  <p:notesMasterIdLst>
    <p:notesMasterId r:id="rId24"/>
  </p:notesMasterIdLst>
  <p:handoutMasterIdLst>
    <p:handoutMasterId r:id="rId25"/>
  </p:handoutMasterIdLst>
  <p:sldIdLst>
    <p:sldId id="1378" r:id="rId2"/>
    <p:sldId id="1377" r:id="rId3"/>
    <p:sldId id="1379" r:id="rId4"/>
    <p:sldId id="1387" r:id="rId5"/>
    <p:sldId id="1399" r:id="rId6"/>
    <p:sldId id="1397" r:id="rId7"/>
    <p:sldId id="1402" r:id="rId8"/>
    <p:sldId id="1403" r:id="rId9"/>
    <p:sldId id="1406" r:id="rId10"/>
    <p:sldId id="1412" r:id="rId11"/>
    <p:sldId id="1411" r:id="rId12"/>
    <p:sldId id="1381" r:id="rId13"/>
    <p:sldId id="1401" r:id="rId14"/>
    <p:sldId id="1407" r:id="rId15"/>
    <p:sldId id="1385" r:id="rId16"/>
    <p:sldId id="1390" r:id="rId17"/>
    <p:sldId id="1392" r:id="rId18"/>
    <p:sldId id="1395" r:id="rId19"/>
    <p:sldId id="1394" r:id="rId20"/>
    <p:sldId id="1393" r:id="rId21"/>
    <p:sldId id="1383" r:id="rId22"/>
    <p:sldId id="1396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BA"/>
    <a:srgbClr val="CC99FF"/>
    <a:srgbClr val="9933FF"/>
    <a:srgbClr val="FFFFCC"/>
    <a:srgbClr val="CCCCFF"/>
    <a:srgbClr val="CC9900"/>
    <a:srgbClr val="336699"/>
    <a:srgbClr val="9933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6" autoAdjust="0"/>
    <p:restoredTop sz="90141" autoAdjust="0"/>
  </p:normalViewPr>
  <p:slideViewPr>
    <p:cSldViewPr>
      <p:cViewPr>
        <p:scale>
          <a:sx n="95" d="100"/>
          <a:sy n="95" d="100"/>
        </p:scale>
        <p:origin x="3232" y="10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B2929F-E3C2-4477-B534-D2EDDF029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E4D93-32B8-4857-B707-1D0ABCD69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A03B-52FA-407C-821F-057C90DAD321}" type="slidenum">
              <a:rPr lang="en-US" altLang="zh-CN">
                <a:solidFill>
                  <a:prstClr val="black"/>
                </a:solidFill>
              </a:rPr>
              <a:pPr/>
              <a:t>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答辩主要包括以下环节：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、主管向评委介绍答辩人员基本情况；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、答辩人员入场陈述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、评委现场与答辩人员现场交流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、申请人员退场，评委相互交流，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或向主管提问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、评委评分，提交结果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注：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模板只是一个参考，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不一定要拘泥于这个格式，包含但不也限于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中所涉及的内容</a:t>
            </a:r>
            <a:endParaRPr lang="zh-CN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5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76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  后台保活（双进程保活）</a:t>
            </a:r>
            <a:endParaRPr lang="en-US" altLang="zh-CN" dirty="0" smtClean="0"/>
          </a:p>
          <a:p>
            <a:r>
              <a:rPr lang="en-US" altLang="zh-CN" dirty="0" smtClean="0"/>
              <a:t>AMS</a:t>
            </a:r>
            <a:r>
              <a:rPr lang="zh-CN" altLang="en-US" dirty="0" smtClean="0"/>
              <a:t>  知道保活的原理 </a:t>
            </a:r>
            <a:r>
              <a:rPr lang="en-US" altLang="zh-CN" dirty="0" smtClean="0"/>
              <a:t>LMKD</a:t>
            </a:r>
            <a:r>
              <a:rPr lang="zh-CN" altLang="en-US" dirty="0" smtClean="0"/>
              <a:t> 最近任务列表（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进程优先级的计算更新逻辑）</a:t>
            </a:r>
            <a:endParaRPr lang="en-US" altLang="zh-CN" dirty="0" smtClean="0"/>
          </a:p>
          <a:p>
            <a:r>
              <a:rPr lang="en-US" altLang="zh-CN" dirty="0" smtClean="0"/>
              <a:t>WMS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PopupWindow</a:t>
            </a:r>
            <a:r>
              <a:rPr lang="zh-CN" altLang="en-US" dirty="0" smtClean="0"/>
              <a:t>中内嵌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不能传输过大数据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从学习分享、人员培养、技术专利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论文、行业影响力角度进行阐述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69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  后台保活（双进程保活）</a:t>
            </a:r>
            <a:endParaRPr lang="en-US" altLang="zh-CN" dirty="0" smtClean="0"/>
          </a:p>
          <a:p>
            <a:r>
              <a:rPr lang="en-US" altLang="zh-CN" dirty="0" smtClean="0"/>
              <a:t>AMS</a:t>
            </a:r>
            <a:r>
              <a:rPr lang="zh-CN" altLang="en-US" dirty="0" smtClean="0"/>
              <a:t>  知道保活的原理 </a:t>
            </a:r>
            <a:r>
              <a:rPr lang="en-US" altLang="zh-CN" dirty="0" smtClean="0"/>
              <a:t>LMKD</a:t>
            </a:r>
            <a:r>
              <a:rPr lang="zh-CN" altLang="en-US" dirty="0" smtClean="0"/>
              <a:t> 最近任务列表（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进程优先级的计算更新逻辑）</a:t>
            </a:r>
            <a:endParaRPr lang="en-US" altLang="zh-CN" dirty="0" smtClean="0"/>
          </a:p>
          <a:p>
            <a:r>
              <a:rPr lang="en-US" altLang="zh-CN" dirty="0" smtClean="0"/>
              <a:t>WMS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PopupWindow</a:t>
            </a:r>
            <a:r>
              <a:rPr lang="zh-CN" altLang="en-US" dirty="0" smtClean="0"/>
              <a:t>中内嵌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不能传输过大数据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23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、沟通方面：在日常产品开发中，及时有效的沟通，比如开发接口定义的时候，积极给出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端接头人，预先给出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的预演技术方案，提高沟通效率，减少无效沟通。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、遇到一些较大的需求，尤其是在自己不熟悉的领域，在了解相应知识后，积极向专业的兄弟部门咨询，比如，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15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8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54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、具体到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开发中来，遵守模块设计、自顶向下的设计思想，将功能逐块划分，做到模块的高内聚，低耦合。具体到实现还要考虑实现模型：如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等。例如对于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详情，由于详情的复杂性，该模块已经被多次重构，目前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端商品详情基于一个局部消息中心的模型，详情被划分成了不同的模块，如：规格面板、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、做好技术及方案预演，并整理成文档，作为可行性及排期参考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、将自己负责的模块整理成详细文档，且及时更新维护，不仅易于参考，也能让接手人及时上手。</a:t>
            </a:r>
            <a:endParaRPr lang="en-US" altLang="zh-CN" sz="1400" kern="1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4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开发的时候，为了保证安全性，将其剥离成独立的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模块库，仅仅向外部暴露必要接口。实现之初，根据需求，将实现划分为两块：模拟器甄别模块及设备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生成模块，之后再针对两个模块逐步实现各自逻辑，分开开发，分开测试，并将方案分别整理成文。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影响的范围，还减少了二次开发的成本，因为在扩展的时候，能迅速定位需要修改的模块。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、在项目中，都常会涉及模块以及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复用，对于复用场景高的模块，需要做好封装，比如一些公用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控件需要封装成自定义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，常用的静态方法需抽象出系统工具类等。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</a:r>
            <a:endParaRPr lang="en-US" altLang="zh-CN" sz="1400" kern="1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4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填写个人基本信息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1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网易内外工作经历，按时间顺序填写，简单介绍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44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87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8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2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94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1282"/>
            <a:ext cx="11089232" cy="50856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908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708" y="6453336"/>
            <a:ext cx="12192000" cy="3129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3336"/>
            <a:ext cx="41148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6DC2-B80C-4961-94AA-CC4E29D25E6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96752"/>
            <a:ext cx="12201291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556792"/>
            <a:ext cx="10515600" cy="1656184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31" y="310803"/>
            <a:ext cx="1976601" cy="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6DC2-B80C-4961-94AA-CC4E29D25E6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  <p:sldLayoutId id="2147483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48618" y="4049376"/>
            <a:ext cx="5802964" cy="19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64297" tIns="82148" rIns="164297" bIns="82148">
            <a:spAutoFit/>
          </a:bodyPr>
          <a:lstStyle/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申  请 人：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所在部门：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提交日期：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53683" y="2132856"/>
            <a:ext cx="9884635" cy="7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职级评审答辩报告</a:t>
            </a:r>
            <a:endParaRPr lang="en-US" altLang="zh-CN" sz="4431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9" name="AutoShape 1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12290" name="AutoShape 2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2" name="矩形 1"/>
          <p:cNvSpPr/>
          <p:nvPr/>
        </p:nvSpPr>
        <p:spPr>
          <a:xfrm>
            <a:off x="4079776" y="4049376"/>
            <a:ext cx="4032448" cy="161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部门：严选产品部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姓名：李尚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申请级别：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P4-2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zh-CN" altLang="en-US" dirty="0" smtClean="0"/>
              <a:t>适配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907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/>
              <a:t>Android6.0</a:t>
            </a:r>
            <a:r>
              <a:rPr kumimoji="1" lang="zh-CN" altLang="en-US" sz="2000" b="1" dirty="0"/>
              <a:t>到</a:t>
            </a:r>
            <a:r>
              <a:rPr kumimoji="1" lang="en-US" altLang="zh-CN" sz="2000" b="1" dirty="0"/>
              <a:t>Android9.0</a:t>
            </a:r>
            <a:r>
              <a:rPr kumimoji="1" lang="zh-CN" altLang="en-US" sz="2000" b="1" dirty="0"/>
              <a:t>适配</a:t>
            </a:r>
            <a:endParaRPr kumimoji="1" lang="en-US" altLang="zh-CN" sz="2000" b="1" dirty="0"/>
          </a:p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独立权限</a:t>
            </a:r>
            <a:r>
              <a:rPr kumimoji="1" lang="zh-CN" altLang="en-US" sz="2000" b="1" dirty="0"/>
              <a:t>兼容库的</a:t>
            </a:r>
            <a:r>
              <a:rPr kumimoji="1" lang="zh-CN" altLang="en-US" sz="2000" b="1" dirty="0" smtClean="0"/>
              <a:t>实现及权限</a:t>
            </a:r>
            <a:r>
              <a:rPr kumimoji="1" lang="zh-CN" altLang="en-US" sz="2000" b="1" dirty="0"/>
              <a:t>管理原理分析</a:t>
            </a:r>
            <a:endParaRPr kumimoji="1" lang="en-US" altLang="zh-CN" sz="2000" b="1" dirty="0"/>
          </a:p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各个</a:t>
            </a:r>
            <a:r>
              <a:rPr kumimoji="1" lang="zh-CN" altLang="en-US" sz="2000" b="1" dirty="0"/>
              <a:t>版本兼容功能</a:t>
            </a:r>
            <a:r>
              <a:rPr kumimoji="1" lang="zh-CN" altLang="en-US" sz="2000" b="1" dirty="0" smtClean="0"/>
              <a:t>的兼容修改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499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严选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zh-CN" altLang="en-US" dirty="0" smtClean="0"/>
              <a:t>换肤开发及优化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204864"/>
            <a:ext cx="4419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换肤优化及代码重构</a:t>
            </a:r>
            <a:endParaRPr kumimoji="1" lang="en-US" altLang="zh-CN" sz="2000" b="1" dirty="0" smtClean="0"/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换肤</a:t>
            </a:r>
            <a:r>
              <a:rPr kumimoji="1" lang="zh-CN" altLang="en-US" sz="2000" b="1" dirty="0" smtClean="0"/>
              <a:t>支持</a:t>
            </a:r>
            <a:r>
              <a:rPr kumimoji="1" lang="en-US" altLang="zh-CN" sz="2000" b="1" dirty="0" smtClean="0"/>
              <a:t>GIF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 smtClean="0"/>
              <a:t>换肤支持</a:t>
            </a:r>
            <a:r>
              <a:rPr kumimoji="1" lang="zh-CN" altLang="en-US" sz="2000" b="1" dirty="0" smtClean="0"/>
              <a:t>文字图片、背景等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045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专业贡献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430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在严选团队中作为新入职员工的导师，辅助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指导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名新入职员工日常开发，并转正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开源会议的参与 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开发者大会、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大会、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绿色联盟大会，促使适配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及引入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推荐的</a:t>
            </a:r>
            <a:r>
              <a:rPr lang="en-US" altLang="zh-CN" sz="2000" dirty="0" err="1" smtClean="0">
                <a:solidFill>
                  <a:srgbClr val="333333"/>
                </a:solidFill>
                <a:latin typeface="arial" charset="0"/>
              </a:rPr>
              <a:t>JetPack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框架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2018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年工作过程中，遇到问题，深入源码，并整理成文（见下一页）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分析工具使用、新功能使用及原理分析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专业贡献：技术分享文档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467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zh-CN" altLang="en-US" sz="1600" dirty="0"/>
              <a:t>* </a:t>
            </a:r>
            <a:r>
              <a:rPr lang="en-US" altLang="zh-CN" sz="1600" dirty="0"/>
              <a:t>Android DEPPLINK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APPLink</a:t>
            </a:r>
            <a:r>
              <a:rPr lang="zh-CN" altLang="en-US" sz="1600" dirty="0"/>
              <a:t>原理简析 （技术的原理，问题定位，限定）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GPU</a:t>
            </a:r>
            <a:r>
              <a:rPr lang="zh-CN" altLang="en-US" sz="1600" dirty="0"/>
              <a:t>呈现模式原理及卡顿掉帧浅析 （工具的问题）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可见</a:t>
            </a:r>
            <a:r>
              <a:rPr lang="en-US" altLang="zh-CN" sz="1600" dirty="0"/>
              <a:t>APP</a:t>
            </a:r>
            <a:r>
              <a:rPr lang="zh-CN" altLang="en-US" sz="1600" dirty="0"/>
              <a:t>的不可见任务栈（</a:t>
            </a:r>
            <a:r>
              <a:rPr lang="en-US" altLang="zh-CN" sz="1600" dirty="0" err="1"/>
              <a:t>TaskRecord</a:t>
            </a:r>
            <a:r>
              <a:rPr lang="zh-CN" altLang="en-US" sz="1600" dirty="0"/>
              <a:t>）销毁分析 多栈任务的风险（智能客服）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Service</a:t>
            </a:r>
            <a:r>
              <a:rPr lang="zh-CN" altLang="en-US" sz="1600" dirty="0"/>
              <a:t>重启恢复（</a:t>
            </a:r>
            <a:r>
              <a:rPr lang="en-US" altLang="zh-CN" sz="1600" dirty="0"/>
              <a:t>Service</a:t>
            </a:r>
            <a:r>
              <a:rPr lang="zh-CN" altLang="en-US" sz="1600" dirty="0"/>
              <a:t>进程重启）原理解析 后台保活的必须及可行性分析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硬件加速（二）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RenderThread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OpenGL GPU</a:t>
            </a:r>
            <a:r>
              <a:rPr lang="zh-CN" altLang="en-US" sz="1600" dirty="0" smtClean="0"/>
              <a:t>渲染 </a:t>
            </a:r>
            <a:r>
              <a:rPr lang="en-US" altLang="zh-CN" sz="1600" dirty="0" smtClean="0"/>
              <a:t>GPU</a:t>
            </a:r>
            <a:r>
              <a:rPr lang="zh-CN" altLang="en-US" sz="1600" dirty="0" smtClean="0"/>
              <a:t>渲染分析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内容服务</a:t>
            </a:r>
            <a:r>
              <a:rPr lang="en-US" altLang="zh-CN" sz="1600" dirty="0" err="1" smtClean="0"/>
              <a:t>ContentService</a:t>
            </a:r>
            <a:r>
              <a:rPr lang="zh-CN" altLang="en-US" sz="1600" dirty="0"/>
              <a:t>原理浅析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Bitmap</a:t>
            </a:r>
            <a:r>
              <a:rPr lang="zh-CN" altLang="en-US" sz="1600" dirty="0"/>
              <a:t>变迁与原理解析（</a:t>
            </a:r>
            <a:r>
              <a:rPr lang="en-US" altLang="zh-CN" sz="1600" dirty="0"/>
              <a:t>4.x-8.x</a:t>
            </a:r>
            <a:r>
              <a:rPr lang="zh-CN" altLang="en-US" sz="1600" dirty="0"/>
              <a:t>） 缓存增大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3G/4G</a:t>
            </a:r>
            <a:r>
              <a:rPr lang="zh-CN" altLang="en-US" sz="1600" dirty="0"/>
              <a:t>流量上网原理简析 风控技术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上网跟</a:t>
            </a:r>
            <a:r>
              <a:rPr lang="en-US" altLang="zh-CN" sz="1600" dirty="0"/>
              <a:t>4G</a:t>
            </a:r>
            <a:r>
              <a:rPr lang="zh-CN" altLang="en-US" sz="1600" dirty="0"/>
              <a:t>上网的区别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LayoutInflater</a:t>
            </a:r>
            <a:r>
              <a:rPr lang="en-US" altLang="zh-CN" sz="1600" dirty="0"/>
              <a:t> </a:t>
            </a:r>
            <a:r>
              <a:rPr lang="zh-CN" altLang="en-US" sz="1600" dirty="0"/>
              <a:t>布局渲染工具原理分析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SMC </a:t>
            </a:r>
            <a:r>
              <a:rPr lang="zh-CN" altLang="en-US" sz="1600" dirty="0"/>
              <a:t>模拟器检测技术（避免</a:t>
            </a:r>
            <a:r>
              <a:rPr lang="en-US" altLang="zh-CN" sz="1600" dirty="0"/>
              <a:t>Crash</a:t>
            </a:r>
            <a:r>
              <a:rPr lang="zh-CN" altLang="en-US" sz="1600" dirty="0"/>
              <a:t>，</a:t>
            </a:r>
            <a:r>
              <a:rPr lang="en-US" altLang="zh-CN" sz="1600" dirty="0"/>
              <a:t>SMC</a:t>
            </a:r>
            <a:r>
              <a:rPr lang="zh-CN" altLang="en-US" sz="1600" dirty="0"/>
              <a:t>技术）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设备指纹的获取（</a:t>
            </a:r>
            <a:r>
              <a:rPr lang="en-US" altLang="zh-CN" sz="1600" dirty="0"/>
              <a:t>native hide</a:t>
            </a:r>
            <a:r>
              <a:rPr lang="zh-CN" altLang="en-US" sz="1600" dirty="0"/>
              <a:t>方法 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中</a:t>
            </a:r>
            <a:r>
              <a:rPr lang="en-US" altLang="zh-CN" sz="1600" dirty="0" err="1"/>
              <a:t>mmap</a:t>
            </a:r>
            <a:r>
              <a:rPr lang="zh-CN" altLang="en-US" sz="1600" dirty="0"/>
              <a:t>原理及应用简析（</a:t>
            </a:r>
            <a:r>
              <a:rPr lang="en-US" altLang="zh-CN" sz="1600" dirty="0"/>
              <a:t>Binder</a:t>
            </a:r>
            <a:r>
              <a:rPr lang="zh-CN" altLang="en-US" sz="1600" dirty="0"/>
              <a:t>共享内存机制 </a:t>
            </a:r>
            <a:r>
              <a:rPr lang="en-US" altLang="zh-CN" sz="1600" dirty="0"/>
              <a:t>Binder </a:t>
            </a:r>
            <a:r>
              <a:rPr lang="zh-CN" altLang="en-US" sz="1600" dirty="0"/>
              <a:t>一次拷贝深入分析）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ViewPager</a:t>
            </a:r>
            <a:r>
              <a:rPr lang="zh-CN" altLang="en-US" sz="1600" dirty="0"/>
              <a:t>刷新问题原理分析及解决方案</a:t>
            </a:r>
            <a:br>
              <a:rPr lang="zh-CN" alt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74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在解决问题过程中分析框架原理的好处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7368" y="1268760"/>
            <a:ext cx="108012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800" dirty="0" smtClean="0"/>
              <a:t>分析</a:t>
            </a:r>
            <a:r>
              <a:rPr lang="en-US" altLang="zh-CN" sz="1800" dirty="0" smtClean="0"/>
              <a:t>AMS</a:t>
            </a:r>
            <a:r>
              <a:rPr lang="zh-CN" altLang="en-US" sz="1800" dirty="0" smtClean="0"/>
              <a:t>：后台杀死与恢复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进程优先级</a:t>
            </a:r>
            <a:r>
              <a:rPr lang="en-US" altLang="zh-CN" sz="1800" dirty="0" smtClean="0"/>
              <a:t>+LMDK</a:t>
            </a:r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恢复遇到问题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重新走闪屏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进程保活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Bug</a:t>
            </a:r>
            <a:r>
              <a:rPr lang="zh-CN" altLang="en-US" sz="1400" dirty="0" smtClean="0"/>
              <a:t>定位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20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smtClean="0"/>
              <a:t>WMS</a:t>
            </a:r>
            <a:r>
              <a:rPr lang="zh-CN" altLang="en-US" sz="1600" dirty="0" smtClean="0"/>
              <a:t> ：窗口管理</a:t>
            </a:r>
            <a:r>
              <a:rPr lang="en-US" altLang="zh-CN" sz="1600" dirty="0" smtClean="0"/>
              <a:t>+Android</a:t>
            </a:r>
            <a:r>
              <a:rPr lang="zh-CN" altLang="en-US" sz="1600" dirty="0" smtClean="0"/>
              <a:t>的匿名共享内存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硬件加速等</a:t>
            </a:r>
            <a:endParaRPr lang="en-US" altLang="zh-CN" sz="16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err="1"/>
              <a:t>PopupWindow</a:t>
            </a:r>
            <a:r>
              <a:rPr lang="zh-CN" altLang="en-US" sz="1400" dirty="0"/>
              <a:t>中内嵌</a:t>
            </a:r>
            <a:r>
              <a:rPr lang="en-US" altLang="zh-CN" sz="1400" dirty="0" err="1" smtClean="0"/>
              <a:t>Webview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沉浸式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图形内存共享原理（如何传输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数据）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图层合成的框架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600" dirty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smtClean="0"/>
              <a:t>Binder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进程通信模型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系统的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模型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讣告机制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进程保活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Intent</a:t>
            </a:r>
            <a:r>
              <a:rPr lang="zh-CN" altLang="en-US" sz="1400" dirty="0" smtClean="0"/>
              <a:t>数据传输问题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AIDL</a:t>
            </a:r>
            <a:r>
              <a:rPr lang="zh-CN" altLang="en-US" sz="1400" dirty="0" smtClean="0"/>
              <a:t>语言实现原理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有助于理解各种服务</a:t>
            </a:r>
            <a:endParaRPr lang="en-US" altLang="zh-CN" sz="1400" dirty="0"/>
          </a:p>
          <a:p>
            <a:endParaRPr lang="en-US" altLang="zh-CN" sz="120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err="1" smtClean="0"/>
              <a:t>Xposed</a:t>
            </a:r>
            <a:endParaRPr lang="en-US" altLang="zh-CN" sz="16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如何绕过</a:t>
            </a:r>
            <a:r>
              <a:rPr lang="en-US" altLang="zh-CN" sz="1400" dirty="0" smtClean="0"/>
              <a:t>HOOK</a:t>
            </a:r>
            <a:r>
              <a:rPr lang="zh-CN" altLang="en-US" sz="1400" dirty="0" smtClean="0"/>
              <a:t>，获取准确的信息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zh-CN" sz="16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03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48515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690368"/>
              </a:tblGrid>
              <a:tr h="907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061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问题解决 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、沟通方面：在日常产品开发中，及时有效的沟通，比如开发接口定义的时候，积极给出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端接头人，预先给出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的预演技术方案，提高沟通效率，减少无效沟通。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、遇到一些较大的需求，尤其是在自己不熟悉的领域，在了解相应知识后，积极向专业的兄弟部门咨询，比如，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48947"/>
              </p:ext>
            </p:extLst>
          </p:nvPr>
        </p:nvGraphicFramePr>
        <p:xfrm>
          <a:off x="191343" y="1196752"/>
          <a:ext cx="11809313" cy="5040560"/>
        </p:xfrm>
        <a:graphic>
          <a:graphicData uri="http://schemas.openxmlformats.org/drawingml/2006/table">
            <a:tbl>
              <a:tblPr/>
              <a:tblGrid>
                <a:gridCol w="1470867"/>
                <a:gridCol w="1201732"/>
                <a:gridCol w="1173690"/>
                <a:gridCol w="7963024"/>
              </a:tblGrid>
              <a:tr h="111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23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沟通</a:t>
                      </a:r>
                      <a:r>
                        <a:rPr lang="zh-CN" altLang="en-US" dirty="0" smtClean="0">
                          <a:effectLst/>
                        </a:rPr>
                        <a:t>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、主动的高效沟通，如果自己遇到复杂问题，先搜集资料，然后再与组员讨论，不会埋头一人苦干，也不会立刻求助于人。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/>
                      </a:r>
                      <a:br>
                        <a:rPr lang="zh-CN" altLang="en-US" sz="2000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、对于日常功能需求会议，能够准确领会产品或者交互的需求，把握主旨，并根据需求是否能实现，给出答复。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/>
                      </a:r>
                      <a:br>
                        <a:rPr lang="zh-CN" altLang="en-US" sz="2000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、积极回应其他组员的请求，对于他们遇到问题，保持兴趣，并积极参与，而对于新员工，作为辅助，一方面保证工作进度跟质量，同时也保持组员的自我提升</a:t>
                      </a:r>
                      <a:endParaRPr lang="en-US" altLang="zh-CN" sz="20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76830"/>
              </p:ext>
            </p:extLst>
          </p:nvPr>
        </p:nvGraphicFramePr>
        <p:xfrm>
          <a:off x="379674" y="1052736"/>
          <a:ext cx="11548973" cy="5184576"/>
        </p:xfrm>
        <a:graphic>
          <a:graphicData uri="http://schemas.openxmlformats.org/drawingml/2006/table">
            <a:tbl>
              <a:tblPr/>
              <a:tblGrid>
                <a:gridCol w="1438441"/>
                <a:gridCol w="1175239"/>
                <a:gridCol w="1147815"/>
                <a:gridCol w="7787478"/>
              </a:tblGrid>
              <a:tr h="1321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863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分析</a:t>
                      </a:r>
                      <a:r>
                        <a:rPr lang="zh-CN" altLang="en-US" dirty="0" smtClean="0">
                          <a:effectLst/>
                        </a:rPr>
                        <a:t>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、信息提炼及竞品分析的能力：部门曾经考虑引入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来生成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设备指纹，但是考虑到安全性及性价比决定自己开发，逆向分析它们的方案就很有参考价值，通过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常用的</a:t>
                      </a:r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方案，并结合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的表现及零星的说明文档，最终逆向实现了自己的一套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方案，经过线上验证，效果理想，不仅能满足需求，还降低了引入外部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导致信息泄露的风险。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、分析解决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的能力：分析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遵守三步走，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什么时候发生（场景）、为什么发生（原理）、如何避免及优化（解决方案），比如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后台杀死可能会引起崩溃、没走闪屏、初始化配置数据获取问题，在解决这些问题的时候，除了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解决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之外，还要深入源码，搞懂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AMS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原理，才能真正弄清楚为什么会引发问题，并找到解决问题的依据，以及今后如何避免，同时分析问题，深入底层也是一种主动提高的有效手段。再比如，处理进程保活的时候，不能仅仅依赖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获得几种保活手段，还要深入分析保活背后的原理，这样才能更好的选择方案，是否需要保活，如何保活，以及弄清楚保活手段失效的原因。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07255"/>
              </p:ext>
            </p:extLst>
          </p:nvPr>
        </p:nvGraphicFramePr>
        <p:xfrm>
          <a:off x="379674" y="1052736"/>
          <a:ext cx="11476967" cy="5602987"/>
        </p:xfrm>
        <a:graphic>
          <a:graphicData uri="http://schemas.openxmlformats.org/drawingml/2006/table">
            <a:tbl>
              <a:tblPr/>
              <a:tblGrid>
                <a:gridCol w="1429473"/>
                <a:gridCol w="1167912"/>
                <a:gridCol w="1140659"/>
                <a:gridCol w="7738923"/>
              </a:tblGrid>
              <a:tr h="9700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3585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架构设计 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、具体到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开发中来，遵守模块设计、自顶向下的设计思想，将功能逐块划分，做到模块的高内聚，低耦合。具体到实现还要考虑实现模型：如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等。例如对于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详情，由于详情的复杂性，该模块已经被多次重构，目前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端商品详情基于一个局部消息中心的模型，详情被划分成了不同的模块，如：规格面板、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、做好技术及方案预演，并整理成文档，作为可行性及排期参考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、将自己负责的模块整理成详细文档，且及时更新维护，不仅易于参考，也能让接手人及时上手。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1856"/>
              </p:ext>
            </p:extLst>
          </p:nvPr>
        </p:nvGraphicFramePr>
        <p:xfrm>
          <a:off x="379674" y="1196752"/>
          <a:ext cx="11620982" cy="5256584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906392"/>
              </a:tblGrid>
              <a:tr h="350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9065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模块设计 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、在做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开发的时候，为了保证安全性，将其剥离成独立的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模块库，仅仅向外部暴露必要接口。实现之初，根据需求，将实现划分为两块：模拟器甄别模块及设备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生成模块，之后再针对两个模块逐步实现各自逻辑，分开开发，分开测试，并将方案分别整理成文。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影响的范围，还减少了二次开发的成本，因为在扩展的时候，能迅速定位需要修改的模块。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、在项目中，都常会涉及模块以及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复用，对于复用场景高的模块，需要做好封装，比如一些公用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控件需要封装成自定义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，常用的静态方法需抽象出系统工具类等。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0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基本信息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820"/>
              </p:ext>
            </p:extLst>
          </p:nvPr>
        </p:nvGraphicFramePr>
        <p:xfrm>
          <a:off x="424923" y="1052735"/>
          <a:ext cx="11342155" cy="5385047"/>
        </p:xfrm>
        <a:graphic>
          <a:graphicData uri="http://schemas.openxmlformats.org/drawingml/2006/table">
            <a:tbl>
              <a:tblPr/>
              <a:tblGrid>
                <a:gridCol w="2113159"/>
                <a:gridCol w="2058034"/>
                <a:gridCol w="1695121"/>
                <a:gridCol w="308819"/>
                <a:gridCol w="1749215"/>
                <a:gridCol w="1707169"/>
                <a:gridCol w="1710638"/>
              </a:tblGrid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      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李尚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      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H4186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直接主管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马军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严选事业部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技术产品中心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平台研发部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2014-7-1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最高学历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硕士研究生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年度绩效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P4-1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P4-2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现任级别任职日期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2019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91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申请理由简述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在网易工作近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年，各方面水平都有较大幅度的提升：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在沟通协作中，能够迅速掌握同事、产品、交互的关注点，并及时反馈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在问题分析方面，能够快速的定位问题，并按照清晰思路处理问题。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在日常开发中，能够准确的评估工作量，把控进度，并保证工作质量。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开发之余负责源码分析及基础技术调研，并逐渐承担组内相对复杂棘手的工作，在工作中，对于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Android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技术的把控及理解逐步深入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07893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690368"/>
              </a:tblGrid>
              <a:tr h="1392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75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effectLst/>
                        </a:rPr>
                        <a:t>编码能力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、在项目开发中一直保持编码风格统一，熟悉第三方代码检查及集成工具，在目前的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项目中严格遵守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开发模型及命名规则，并有一套严格的代码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lint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规则。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、除了日常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层开发，也会负责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层开发，做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需求的时候，为了满足技术需求及提高安全性，绝大部分代码都是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语言实现。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带的调试及调优工具能够熟练使用，如分析定位内存泄露、内存抖动、过度重绘等问题，也能熟练利用调试工具及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定位常见问题。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的处理遵守：定位到出现场景、如何解决、出现原理、如何避免来处理，最好可以整理成文档，以供其他成员参考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、编码过程中，时刻保持模块化思想，尽量保持模块高内聚，低耦合，好的模块设计，能极大提高编码效率。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个人发展计划或工作建议意见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个人发展计划</a:t>
            </a:r>
            <a:r>
              <a:rPr lang="en-US" altLang="zh-CN" sz="2000" dirty="0" smtClean="0">
                <a:latin typeface="+mn-ea"/>
              </a:rPr>
              <a:t>:</a:t>
            </a:r>
            <a:endParaRPr lang="zh-CN" altLang="en-US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按时完成</a:t>
            </a:r>
            <a:r>
              <a:rPr lang="en-US" altLang="zh-CN" sz="2000" dirty="0" smtClean="0">
                <a:latin typeface="+mn-ea"/>
              </a:rPr>
              <a:t>《</a:t>
            </a:r>
            <a:r>
              <a:rPr lang="zh-CN" altLang="en-US" sz="2000" dirty="0" smtClean="0">
                <a:latin typeface="+mn-ea"/>
              </a:rPr>
              <a:t>严选</a:t>
            </a:r>
            <a:r>
              <a:rPr lang="en-US" altLang="zh-CN" sz="2000" dirty="0" smtClean="0">
                <a:latin typeface="+mn-ea"/>
              </a:rPr>
              <a:t>》</a:t>
            </a:r>
            <a:r>
              <a:rPr lang="zh-CN" altLang="en-US" sz="2000" dirty="0" smtClean="0">
                <a:latin typeface="+mn-ea"/>
              </a:rPr>
              <a:t>项目开发任务，并保证质量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深入分析</a:t>
            </a:r>
            <a:r>
              <a:rPr lang="en-US" altLang="zh-CN" sz="2000" dirty="0" smtClean="0">
                <a:latin typeface="+mn-ea"/>
              </a:rPr>
              <a:t>Android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系统，熟悉源码架构指导开发，并逐渐形成自己知识体系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持续学习性能调优、</a:t>
            </a:r>
            <a:r>
              <a:rPr lang="zh-CN" altLang="en-US" sz="2000" dirty="0" smtClean="0">
                <a:latin typeface="+mn-ea"/>
              </a:rPr>
              <a:t>模块框架设计等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继续培养新员工</a:t>
            </a:r>
            <a:endParaRPr lang="zh-CN" altLang="en-US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36204" y="2645923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i="1" dirty="0" smtClean="0"/>
              <a:t>谢谢！</a:t>
            </a:r>
            <a:endParaRPr kumimoji="1" lang="zh-CN" alt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11313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-648677"/>
            <a:ext cx="11254550" cy="709246"/>
          </a:xfrm>
        </p:spPr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zh-CN" dirty="0" smtClean="0"/>
              <a:t>工作经历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52225"/>
              </p:ext>
            </p:extLst>
          </p:nvPr>
        </p:nvGraphicFramePr>
        <p:xfrm>
          <a:off x="424922" y="1196753"/>
          <a:ext cx="11359710" cy="4824537"/>
        </p:xfrm>
        <a:graphic>
          <a:graphicData uri="http://schemas.openxmlformats.org/drawingml/2006/table">
            <a:tbl>
              <a:tblPr/>
              <a:tblGrid>
                <a:gridCol w="3011436"/>
                <a:gridCol w="4922403"/>
                <a:gridCol w="3425871"/>
              </a:tblGrid>
              <a:tr h="11462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起止年月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担任职位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2016/03/10-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邮件事业部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严选产品部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资深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2015/04/01-2016/03/09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交友事业部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美聊开发中心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2014/07/01-2015/03/31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杭州研究院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移动应用部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551384" y="182562"/>
            <a:ext cx="105156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2 </a:t>
            </a:r>
            <a:r>
              <a:rPr lang="zh-CN" altLang="en-US" dirty="0" smtClean="0"/>
              <a:t>工作经历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项目经验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99371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》(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 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项目人数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: 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100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人 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)</a:t>
            </a:r>
          </a:p>
          <a:p>
            <a:pPr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客户端开发人员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、同时也作为新入职员工的导师，辅助日常开发学习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、同时在招聘季参与部门及公司人员</a:t>
            </a:r>
            <a:r>
              <a:rPr lang="zh-CN" altLang="en-US" sz="2000" dirty="0" smtClean="0"/>
              <a:t>招聘</a:t>
            </a:r>
            <a:endParaRPr lang="en-US" altLang="zh-CN" sz="2000" dirty="0" smtClean="0"/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客户端的开发，主要模块包括购物车、详情、登陆模块等相对复杂多变的模块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性能优化、代码重构等相对复杂一些的工作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、负责基础技术调研、实现，同时负责</a:t>
            </a:r>
            <a:r>
              <a:rPr lang="en-US" altLang="zh-CN" sz="2000" dirty="0" err="1"/>
              <a:t>Andorid</a:t>
            </a:r>
            <a:r>
              <a:rPr lang="zh-CN" altLang="en-US" sz="2000" dirty="0"/>
              <a:t>源码框架分析学习，并将成果以组内分享或文档的形式呈现给组员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、责带一些新入职的员工，辅助他们的日常开发及学习</a:t>
            </a:r>
            <a:br>
              <a:rPr lang="zh-CN" altLang="en-US" sz="2000" dirty="0"/>
            </a:br>
            <a:r>
              <a:rPr lang="en-US" altLang="zh-CN" sz="2000" dirty="0"/>
              <a:t>5</a:t>
            </a:r>
            <a:r>
              <a:rPr lang="zh-CN" altLang="en-US" sz="2000" dirty="0"/>
              <a:t>、招聘季参与人员招聘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项目经验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ID》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风控平台维护及优化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客户端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SDK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的优化及更新（模拟器甄别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+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特征数据搜集）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、风控匹配模型优化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方案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》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实现及优化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/>
            </a:r>
            <a:br>
              <a:rPr lang="zh-CN" altLang="en-US" sz="2000" dirty="0">
                <a:solidFill>
                  <a:srgbClr val="333333"/>
                </a:solidFill>
                <a:latin typeface="arial" charset="0"/>
              </a:rPr>
            </a:b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、模拟器甄别技术实现及优化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3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、反</a:t>
            </a:r>
            <a:r>
              <a:rPr lang="en-US" altLang="zh-CN" sz="2000" dirty="0" err="1" smtClean="0">
                <a:solidFill>
                  <a:srgbClr val="333333"/>
                </a:solidFill>
                <a:latin typeface="arial" charset="0"/>
              </a:rPr>
              <a:t>Xposed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技术分析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4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、风控模型实现及优化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严选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详情模块重构设计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052736"/>
            <a:ext cx="8832304" cy="540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7408" y="13407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重构前</a:t>
            </a:r>
            <a:endParaRPr kumimoji="1"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67408" y="263691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模块间耦合严重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代码组织混乱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二次开发成本高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800" dirty="0" smtClean="0"/>
              <a:t>BUG</a:t>
            </a:r>
            <a:r>
              <a:rPr kumimoji="1" lang="zh-CN" altLang="en-US" sz="1800" dirty="0" smtClean="0"/>
              <a:t>多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严选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详情模块重构设计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3432" y="126876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重构后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980728"/>
            <a:ext cx="8688288" cy="540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408" y="2636912"/>
            <a:ext cx="201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模块间解耦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结构清晰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二次开发成本低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维护成本低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7524" y="1222593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FF0000"/>
                </a:solidFill>
              </a:rPr>
              <a:t>影响其他模块，则向消息中心发消息，由消息中心发送广播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严选可信</a:t>
            </a:r>
            <a:r>
              <a:rPr lang="en-US" altLang="zh-CN" dirty="0" smtClean="0"/>
              <a:t>Id</a:t>
            </a:r>
            <a:r>
              <a:rPr lang="zh-CN" altLang="en-US" dirty="0" smtClean="0"/>
              <a:t>方案优化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、提高模拟器识别准确性及稳定性</a:t>
            </a:r>
            <a:endParaRPr lang="en-US" altLang="zh-CN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目前能识别全部国内主流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模拟器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根据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后台数据进行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分析，真机误杀概率非常低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Crash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降低到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0</a:t>
            </a:r>
          </a:p>
        </p:txBody>
      </p:sp>
      <p:sp>
        <p:nvSpPr>
          <p:cNvPr id="6" name="矩形 5"/>
          <p:cNvSpPr/>
          <p:nvPr/>
        </p:nvSpPr>
        <p:spPr>
          <a:xfrm>
            <a:off x="551384" y="3050945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、优化可信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模型</a:t>
            </a:r>
            <a:endParaRPr lang="en-US" altLang="zh-CN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新的匹配模型的优化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根据特征值的优化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设备指纹的准确性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102611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</a:t>
            </a:r>
            <a:r>
              <a:rPr kumimoji="1" lang="zh-CN" altLang="en-US" sz="2000" b="1" dirty="0"/>
              <a:t>风控结果</a:t>
            </a:r>
            <a:r>
              <a:rPr kumimoji="1" lang="zh-CN" altLang="en-US" sz="2000" b="1" dirty="0" smtClean="0"/>
              <a:t>而言，效果良好，没有明显的误杀反馈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就后台统计数据分析，对于多个设备映射到同一指纹</a:t>
            </a:r>
            <a:r>
              <a:rPr kumimoji="1" lang="en-US" altLang="zh-CN" sz="2000" b="1" dirty="0" smtClean="0"/>
              <a:t>ID</a:t>
            </a:r>
            <a:r>
              <a:rPr kumimoji="1" lang="zh-CN" altLang="en-US" sz="2000" b="1" dirty="0" smtClean="0"/>
              <a:t>的设备，均能发现相应的作假特性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就防刷单效果而言，提供了有力的帮助，降低了</a:t>
            </a: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端刷单风险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31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67324</TotalTime>
  <Words>2884</Words>
  <Application>Microsoft Macintosh PowerPoint</Application>
  <PresentationFormat>宽屏</PresentationFormat>
  <Paragraphs>302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Times New Roman</vt:lpstr>
      <vt:lpstr>黑体</vt:lpstr>
      <vt:lpstr>宋体</vt:lpstr>
      <vt:lpstr>微软雅黑</vt:lpstr>
      <vt:lpstr>Arial</vt:lpstr>
      <vt:lpstr>Arial</vt:lpstr>
      <vt:lpstr>Office 主题</vt:lpstr>
      <vt:lpstr>PowerPoint 演示文稿</vt:lpstr>
      <vt:lpstr>1 基本信息</vt:lpstr>
      <vt:lpstr>个人工作经历</vt:lpstr>
      <vt:lpstr>3 项目经验</vt:lpstr>
      <vt:lpstr>3 项目经验</vt:lpstr>
      <vt:lpstr>《严选》详情模块重构设计</vt:lpstr>
      <vt:lpstr>《严选》详情模块重构设计</vt:lpstr>
      <vt:lpstr>3 严选可信Id方案优化</vt:lpstr>
      <vt:lpstr>Android设备指纹的准确性</vt:lpstr>
      <vt:lpstr>Android P适配</vt:lpstr>
      <vt:lpstr>严选Android 换肤开发及优化</vt:lpstr>
      <vt:lpstr>5 专业贡献</vt:lpstr>
      <vt:lpstr>5 专业贡献：技术分享文档</vt:lpstr>
      <vt:lpstr>5 在解决问题过程中分析框架原理的好处</vt:lpstr>
      <vt:lpstr>6 职业素养</vt:lpstr>
      <vt:lpstr>6 职业素养</vt:lpstr>
      <vt:lpstr>6 职业素养</vt:lpstr>
      <vt:lpstr>6 职业素养</vt:lpstr>
      <vt:lpstr>6 职业素养</vt:lpstr>
      <vt:lpstr>6 职业素养</vt:lpstr>
      <vt:lpstr>7 个人发展计划或工作建议意见</vt:lpstr>
      <vt:lpstr>结束</vt:lpstr>
    </vt:vector>
  </TitlesOfParts>
  <Company>IBM CUSTOMER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ann.yang</dc:creator>
  <cp:lastModifiedBy>li shang</cp:lastModifiedBy>
  <cp:revision>3767</cp:revision>
  <dcterms:created xsi:type="dcterms:W3CDTF">2004-09-17T02:46:16Z</dcterms:created>
  <dcterms:modified xsi:type="dcterms:W3CDTF">2019-02-27T10:55:14Z</dcterms:modified>
</cp:coreProperties>
</file>