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bookmarkIdSeed="2">
  <p:sldMasterIdLst>
    <p:sldMasterId id="2147483783" r:id="rId1"/>
  </p:sldMasterIdLst>
  <p:notesMasterIdLst>
    <p:notesMasterId r:id="rId24"/>
  </p:notesMasterIdLst>
  <p:handoutMasterIdLst>
    <p:handoutMasterId r:id="rId25"/>
  </p:handoutMasterIdLst>
  <p:sldIdLst>
    <p:sldId id="1378" r:id="rId2"/>
    <p:sldId id="1377" r:id="rId3"/>
    <p:sldId id="1379" r:id="rId4"/>
    <p:sldId id="1387" r:id="rId5"/>
    <p:sldId id="1399" r:id="rId6"/>
    <p:sldId id="1397" r:id="rId7"/>
    <p:sldId id="1402" r:id="rId8"/>
    <p:sldId id="1403" r:id="rId9"/>
    <p:sldId id="1406" r:id="rId10"/>
    <p:sldId id="1411" r:id="rId11"/>
    <p:sldId id="1412" r:id="rId12"/>
    <p:sldId id="1381" r:id="rId13"/>
    <p:sldId id="1401" r:id="rId14"/>
    <p:sldId id="1407" r:id="rId15"/>
    <p:sldId id="1385" r:id="rId16"/>
    <p:sldId id="1390" r:id="rId17"/>
    <p:sldId id="1392" r:id="rId18"/>
    <p:sldId id="1395" r:id="rId19"/>
    <p:sldId id="1394" r:id="rId20"/>
    <p:sldId id="1393" r:id="rId21"/>
    <p:sldId id="1383" r:id="rId22"/>
    <p:sldId id="1396" r:id="rId23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BA"/>
    <a:srgbClr val="CC99FF"/>
    <a:srgbClr val="9933FF"/>
    <a:srgbClr val="FFFFCC"/>
    <a:srgbClr val="CCCCFF"/>
    <a:srgbClr val="CC9900"/>
    <a:srgbClr val="336699"/>
    <a:srgbClr val="993300"/>
    <a:srgbClr val="990033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96" autoAdjust="0"/>
    <p:restoredTop sz="90141" autoAdjust="0"/>
  </p:normalViewPr>
  <p:slideViewPr>
    <p:cSldViewPr>
      <p:cViewPr>
        <p:scale>
          <a:sx n="95" d="100"/>
          <a:sy n="95" d="100"/>
        </p:scale>
        <p:origin x="3232" y="10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9" d="100"/>
        <a:sy n="49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91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1AB2929F-E3C2-4477-B534-D2EDDF0292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4660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D7CE4D93-32B8-4857-B707-1D0ABCD691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5599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49A03B-52FA-407C-821F-057C90DAD321}" type="slidenum">
              <a:rPr lang="en-US" altLang="zh-CN">
                <a:solidFill>
                  <a:prstClr val="black"/>
                </a:solidFill>
              </a:rPr>
              <a:pPr/>
              <a:t>0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答辩主要包括以下环节：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、主管向评委介绍答辩人员基本情况；</a:t>
            </a:r>
            <a:endParaRPr lang="en-US" altLang="zh-CN" sz="12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、答辩人员入场陈述</a:t>
            </a:r>
            <a:r>
              <a:rPr lang="zh-CN" altLang="en-US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  <a:endParaRPr lang="en-US" altLang="zh-CN" sz="12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、评委现场与答辩人员现场交流</a:t>
            </a:r>
            <a:r>
              <a:rPr lang="zh-CN" altLang="en-US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  <a:endParaRPr lang="en-US" altLang="zh-CN" sz="12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4</a:t>
            </a:r>
            <a:r>
              <a:rPr lang="zh-CN" altLang="zh-CN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、申请人员退场，评委相互交流，</a:t>
            </a:r>
            <a:r>
              <a:rPr lang="zh-CN" altLang="zh-CN" sz="1200" b="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或向主管提问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  <a:endParaRPr lang="en-US" altLang="zh-CN" sz="12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5</a:t>
            </a:r>
            <a:r>
              <a:rPr lang="zh-CN" altLang="zh-CN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、评委评分，提交结果</a:t>
            </a:r>
            <a:r>
              <a:rPr lang="zh-CN" altLang="en-US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。</a:t>
            </a:r>
            <a:endParaRPr lang="en-US" altLang="zh-CN" sz="12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注：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PPT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模板只是一个参考，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不一定要拘泥于这个格式，包含但不也限于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PPT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中所涉及的内容</a:t>
            </a:r>
            <a:endParaRPr lang="zh-CN" altLang="zh-CN" sz="12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42514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包括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年内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参与过的项目经历和主要工作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业绩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等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</a:t>
            </a:r>
            <a:r>
              <a:rPr lang="zh-CN" altLang="en-US" sz="1200" b="0" i="1" u="none" strike="noStrike" dirty="0" smtClean="0">
                <a:solidFill>
                  <a:srgbClr val="0000FF"/>
                </a:solidFill>
                <a:latin typeface="宋体"/>
              </a:rPr>
              <a:t>说明主要填写与申请资格类别相关的工作经验，重点阐述个人在项目中</a:t>
            </a:r>
            <a:r>
              <a:rPr lang="zh-CN" altLang="en-US" sz="1200" b="1" i="1" u="none" strike="noStrike" dirty="0" smtClean="0">
                <a:solidFill>
                  <a:srgbClr val="003366"/>
                </a:solidFill>
                <a:latin typeface="宋体"/>
              </a:rPr>
              <a:t>承担过</a:t>
            </a:r>
            <a:r>
              <a:rPr lang="zh-CN" altLang="en-US" sz="1200" b="0" i="1" u="none" strike="noStrike" dirty="0" smtClean="0">
                <a:solidFill>
                  <a:srgbClr val="0000FF"/>
                </a:solidFill>
                <a:latin typeface="宋体"/>
              </a:rPr>
              <a:t>哪些重要的工作，解决了哪些问题，取得了哪些成绩</a:t>
            </a:r>
            <a:endParaRPr lang="zh-CN" altLang="en-US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可分页描述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597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包括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年内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参与过的项目经历和主要工作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业绩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等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</a:t>
            </a:r>
            <a:r>
              <a:rPr lang="zh-CN" altLang="en-US" sz="1200" b="0" i="1" u="none" strike="noStrike" dirty="0" smtClean="0">
                <a:solidFill>
                  <a:srgbClr val="0000FF"/>
                </a:solidFill>
                <a:latin typeface="宋体"/>
              </a:rPr>
              <a:t>说明主要填写与申请资格类别相关的工作经验，重点阐述个人在项目中</a:t>
            </a:r>
            <a:r>
              <a:rPr lang="zh-CN" altLang="en-US" sz="1200" b="1" i="1" u="none" strike="noStrike" dirty="0" smtClean="0">
                <a:solidFill>
                  <a:srgbClr val="003366"/>
                </a:solidFill>
                <a:latin typeface="宋体"/>
              </a:rPr>
              <a:t>承担过</a:t>
            </a:r>
            <a:r>
              <a:rPr lang="zh-CN" altLang="en-US" sz="1200" b="0" i="1" u="none" strike="noStrike" dirty="0" smtClean="0">
                <a:solidFill>
                  <a:srgbClr val="0000FF"/>
                </a:solidFill>
                <a:latin typeface="宋体"/>
              </a:rPr>
              <a:t>哪些重要的工作，解决了哪些问题，取得了哪些成绩</a:t>
            </a:r>
            <a:endParaRPr lang="zh-CN" altLang="en-US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可分页描述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3766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Binder</a:t>
            </a:r>
            <a:r>
              <a:rPr lang="zh-CN" altLang="en-US" dirty="0" smtClean="0"/>
              <a:t>  后台保活（双进程保活）</a:t>
            </a:r>
            <a:endParaRPr lang="en-US" altLang="zh-CN" dirty="0" smtClean="0"/>
          </a:p>
          <a:p>
            <a:r>
              <a:rPr lang="en-US" altLang="zh-CN" dirty="0" smtClean="0"/>
              <a:t>AMS</a:t>
            </a:r>
            <a:r>
              <a:rPr lang="zh-CN" altLang="en-US" dirty="0" smtClean="0"/>
              <a:t>  知道保活的原理 </a:t>
            </a:r>
            <a:r>
              <a:rPr lang="en-US" altLang="zh-CN" dirty="0" smtClean="0"/>
              <a:t>LMKD</a:t>
            </a:r>
            <a:r>
              <a:rPr lang="zh-CN" altLang="en-US" dirty="0" smtClean="0"/>
              <a:t> 最近任务列表（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进程优先级的计算更新逻辑）</a:t>
            </a:r>
            <a:endParaRPr lang="en-US" altLang="zh-CN" dirty="0" smtClean="0"/>
          </a:p>
          <a:p>
            <a:r>
              <a:rPr lang="en-US" altLang="zh-CN" dirty="0" smtClean="0"/>
              <a:t>WMS</a:t>
            </a:r>
            <a:r>
              <a:rPr lang="zh-CN" altLang="en-US" dirty="0" smtClean="0"/>
              <a:t>   </a:t>
            </a:r>
            <a:r>
              <a:rPr lang="en-US" altLang="zh-CN" dirty="0" err="1" smtClean="0"/>
              <a:t>PopupWindow</a:t>
            </a:r>
            <a:r>
              <a:rPr lang="zh-CN" altLang="en-US" dirty="0" smtClean="0"/>
              <a:t>中内嵌</a:t>
            </a:r>
            <a:r>
              <a:rPr lang="en-US" altLang="zh-CN" dirty="0" err="1" smtClean="0"/>
              <a:t>Webview</a:t>
            </a:r>
            <a:r>
              <a:rPr lang="zh-CN" altLang="en-US" dirty="0" smtClean="0"/>
              <a:t>的问题</a:t>
            </a:r>
            <a:endParaRPr lang="en-US" altLang="zh-CN" dirty="0" smtClean="0"/>
          </a:p>
          <a:p>
            <a:r>
              <a:rPr lang="en-US" altLang="zh-CN" dirty="0" smtClean="0"/>
              <a:t>Binder</a:t>
            </a:r>
            <a:r>
              <a:rPr lang="zh-CN" altLang="en-US" dirty="0" smtClean="0"/>
              <a:t>  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不能传输过大数据</a:t>
            </a:r>
            <a:endParaRPr lang="en-US" altLang="zh-CN" dirty="0" smtClean="0"/>
          </a:p>
          <a:p>
            <a:r>
              <a:rPr lang="en-US" altLang="zh-CN" dirty="0" smtClean="0"/>
              <a:t>Binder</a:t>
            </a:r>
            <a:r>
              <a:rPr lang="zh-CN" altLang="en-US" dirty="0" smtClean="0"/>
              <a:t>进程通信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80439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从学习分享、人员培养、技术专利</a:t>
            </a:r>
            <a:r>
              <a:rPr lang="en-US" altLang="zh-CN" dirty="0" smtClean="0"/>
              <a:t>/</a:t>
            </a:r>
            <a:r>
              <a:rPr lang="zh-CN" altLang="en-US" dirty="0" smtClean="0"/>
              <a:t>论文、行业影响力角度进行阐述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6694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Binder</a:t>
            </a:r>
            <a:r>
              <a:rPr lang="zh-CN" altLang="en-US" dirty="0" smtClean="0"/>
              <a:t>  后台保活（双进程保活）</a:t>
            </a:r>
            <a:endParaRPr lang="en-US" altLang="zh-CN" dirty="0" smtClean="0"/>
          </a:p>
          <a:p>
            <a:r>
              <a:rPr lang="en-US" altLang="zh-CN" dirty="0" smtClean="0"/>
              <a:t>AMS</a:t>
            </a:r>
            <a:r>
              <a:rPr lang="zh-CN" altLang="en-US" dirty="0" smtClean="0"/>
              <a:t>  知道保活的原理 </a:t>
            </a:r>
            <a:r>
              <a:rPr lang="en-US" altLang="zh-CN" dirty="0" smtClean="0"/>
              <a:t>LMKD</a:t>
            </a:r>
            <a:r>
              <a:rPr lang="zh-CN" altLang="en-US" dirty="0" smtClean="0"/>
              <a:t> 最近任务列表（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进程优先级的计算更新逻辑）</a:t>
            </a:r>
            <a:endParaRPr lang="en-US" altLang="zh-CN" dirty="0" smtClean="0"/>
          </a:p>
          <a:p>
            <a:r>
              <a:rPr lang="en-US" altLang="zh-CN" dirty="0" smtClean="0"/>
              <a:t>WMS</a:t>
            </a:r>
            <a:r>
              <a:rPr lang="zh-CN" altLang="en-US" dirty="0" smtClean="0"/>
              <a:t>   </a:t>
            </a:r>
            <a:r>
              <a:rPr lang="en-US" altLang="zh-CN" dirty="0" err="1" smtClean="0"/>
              <a:t>PopupWindow</a:t>
            </a:r>
            <a:r>
              <a:rPr lang="zh-CN" altLang="en-US" dirty="0" smtClean="0"/>
              <a:t>中内嵌</a:t>
            </a:r>
            <a:r>
              <a:rPr lang="en-US" altLang="zh-CN" dirty="0" err="1" smtClean="0"/>
              <a:t>Webview</a:t>
            </a:r>
            <a:r>
              <a:rPr lang="zh-CN" altLang="en-US" dirty="0" smtClean="0"/>
              <a:t>的问题</a:t>
            </a:r>
            <a:endParaRPr lang="en-US" altLang="zh-CN" dirty="0" smtClean="0"/>
          </a:p>
          <a:p>
            <a:r>
              <a:rPr lang="en-US" altLang="zh-CN" dirty="0" smtClean="0"/>
              <a:t>Binder</a:t>
            </a:r>
            <a:r>
              <a:rPr lang="zh-CN" altLang="en-US" dirty="0" smtClean="0"/>
              <a:t>  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不能传输过大数据</a:t>
            </a:r>
            <a:endParaRPr lang="en-US" altLang="zh-CN" dirty="0" smtClean="0"/>
          </a:p>
          <a:p>
            <a:r>
              <a:rPr lang="en-US" altLang="zh-CN" dirty="0" smtClean="0"/>
              <a:t>Binder</a:t>
            </a:r>
            <a:r>
              <a:rPr lang="zh-CN" altLang="en-US" dirty="0" smtClean="0"/>
              <a:t>进程通信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52349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、在遇到需求及问题的时候，及时预演不同的方案，并对方案进行评估，根据方案的效果及实现的性价比来考虑其可行性，最终确定选哪种方案，放在哪端实现比较合理等。比如，对于特别多变而交互比较少的模块，可以采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H5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，而对于交互性较强的模块，尽量采用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Native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。在实际开发中，像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《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严选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》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的眼镜定制，尺码助手等功能，都是属于交互比较复杂的模块，就算麻烦，为了提高用户体验，也必须采用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native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来实现；与此同时，有些比较灵活的展示逻辑，比如购物车的标签、价格、操作开关等，尽量交于后台控制，这样不仅能保证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APP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端代码的简洁性，同时也保证了扩展性。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、沟通方面：在日常产品开发中，及时有效的沟通，比如开发接口定义的时候，积极给出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APP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端建议，对于后端定义的接口，如果觉得不合理，也提出自己的建议，积极沟通，共同完善。跨部门合作的时候，在进行面对面会晤沟通前，提前做好工作，备好方案，比如，之前做风控，反刷单的时候，作为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APP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端接头人，预先给出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《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可信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ID》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的预演技术方案，提高沟通效率，减少无效沟通。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、遇到一些较大的需求，尤其是在自己不熟悉的领域，在了解相应知识后，积极向专业的兄弟部门咨询，比如，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《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严选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》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在做详情视频需求的时候，及时向云课堂的兄弟部门咨询，云课堂是专门做视频需求的，对于开发视频需求提出的建议，很有参考价值，这样不仅能够提高开发效率，还能降低风险，避免走无效的弯路。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55150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根据自身日常表现，对照胜任力模型，对自己现有胜任力等级进行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评分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。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可分页阐述。</a:t>
            </a:r>
            <a:endParaRPr lang="en-US" altLang="zh-CN" sz="120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如：学习能力，二级，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9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分，举例：</a:t>
            </a:r>
            <a:r>
              <a:rPr lang="en-US" altLang="zh-CN" sz="1200" b="0" i="0" u="none" strike="noStrike" kern="1200" baseline="0" dirty="0" smtClean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1.</a:t>
            </a:r>
            <a:r>
              <a:rPr lang="zh-CN" altLang="en-US" sz="1200" b="0" i="0" u="none" strike="noStrike" kern="1200" baseline="0" dirty="0" smtClean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在入职后为了搭建本地项目环境，通过查阅网上的各种工具配置，最后完成环境的搭建，还配合开发完成环境配置文档的写作。</a:t>
            </a:r>
            <a:r>
              <a:rPr lang="en-US" altLang="zh-CN" sz="1200" b="0" i="0" u="none" strike="noStrike" kern="1200" baseline="0" dirty="0" smtClean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2.</a:t>
            </a:r>
            <a:r>
              <a:rPr lang="zh-CN" altLang="en-US" sz="1200" b="0" i="0" u="none" strike="noStrike" kern="1200" baseline="0" dirty="0" smtClean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本人在完成自身工作之余学习前端开发技术，并参与</a:t>
            </a:r>
            <a:r>
              <a:rPr lang="en-US" altLang="zh-CN" sz="1200" b="0" i="0" u="none" strike="noStrike" kern="1200" baseline="0" dirty="0" smtClean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web</a:t>
            </a:r>
            <a:r>
              <a:rPr lang="zh-CN" altLang="en-US" sz="1200" b="0" i="0" u="none" strike="noStrike" kern="1200" baseline="0" dirty="0" smtClean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组白皮书的写作。</a:t>
            </a:r>
            <a:endParaRPr lang="en-US" altLang="zh-CN" sz="1200" b="0" i="0" u="none" strike="noStrike" kern="1200" baseline="0" dirty="0" smtClean="0">
              <a:solidFill>
                <a:srgbClr val="000000"/>
              </a:solidFill>
              <a:latin typeface="微软雅黑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7890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根据自身日常表现，对照胜任力模型，对自己现有胜任力等级进行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评分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。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可分页阐述。</a:t>
            </a:r>
            <a:endParaRPr lang="en-US" altLang="zh-CN" sz="120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如：学习能力，二级，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9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分，举例：</a:t>
            </a:r>
            <a:r>
              <a:rPr lang="en-US" altLang="zh-CN" sz="1200" b="0" i="0" u="none" strike="noStrike" kern="1200" baseline="0" dirty="0" smtClean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1.</a:t>
            </a:r>
            <a:r>
              <a:rPr lang="zh-CN" altLang="en-US" sz="1200" b="0" i="0" u="none" strike="noStrike" kern="1200" baseline="0" dirty="0" smtClean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在入职后为了搭建本地项目环境，通过查阅网上的各种工具配置，最后完成环境的搭建，还配合开发完成环境配置文档的写作。</a:t>
            </a:r>
            <a:r>
              <a:rPr lang="en-US" altLang="zh-CN" sz="1200" b="0" i="0" u="none" strike="noStrike" kern="1200" baseline="0" dirty="0" smtClean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2.</a:t>
            </a:r>
            <a:r>
              <a:rPr lang="zh-CN" altLang="en-US" sz="1200" b="0" i="0" u="none" strike="noStrike" kern="1200" baseline="0" dirty="0" smtClean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本人在完成自身工作之余学习前端开发技术，并参与</a:t>
            </a:r>
            <a:r>
              <a:rPr lang="en-US" altLang="zh-CN" sz="1200" b="0" i="0" u="none" strike="noStrike" kern="1200" baseline="0" dirty="0" smtClean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web</a:t>
            </a:r>
            <a:r>
              <a:rPr lang="zh-CN" altLang="en-US" sz="1200" b="0" i="0" u="none" strike="noStrike" kern="1200" baseline="0" dirty="0" smtClean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组白皮书的写作。</a:t>
            </a:r>
            <a:endParaRPr lang="en-US" altLang="zh-CN" sz="1200" b="0" i="0" u="none" strike="noStrike" kern="1200" baseline="0" dirty="0" smtClean="0">
              <a:solidFill>
                <a:srgbClr val="000000"/>
              </a:solidFill>
              <a:latin typeface="微软雅黑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27543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、每次过需求之前，提前熟悉需求，并预演不同的方案，同时进行评估，根据方案的可行性及性价比为产品提供参考，最终确定选哪种方案，放在哪端实现比较合理等。比如，对于特别多变而交互比较少的模块，可以采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H5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，而对于交互性较强的模块，尽量采用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Native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。在实际开发中，像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《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严选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》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的眼镜定制，尺码助手等功能，都是属于交互比较复杂的模块，就算麻烦，为了提高用户体验，也必须采用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native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来实现；与此同时，有些比较灵活的展示逻辑，比如购物车的标签、价格、操作开关等，尽量交于后台控制，这样不仅能保证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APP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端代码的简洁性，同时也保证了扩展性。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、具体到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APP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开发中来，遵守模块设计、自顶向下的设计思想，将功能逐块划分，做到模块的高内聚，低耦合。具体到实现还要考虑实现模型：如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MVP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MVC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等。例如对于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《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严选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》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详情，由于详情的复杂性，该模块已经被多次重构，目前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Android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端商品详情基于一个局部消息中心的模型，详情被划分成了不同的模块，如：规格面板、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H5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详情、分享、信息展示、底部操作栏、顶部操作栏、眼镜、尺码助手等，这些模块之前相互影响，为了简化每个模块，降低不同模块的耦合度，所有的模块都通过消息中心通知其他模块，而每个模块不必关系消息来源，只需要关心自己需要处理的消息即可，另外在这些大模块的基础上，再一步步根据场景、小功能等，划分成小模块，这样每次在有新需求到来的时候，很容易定位到相应的模块，很大的降低了二次开发成本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、做好技术及方案预演，并整理成文档，作为可行性及排期参考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、将自己负责的模块整理成详细文档，且及时更新维护，不仅易于参考，也能让接手人及时上手。</a:t>
            </a:r>
            <a:endParaRPr lang="en-US" altLang="zh-CN" sz="1400" kern="1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59459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、在做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《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可信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ID》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开发的时候，为了保证安全性，将其剥离成独立的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SDK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模块库，仅仅向外部暴露必要接口。实现之初，根据需求，将实现划分为两块：模拟器甄别模块及设备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生成模块，之后再针对两个模块逐步实现各自逻辑，分开开发，分开测试，并将方案分别整理成文。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、在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《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严选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》APP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项目中，商品详情最为复杂多变，设计这个模块的时候，不仅要保证代码的健壮性，还要保证可扩展性，详情页功能复杂，模块众多，并且各个模块之间或多或少都有交互，修改了一个模块，还要考虑是否影响了其他模块，为了解决这个问题，保证模块的高内聚，低耦合，在重构详情模块的时候，为详情构造一个消息中心，如果当前模块影响到其他模块，就通过发消息的方式给消息中心，让消息中心去通知其他需要响应的模块，而禁止模块间直接通信，由此来解决多模块间通信混乱的问题，模块划分更加清晰，不仅隔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BUG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影响的范围，还减少了二次开发的成本，因为在扩展的时候，能迅速定位需要修改的模块。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、在项目中，都常会涉及模块以及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View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复用，对于复用场景高的模块，需要做好封装，比如一些公用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View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控件需要封装成自定义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View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，常用的静态方法需抽象出系统工具类等。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、在设计一些公共模块的时候，对外接口尽量简洁明了，看接口名，知道接口功能，其次，不该暴露的接口尽量保持为私有，尽可能减少暴露接口的数量，适当添加注释，提高代码可读性</a:t>
            </a:r>
            <a:endParaRPr lang="en-US" altLang="zh-CN" sz="1400" kern="1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1418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填写个人基本信息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00139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根据自身日常表现，对照胜任力模型，对自己现有胜任力等级进行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评分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。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可分页阐述。</a:t>
            </a:r>
            <a:endParaRPr lang="en-US" altLang="zh-CN" sz="120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如：学习能力，二级，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9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分，举例：</a:t>
            </a:r>
            <a:r>
              <a:rPr lang="en-US" altLang="zh-CN" sz="1200" b="0" i="0" u="none" strike="noStrike" kern="1200" baseline="0" dirty="0" smtClean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1.</a:t>
            </a:r>
            <a:r>
              <a:rPr lang="zh-CN" altLang="en-US" sz="1200" b="0" i="0" u="none" strike="noStrike" kern="1200" baseline="0" dirty="0" smtClean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在入职后为了搭建本地项目环境，通过查阅网上的各种工具配置，最后完成环境的搭建，还配合开发完成环境配置文档的写作。</a:t>
            </a:r>
            <a:r>
              <a:rPr lang="en-US" altLang="zh-CN" sz="1200" b="0" i="0" u="none" strike="noStrike" kern="1200" baseline="0" dirty="0" smtClean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2.</a:t>
            </a:r>
            <a:r>
              <a:rPr lang="zh-CN" altLang="en-US" sz="1200" b="0" i="0" u="none" strike="noStrike" kern="1200" baseline="0" dirty="0" smtClean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本人在完成自身工作之余学习前端开发技术，并参与</a:t>
            </a:r>
            <a:r>
              <a:rPr lang="en-US" altLang="zh-CN" sz="1200" b="0" i="0" u="none" strike="noStrike" kern="1200" baseline="0" dirty="0" smtClean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web</a:t>
            </a:r>
            <a:r>
              <a:rPr lang="zh-CN" altLang="en-US" sz="1200" b="0" i="0" u="none" strike="noStrike" kern="1200" baseline="0" dirty="0" smtClean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组白皮书的写作。</a:t>
            </a:r>
            <a:endParaRPr lang="en-US" altLang="zh-CN" sz="1200" b="0" i="0" u="none" strike="noStrike" kern="1200" baseline="0" dirty="0" smtClean="0">
              <a:solidFill>
                <a:srgbClr val="000000"/>
              </a:solidFill>
              <a:latin typeface="微软雅黑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61481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结束页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63764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结束页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8934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网易内外工作经历，按时间顺序填写，简单介绍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0444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包括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年内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参与过的项目经历和主要工作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业绩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等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</a:t>
            </a:r>
            <a:r>
              <a:rPr lang="zh-CN" altLang="en-US" sz="1200" b="0" i="1" u="none" strike="noStrike" dirty="0" smtClean="0">
                <a:solidFill>
                  <a:srgbClr val="0000FF"/>
                </a:solidFill>
                <a:latin typeface="宋体"/>
              </a:rPr>
              <a:t>说明主要填写与申请资格类别相关的工作经验，重点阐述个人在项目中</a:t>
            </a:r>
            <a:r>
              <a:rPr lang="zh-CN" altLang="en-US" sz="1200" b="1" i="1" u="none" strike="noStrike" dirty="0" smtClean="0">
                <a:solidFill>
                  <a:srgbClr val="003366"/>
                </a:solidFill>
                <a:latin typeface="宋体"/>
              </a:rPr>
              <a:t>承担过</a:t>
            </a:r>
            <a:r>
              <a:rPr lang="zh-CN" altLang="en-US" sz="1200" b="0" i="1" u="none" strike="noStrike" dirty="0" smtClean="0">
                <a:solidFill>
                  <a:srgbClr val="0000FF"/>
                </a:solidFill>
                <a:latin typeface="宋体"/>
              </a:rPr>
              <a:t>哪些重要的工作，解决了哪些问题，取得了哪些成绩</a:t>
            </a:r>
            <a:endParaRPr lang="zh-CN" altLang="en-US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可分页描述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6952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包括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年内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参与过的项目经历和主要工作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业绩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等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</a:t>
            </a:r>
            <a:r>
              <a:rPr lang="zh-CN" altLang="en-US" sz="1200" b="0" i="1" u="none" strike="noStrike" dirty="0" smtClean="0">
                <a:solidFill>
                  <a:srgbClr val="0000FF"/>
                </a:solidFill>
                <a:latin typeface="宋体"/>
              </a:rPr>
              <a:t>说明主要填写与申请资格类别相关的工作经验，重点阐述个人在项目中</a:t>
            </a:r>
            <a:r>
              <a:rPr lang="zh-CN" altLang="en-US" sz="1200" b="1" i="1" u="none" strike="noStrike" dirty="0" smtClean="0">
                <a:solidFill>
                  <a:srgbClr val="003366"/>
                </a:solidFill>
                <a:latin typeface="宋体"/>
              </a:rPr>
              <a:t>承担过</a:t>
            </a:r>
            <a:r>
              <a:rPr lang="zh-CN" altLang="en-US" sz="1200" b="0" i="1" u="none" strike="noStrike" dirty="0" smtClean="0">
                <a:solidFill>
                  <a:srgbClr val="0000FF"/>
                </a:solidFill>
                <a:latin typeface="宋体"/>
              </a:rPr>
              <a:t>哪些重要的工作，解决了哪些问题，取得了哪些成绩</a:t>
            </a:r>
            <a:endParaRPr lang="zh-CN" altLang="en-US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可分页描述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4870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包括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年内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参与过的项目经历和主要工作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业绩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等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</a:t>
            </a:r>
            <a:r>
              <a:rPr lang="zh-CN" altLang="en-US" sz="1200" b="0" i="1" u="none" strike="noStrike" dirty="0" smtClean="0">
                <a:solidFill>
                  <a:srgbClr val="0000FF"/>
                </a:solidFill>
                <a:latin typeface="宋体"/>
              </a:rPr>
              <a:t>说明主要填写与申请资格类别相关的工作经验，重点阐述个人在项目中</a:t>
            </a:r>
            <a:r>
              <a:rPr lang="zh-CN" altLang="en-US" sz="1200" b="1" i="1" u="none" strike="noStrike" dirty="0" smtClean="0">
                <a:solidFill>
                  <a:srgbClr val="003366"/>
                </a:solidFill>
                <a:latin typeface="宋体"/>
              </a:rPr>
              <a:t>承担过</a:t>
            </a:r>
            <a:r>
              <a:rPr lang="zh-CN" altLang="en-US" sz="1200" b="0" i="1" u="none" strike="noStrike" dirty="0" smtClean="0">
                <a:solidFill>
                  <a:srgbClr val="0000FF"/>
                </a:solidFill>
                <a:latin typeface="宋体"/>
              </a:rPr>
              <a:t>哪些重要的工作，解决了哪些问题，取得了哪些成绩</a:t>
            </a:r>
            <a:endParaRPr lang="zh-CN" altLang="en-US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可分页描述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8175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包括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年内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参与过的项目经历和主要工作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业绩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等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</a:t>
            </a:r>
            <a:r>
              <a:rPr lang="zh-CN" altLang="en-US" sz="1200" b="0" i="1" u="none" strike="noStrike" dirty="0" smtClean="0">
                <a:solidFill>
                  <a:srgbClr val="0000FF"/>
                </a:solidFill>
                <a:latin typeface="宋体"/>
              </a:rPr>
              <a:t>说明主要填写与申请资格类别相关的工作经验，重点阐述个人在项目中</a:t>
            </a:r>
            <a:r>
              <a:rPr lang="zh-CN" altLang="en-US" sz="1200" b="1" i="1" u="none" strike="noStrike" dirty="0" smtClean="0">
                <a:solidFill>
                  <a:srgbClr val="003366"/>
                </a:solidFill>
                <a:latin typeface="宋体"/>
              </a:rPr>
              <a:t>承担过</a:t>
            </a:r>
            <a:r>
              <a:rPr lang="zh-CN" altLang="en-US" sz="1200" b="0" i="1" u="none" strike="noStrike" dirty="0" smtClean="0">
                <a:solidFill>
                  <a:srgbClr val="0000FF"/>
                </a:solidFill>
                <a:latin typeface="宋体"/>
              </a:rPr>
              <a:t>哪些重要的工作，解决了哪些问题，取得了哪些成绩</a:t>
            </a:r>
            <a:endParaRPr lang="zh-CN" altLang="en-US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可分页描述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4287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包括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年内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参与过的项目经历和主要工作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业绩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等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</a:t>
            </a:r>
            <a:r>
              <a:rPr lang="zh-CN" altLang="en-US" sz="1200" b="0" i="1" u="none" strike="noStrike" dirty="0" smtClean="0">
                <a:solidFill>
                  <a:srgbClr val="0000FF"/>
                </a:solidFill>
                <a:latin typeface="宋体"/>
              </a:rPr>
              <a:t>说明主要填写与申请资格类别相关的工作经验，重点阐述个人在项目中</a:t>
            </a:r>
            <a:r>
              <a:rPr lang="zh-CN" altLang="en-US" sz="1200" b="1" i="1" u="none" strike="noStrike" dirty="0" smtClean="0">
                <a:solidFill>
                  <a:srgbClr val="003366"/>
                </a:solidFill>
                <a:latin typeface="宋体"/>
              </a:rPr>
              <a:t>承担过</a:t>
            </a:r>
            <a:r>
              <a:rPr lang="zh-CN" altLang="en-US" sz="1200" b="0" i="1" u="none" strike="noStrike" dirty="0" smtClean="0">
                <a:solidFill>
                  <a:srgbClr val="0000FF"/>
                </a:solidFill>
                <a:latin typeface="宋体"/>
              </a:rPr>
              <a:t>哪些重要的工作，解决了哪些问题，取得了哪些成绩</a:t>
            </a:r>
            <a:endParaRPr lang="zh-CN" altLang="en-US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可分页描述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424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包括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年内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参与过的项目经历和主要工作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业绩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等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</a:t>
            </a:r>
            <a:r>
              <a:rPr lang="zh-CN" altLang="en-US" sz="1200" b="0" i="1" u="none" strike="noStrike" dirty="0" smtClean="0">
                <a:solidFill>
                  <a:srgbClr val="0000FF"/>
                </a:solidFill>
                <a:latin typeface="宋体"/>
              </a:rPr>
              <a:t>说明主要填写与申请资格类别相关的工作经验，重点阐述个人在项目中</a:t>
            </a:r>
            <a:r>
              <a:rPr lang="zh-CN" altLang="en-US" sz="1200" b="1" i="1" u="none" strike="noStrike" dirty="0" smtClean="0">
                <a:solidFill>
                  <a:srgbClr val="003366"/>
                </a:solidFill>
                <a:latin typeface="宋体"/>
              </a:rPr>
              <a:t>承担过</a:t>
            </a:r>
            <a:r>
              <a:rPr lang="zh-CN" altLang="en-US" sz="1200" b="0" i="1" u="none" strike="noStrike" dirty="0" smtClean="0">
                <a:solidFill>
                  <a:srgbClr val="0000FF"/>
                </a:solidFill>
                <a:latin typeface="宋体"/>
              </a:rPr>
              <a:t>哪些重要的工作，解决了哪些问题，取得了哪些成绩</a:t>
            </a:r>
            <a:endParaRPr lang="zh-CN" altLang="en-US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可分页描述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6945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1384" y="1091282"/>
            <a:ext cx="11089232" cy="508568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矩形 6"/>
          <p:cNvSpPr/>
          <p:nvPr userDrawn="1"/>
        </p:nvSpPr>
        <p:spPr bwMode="auto">
          <a:xfrm>
            <a:off x="0" y="0"/>
            <a:ext cx="12192000" cy="9087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-708" y="6453336"/>
            <a:ext cx="12192000" cy="31292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384" y="182562"/>
            <a:ext cx="10515600" cy="543595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453336"/>
            <a:ext cx="4114800" cy="268139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348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6DC2-B80C-4961-94AA-CC4E29D25E6E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BD9A9-8311-4477-8FE4-084F6DA3E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141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 bwMode="auto">
          <a:xfrm>
            <a:off x="0" y="1196752"/>
            <a:ext cx="12201291" cy="23762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95400" y="1556792"/>
            <a:ext cx="10515600" cy="1656184"/>
          </a:xfrm>
        </p:spPr>
        <p:txBody>
          <a:bodyPr>
            <a:noAutofit/>
          </a:bodyPr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931" y="310803"/>
            <a:ext cx="1976601" cy="70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536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C6DC2-B80C-4961-94AA-CC4E29D25E6E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BD9A9-8311-4477-8FE4-084F6DA3E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85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7" r:id="rId2"/>
    <p:sldLayoutId id="214748379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3348618" y="4049376"/>
            <a:ext cx="5802964" cy="1984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64297" tIns="82148" rIns="164297" bIns="82148">
            <a:spAutoFit/>
          </a:bodyPr>
          <a:lstStyle/>
          <a:p>
            <a:pPr defTabSz="1643226">
              <a:spcBef>
                <a:spcPct val="50000"/>
              </a:spcBef>
            </a:pPr>
            <a:r>
              <a:rPr kumimoji="1" lang="zh-CN" altLang="en-US" sz="2954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申  请 人：</a:t>
            </a:r>
            <a:endParaRPr kumimoji="1" lang="en-US" altLang="zh-CN" sz="2954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643226">
              <a:spcBef>
                <a:spcPct val="50000"/>
              </a:spcBef>
            </a:pPr>
            <a:r>
              <a:rPr kumimoji="1" lang="zh-CN" altLang="en-US" sz="2954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所在部门：</a:t>
            </a:r>
            <a:endParaRPr kumimoji="1" lang="en-US" altLang="zh-CN" sz="2954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643226">
              <a:spcBef>
                <a:spcPct val="50000"/>
              </a:spcBef>
            </a:pPr>
            <a:r>
              <a:rPr kumimoji="1" lang="zh-CN" altLang="en-US" sz="2954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提交日期：</a:t>
            </a:r>
            <a:endParaRPr kumimoji="1" lang="en-US" altLang="zh-CN" sz="2954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1153683" y="2132856"/>
            <a:ext cx="9884635" cy="77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lang="en-US" altLang="zh-CN" sz="4431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2019</a:t>
            </a:r>
            <a:r>
              <a:rPr lang="zh-CN" altLang="en-US" sz="4431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4431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CPP</a:t>
            </a:r>
            <a:r>
              <a:rPr lang="zh-CN" altLang="en-US" sz="4431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职级评审答辩报告</a:t>
            </a:r>
            <a:endParaRPr lang="en-US" altLang="zh-CN" sz="4431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89" name="AutoShape 1" descr="C:\Documents and Settings\Administrator\Application Data\Tencent\Users\269878009\QQ\WinTemp\RichOle\N]FJQGG}0$~`_R{V@CKFK.jpg"/>
          <p:cNvSpPr>
            <a:spLocks noChangeAspect="1" noChangeArrowheads="1"/>
          </p:cNvSpPr>
          <p:nvPr/>
        </p:nvSpPr>
        <p:spPr bwMode="auto">
          <a:xfrm>
            <a:off x="0" y="-791307"/>
            <a:ext cx="375138" cy="375138"/>
          </a:xfrm>
          <a:prstGeom prst="rect">
            <a:avLst/>
          </a:prstGeom>
          <a:noFill/>
        </p:spPr>
        <p:txBody>
          <a:bodyPr vert="horz" wrap="square" lIns="112542" tIns="56271" rIns="112542" bIns="56271" numCol="1" anchor="t" anchorCtr="0" compatLnSpc="1">
            <a:prstTxWarp prst="textNoShape">
              <a:avLst/>
            </a:prstTxWarp>
          </a:bodyPr>
          <a:lstStyle/>
          <a:p>
            <a:endParaRPr lang="zh-CN" altLang="en-US" sz="1354"/>
          </a:p>
        </p:txBody>
      </p:sp>
      <p:sp>
        <p:nvSpPr>
          <p:cNvPr id="12290" name="AutoShape 2" descr="C:\Documents and Settings\Administrator\Application Data\Tencent\Users\269878009\QQ\WinTemp\RichOle\N]FJQGG}0$~`_R{V@CKFK.jpg"/>
          <p:cNvSpPr>
            <a:spLocks noChangeAspect="1" noChangeArrowheads="1"/>
          </p:cNvSpPr>
          <p:nvPr/>
        </p:nvSpPr>
        <p:spPr bwMode="auto">
          <a:xfrm>
            <a:off x="0" y="-791307"/>
            <a:ext cx="375138" cy="375138"/>
          </a:xfrm>
          <a:prstGeom prst="rect">
            <a:avLst/>
          </a:prstGeom>
          <a:noFill/>
        </p:spPr>
        <p:txBody>
          <a:bodyPr vert="horz" wrap="square" lIns="112542" tIns="56271" rIns="112542" bIns="56271" numCol="1" anchor="t" anchorCtr="0" compatLnSpc="1">
            <a:prstTxWarp prst="textNoShape">
              <a:avLst/>
            </a:prstTxWarp>
          </a:bodyPr>
          <a:lstStyle/>
          <a:p>
            <a:endParaRPr lang="zh-CN" altLang="en-US" sz="1354"/>
          </a:p>
        </p:txBody>
      </p:sp>
      <p:sp>
        <p:nvSpPr>
          <p:cNvPr id="2" name="矩形 1"/>
          <p:cNvSpPr/>
          <p:nvPr/>
        </p:nvSpPr>
        <p:spPr>
          <a:xfrm>
            <a:off x="4079776" y="4049376"/>
            <a:ext cx="4032448" cy="16118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部门：严选产品部</a:t>
            </a:r>
            <a:endParaRPr lang="en-US" altLang="zh-CN" sz="24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姓名：李尚</a:t>
            </a:r>
            <a:endParaRPr lang="en-US" altLang="zh-CN" sz="24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申请级别：</a:t>
            </a:r>
            <a:r>
              <a:rPr lang="en-US" altLang="zh-CN" sz="2400" dirty="0" smtClean="0">
                <a:solidFill>
                  <a:schemeClr val="tx1"/>
                </a:solidFill>
                <a:latin typeface="+mn-ea"/>
              </a:rPr>
              <a:t>P4-2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 换肤开发及优化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51384" y="2306086"/>
            <a:ext cx="29225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kumimoji="1" lang="zh-CN" altLang="en-US" sz="2000" b="1" dirty="0" smtClean="0"/>
              <a:t>支持</a:t>
            </a:r>
            <a:r>
              <a:rPr kumimoji="1" lang="en-US" altLang="zh-CN" sz="2000" b="1" dirty="0" smtClean="0"/>
              <a:t>GIF</a:t>
            </a:r>
            <a:r>
              <a:rPr kumimoji="1" lang="zh-CN" altLang="en-US" sz="2000" b="1" dirty="0" smtClean="0"/>
              <a:t>换肤</a:t>
            </a:r>
            <a:endParaRPr kumimoji="1" lang="en-US" altLang="zh-CN" sz="2000" b="1" dirty="0" smtClean="0"/>
          </a:p>
          <a:p>
            <a:pPr marL="171450" indent="-171450">
              <a:buFont typeface="Arial" charset="0"/>
              <a:buChar char="•"/>
            </a:pPr>
            <a:r>
              <a:rPr kumimoji="1" lang="zh-CN" altLang="en-US" sz="2000" b="1" dirty="0" smtClean="0"/>
              <a:t>支持文字图片</a:t>
            </a:r>
            <a:r>
              <a:rPr kumimoji="1" lang="zh-CN" altLang="en-US" sz="2000" b="1" smtClean="0"/>
              <a:t>、背景等</a:t>
            </a:r>
            <a:endParaRPr kumimoji="1"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60458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 </a:t>
            </a:r>
            <a:r>
              <a:rPr lang="en-US" altLang="zh-CN" dirty="0" smtClean="0"/>
              <a:t>P</a:t>
            </a:r>
            <a:r>
              <a:rPr lang="zh-CN" altLang="en-US" dirty="0" smtClean="0"/>
              <a:t>适配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51384" y="2306086"/>
            <a:ext cx="380745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kumimoji="1" lang="en-US" altLang="zh-CN" sz="2000" b="1" dirty="0" smtClean="0"/>
              <a:t>Android6.0</a:t>
            </a:r>
            <a:r>
              <a:rPr kumimoji="1" lang="zh-CN" altLang="en-US" sz="2000" b="1" dirty="0" smtClean="0"/>
              <a:t>到</a:t>
            </a:r>
            <a:r>
              <a:rPr kumimoji="1" lang="en-US" altLang="zh-CN" sz="2000" b="1" dirty="0" smtClean="0"/>
              <a:t>Android9.0</a:t>
            </a:r>
            <a:r>
              <a:rPr kumimoji="1" lang="zh-CN" altLang="en-US" sz="2000" b="1" dirty="0" smtClean="0"/>
              <a:t>适配</a:t>
            </a:r>
            <a:endParaRPr kumimoji="1" lang="en-US" altLang="zh-CN" sz="2000" b="1" dirty="0" smtClean="0"/>
          </a:p>
          <a:p>
            <a:pPr marL="171450" indent="-171450">
              <a:buFont typeface="Arial" charset="0"/>
              <a:buChar char="•"/>
            </a:pPr>
            <a:r>
              <a:rPr kumimoji="1" lang="zh-CN" altLang="en-US" sz="2000" b="1" dirty="0" smtClean="0"/>
              <a:t>权限兼容库的实现</a:t>
            </a:r>
            <a:endParaRPr kumimoji="1" lang="en-US" altLang="zh-CN" sz="2000" b="1" dirty="0" smtClean="0"/>
          </a:p>
          <a:p>
            <a:pPr marL="171450" indent="-171450">
              <a:buFont typeface="Arial" charset="0"/>
              <a:buChar char="•"/>
            </a:pPr>
            <a:r>
              <a:rPr kumimoji="1" lang="en-US" altLang="zh-CN" sz="2000" b="1" dirty="0" smtClean="0"/>
              <a:t>Android</a:t>
            </a:r>
            <a:r>
              <a:rPr kumimoji="1" lang="zh-CN" altLang="en-US" sz="2000" b="1" dirty="0" smtClean="0"/>
              <a:t>权限管理原理分析</a:t>
            </a:r>
            <a:endParaRPr kumimoji="1" lang="en-US" altLang="zh-CN" sz="2000" b="1" dirty="0" smtClean="0"/>
          </a:p>
          <a:p>
            <a:pPr marL="171450" indent="-171450">
              <a:buFont typeface="Arial" charset="0"/>
              <a:buChar char="•"/>
            </a:pPr>
            <a:r>
              <a:rPr kumimoji="1" lang="zh-CN" altLang="en-US" sz="2000" b="1" dirty="0" smtClean="0"/>
              <a:t>各个版本兼容功能的实现</a:t>
            </a:r>
            <a:endParaRPr kumimoji="1" lang="en-US" altLang="zh-CN" sz="2000" b="1" dirty="0" smtClean="0"/>
          </a:p>
          <a:p>
            <a:pPr marL="171450" indent="-171450">
              <a:buFont typeface="Arial" charset="0"/>
              <a:buChar char="•"/>
            </a:pPr>
            <a:endParaRPr kumimoji="1"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34997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5 </a:t>
            </a:r>
            <a:r>
              <a:rPr lang="zh-CN" altLang="en-US" dirty="0" smtClean="0"/>
              <a:t>专业贡献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76198" y="1124744"/>
            <a:ext cx="1092040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endParaRPr lang="zh-CN" altLang="en-US" sz="2400" dirty="0">
              <a:solidFill>
                <a:srgbClr val="333333"/>
              </a:solidFill>
              <a:latin typeface="arial" charset="0"/>
            </a:endParaRPr>
          </a:p>
          <a:p>
            <a:pPr marL="342900" lvl="1" indent="-342900">
              <a:buFont typeface="Arial" charset="0"/>
              <a:buChar char="•"/>
            </a:pPr>
            <a:r>
              <a:rPr lang="zh-CN" altLang="en-US" sz="2400" dirty="0">
                <a:solidFill>
                  <a:srgbClr val="333333"/>
                </a:solidFill>
                <a:latin typeface="arial" charset="0"/>
              </a:rPr>
              <a:t>在严选团队中作为新入职员工的导师，辅助</a:t>
            </a:r>
            <a:r>
              <a:rPr lang="zh-CN" altLang="en-US" sz="2400" dirty="0" smtClean="0">
                <a:solidFill>
                  <a:srgbClr val="333333"/>
                </a:solidFill>
                <a:latin typeface="arial" charset="0"/>
              </a:rPr>
              <a:t>指导</a:t>
            </a:r>
            <a:r>
              <a:rPr lang="en-US" altLang="zh-CN" sz="2400" dirty="0" smtClean="0">
                <a:solidFill>
                  <a:srgbClr val="333333"/>
                </a:solidFill>
                <a:latin typeface="arial" charset="0"/>
              </a:rPr>
              <a:t>2</a:t>
            </a:r>
            <a:r>
              <a:rPr lang="zh-CN" altLang="en-US" sz="2400" dirty="0" smtClean="0">
                <a:solidFill>
                  <a:srgbClr val="333333"/>
                </a:solidFill>
                <a:latin typeface="arial" charset="0"/>
              </a:rPr>
              <a:t>名新入职员工日常开发，并转正</a:t>
            </a:r>
            <a:endParaRPr lang="en-US" altLang="zh-CN" sz="2400" dirty="0" smtClean="0">
              <a:solidFill>
                <a:srgbClr val="333333"/>
              </a:solidFill>
              <a:latin typeface="arial" charset="0"/>
            </a:endParaRPr>
          </a:p>
          <a:p>
            <a:pPr marL="342900" lvl="1" indent="-342900">
              <a:buFont typeface="Arial" charset="0"/>
              <a:buChar char="•"/>
            </a:pPr>
            <a:r>
              <a:rPr lang="zh-CN" altLang="en-US" sz="2400" dirty="0" smtClean="0">
                <a:solidFill>
                  <a:srgbClr val="333333"/>
                </a:solidFill>
                <a:latin typeface="arial" charset="0"/>
              </a:rPr>
              <a:t>开源会议的参与 </a:t>
            </a:r>
            <a:r>
              <a:rPr lang="en-US" altLang="zh-CN" sz="2400" dirty="0" smtClean="0">
                <a:solidFill>
                  <a:srgbClr val="333333"/>
                </a:solidFill>
                <a:latin typeface="arial" charset="0"/>
              </a:rPr>
              <a:t>Google</a:t>
            </a:r>
            <a:r>
              <a:rPr lang="zh-CN" altLang="en-US" sz="2400" dirty="0" smtClean="0">
                <a:solidFill>
                  <a:srgbClr val="333333"/>
                </a:solidFill>
                <a:latin typeface="arial" charset="0"/>
              </a:rPr>
              <a:t>开发者大会、</a:t>
            </a:r>
            <a:r>
              <a:rPr lang="en-US" altLang="zh-CN" sz="2400" dirty="0" smtClean="0">
                <a:solidFill>
                  <a:srgbClr val="333333"/>
                </a:solidFill>
                <a:latin typeface="arial" charset="0"/>
              </a:rPr>
              <a:t>Google</a:t>
            </a:r>
            <a:r>
              <a:rPr lang="zh-CN" altLang="en-US" sz="2400" dirty="0" smtClean="0">
                <a:solidFill>
                  <a:srgbClr val="333333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333333"/>
                </a:solidFill>
                <a:latin typeface="arial" charset="0"/>
              </a:rPr>
              <a:t>Android</a:t>
            </a:r>
            <a:r>
              <a:rPr lang="zh-CN" altLang="en-US" sz="2400" dirty="0" smtClean="0">
                <a:solidFill>
                  <a:srgbClr val="333333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333333"/>
                </a:solidFill>
                <a:latin typeface="arial" charset="0"/>
              </a:rPr>
              <a:t>P</a:t>
            </a:r>
            <a:r>
              <a:rPr lang="zh-CN" altLang="en-US" sz="2400" dirty="0" smtClean="0">
                <a:solidFill>
                  <a:srgbClr val="333333"/>
                </a:solidFill>
                <a:latin typeface="arial" charset="0"/>
              </a:rPr>
              <a:t>大会、</a:t>
            </a:r>
            <a:r>
              <a:rPr lang="en-US" altLang="zh-CN" sz="2400" dirty="0" smtClean="0">
                <a:solidFill>
                  <a:srgbClr val="333333"/>
                </a:solidFill>
                <a:latin typeface="arial" charset="0"/>
              </a:rPr>
              <a:t>Android</a:t>
            </a:r>
            <a:r>
              <a:rPr lang="zh-CN" altLang="en-US" sz="2400" dirty="0" smtClean="0">
                <a:solidFill>
                  <a:srgbClr val="333333"/>
                </a:solidFill>
                <a:latin typeface="arial" charset="0"/>
              </a:rPr>
              <a:t>绿色联盟大会，促使适配</a:t>
            </a:r>
            <a:r>
              <a:rPr lang="en-US" altLang="zh-CN" sz="2400" dirty="0" smtClean="0">
                <a:solidFill>
                  <a:srgbClr val="333333"/>
                </a:solidFill>
                <a:latin typeface="arial" charset="0"/>
              </a:rPr>
              <a:t>Android</a:t>
            </a:r>
            <a:r>
              <a:rPr lang="zh-CN" altLang="en-US" sz="2400" dirty="0" smtClean="0">
                <a:solidFill>
                  <a:srgbClr val="333333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333333"/>
                </a:solidFill>
                <a:latin typeface="arial" charset="0"/>
              </a:rPr>
              <a:t>P</a:t>
            </a:r>
            <a:r>
              <a:rPr lang="zh-CN" altLang="en-US" sz="2400" dirty="0" smtClean="0">
                <a:solidFill>
                  <a:srgbClr val="333333"/>
                </a:solidFill>
                <a:latin typeface="arial" charset="0"/>
              </a:rPr>
              <a:t>及引入</a:t>
            </a:r>
            <a:r>
              <a:rPr lang="en-US" altLang="zh-CN" sz="2400" dirty="0" smtClean="0">
                <a:solidFill>
                  <a:srgbClr val="333333"/>
                </a:solidFill>
                <a:latin typeface="arial" charset="0"/>
              </a:rPr>
              <a:t>Google</a:t>
            </a:r>
            <a:r>
              <a:rPr lang="zh-CN" altLang="en-US" sz="2400" dirty="0" smtClean="0">
                <a:solidFill>
                  <a:srgbClr val="333333"/>
                </a:solidFill>
                <a:latin typeface="arial" charset="0"/>
              </a:rPr>
              <a:t>推荐的</a:t>
            </a:r>
            <a:r>
              <a:rPr lang="en-US" altLang="zh-CN" sz="2400" dirty="0" err="1" smtClean="0">
                <a:solidFill>
                  <a:srgbClr val="333333"/>
                </a:solidFill>
                <a:latin typeface="arial" charset="0"/>
              </a:rPr>
              <a:t>JetPack</a:t>
            </a:r>
            <a:r>
              <a:rPr lang="zh-CN" altLang="en-US" sz="2400" dirty="0" smtClean="0">
                <a:solidFill>
                  <a:srgbClr val="333333"/>
                </a:solidFill>
                <a:latin typeface="arial" charset="0"/>
              </a:rPr>
              <a:t>框架</a:t>
            </a:r>
            <a:endParaRPr lang="en-US" altLang="zh-CN" sz="2400" dirty="0">
              <a:solidFill>
                <a:srgbClr val="333333"/>
              </a:solidFill>
              <a:latin typeface="arial" charset="0"/>
            </a:endParaRPr>
          </a:p>
          <a:p>
            <a:pPr marL="342900" lvl="1" indent="-342900">
              <a:buFont typeface="Arial" charset="0"/>
              <a:buChar char="•"/>
            </a:pPr>
            <a:r>
              <a:rPr lang="en-US" altLang="zh-CN" sz="2400" dirty="0" smtClean="0">
                <a:solidFill>
                  <a:srgbClr val="333333"/>
                </a:solidFill>
                <a:latin typeface="arial" charset="0"/>
              </a:rPr>
              <a:t>2018</a:t>
            </a:r>
            <a:r>
              <a:rPr lang="zh-CN" altLang="en-US" sz="2400" dirty="0" smtClean="0">
                <a:solidFill>
                  <a:srgbClr val="333333"/>
                </a:solidFill>
                <a:latin typeface="arial" charset="0"/>
              </a:rPr>
              <a:t>年</a:t>
            </a:r>
            <a:r>
              <a:rPr lang="zh-CN" altLang="en-US" sz="2400" dirty="0" smtClean="0">
                <a:solidFill>
                  <a:srgbClr val="333333"/>
                </a:solidFill>
                <a:latin typeface="arial" charset="0"/>
              </a:rPr>
              <a:t>工作过程中，遇到问题，深入源码，并整理成文（见下一页</a:t>
            </a:r>
            <a:r>
              <a:rPr lang="zh-CN" altLang="en-US" sz="2400" dirty="0" smtClean="0">
                <a:solidFill>
                  <a:srgbClr val="333333"/>
                </a:solidFill>
                <a:latin typeface="arial" charset="0"/>
              </a:rPr>
              <a:t>）</a:t>
            </a:r>
            <a:endParaRPr lang="en-US" altLang="zh-CN" sz="2400" dirty="0" smtClean="0">
              <a:solidFill>
                <a:srgbClr val="333333"/>
              </a:solidFill>
              <a:latin typeface="arial" charset="0"/>
            </a:endParaRPr>
          </a:p>
          <a:p>
            <a:pPr marL="342900" lvl="1" indent="-342900">
              <a:buFont typeface="Arial" charset="0"/>
              <a:buChar char="•"/>
            </a:pPr>
            <a:r>
              <a:rPr lang="zh-CN" altLang="en-US" sz="2400" dirty="0" smtClean="0">
                <a:solidFill>
                  <a:srgbClr val="333333"/>
                </a:solidFill>
                <a:latin typeface="arial" charset="0"/>
              </a:rPr>
              <a:t>分析工具使用、新功能使用及原理分析</a:t>
            </a:r>
            <a:endParaRPr lang="zh-CN" altLang="en-US" sz="2400" dirty="0">
              <a:solidFill>
                <a:srgbClr val="333333"/>
              </a:solidFill>
              <a:latin typeface="arial" charset="0"/>
            </a:endParaRPr>
          </a:p>
          <a:p>
            <a:pPr marL="342900" indent="-342900">
              <a:buFont typeface="Arial" charset="0"/>
              <a:buChar char="•"/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5 </a:t>
            </a:r>
            <a:r>
              <a:rPr lang="zh-CN" altLang="en-US" dirty="0" smtClean="0"/>
              <a:t>专业贡献：技术分享文档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76198" y="1124744"/>
            <a:ext cx="10920402" cy="4678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Arial" charset="0"/>
              <a:buChar char="•"/>
            </a:pPr>
            <a:r>
              <a:rPr lang="zh-CN" altLang="en-US" sz="1600" dirty="0"/>
              <a:t>* </a:t>
            </a:r>
            <a:r>
              <a:rPr lang="en-US" altLang="zh-CN" sz="1600" dirty="0"/>
              <a:t>Android DEPPLINK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APPLink</a:t>
            </a:r>
            <a:r>
              <a:rPr lang="zh-CN" altLang="en-US" sz="1600" dirty="0"/>
              <a:t>原理简析 （技术的原理，问题定位，限定）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zh-CN" altLang="en-US" sz="1600" dirty="0"/>
              <a:t>* </a:t>
            </a:r>
            <a:r>
              <a:rPr lang="en-US" altLang="zh-CN" sz="1600" dirty="0"/>
              <a:t>Android GPU</a:t>
            </a:r>
            <a:r>
              <a:rPr lang="zh-CN" altLang="en-US" sz="1600" dirty="0"/>
              <a:t>呈现模式原理及卡顿掉帧浅析 （工具的问题）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zh-CN" altLang="en-US" sz="1600" dirty="0"/>
              <a:t>* </a:t>
            </a:r>
            <a:r>
              <a:rPr lang="en-US" altLang="zh-CN" sz="1600" dirty="0"/>
              <a:t>Android</a:t>
            </a:r>
            <a:r>
              <a:rPr lang="zh-CN" altLang="en-US" sz="1600" dirty="0"/>
              <a:t>可见</a:t>
            </a:r>
            <a:r>
              <a:rPr lang="en-US" altLang="zh-CN" sz="1600" dirty="0"/>
              <a:t>APP</a:t>
            </a:r>
            <a:r>
              <a:rPr lang="zh-CN" altLang="en-US" sz="1600" dirty="0"/>
              <a:t>的不可见任务栈（</a:t>
            </a:r>
            <a:r>
              <a:rPr lang="en-US" altLang="zh-CN" sz="1600" dirty="0" err="1"/>
              <a:t>TaskRecord</a:t>
            </a:r>
            <a:r>
              <a:rPr lang="zh-CN" altLang="en-US" sz="1600" dirty="0"/>
              <a:t>）销毁分析 多栈任务的风险（智能客服）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zh-CN" altLang="en-US" sz="1600" dirty="0"/>
              <a:t>* </a:t>
            </a:r>
            <a:r>
              <a:rPr lang="en-US" altLang="zh-CN" sz="1600" dirty="0"/>
              <a:t>Android Service</a:t>
            </a:r>
            <a:r>
              <a:rPr lang="zh-CN" altLang="en-US" sz="1600" dirty="0"/>
              <a:t>重启恢复（</a:t>
            </a:r>
            <a:r>
              <a:rPr lang="en-US" altLang="zh-CN" sz="1600" dirty="0"/>
              <a:t>Service</a:t>
            </a:r>
            <a:r>
              <a:rPr lang="zh-CN" altLang="en-US" sz="1600" dirty="0"/>
              <a:t>进程重启）原理解析 后台保活的必须及可行性分析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zh-CN" altLang="en-US" sz="1600" dirty="0"/>
              <a:t>* </a:t>
            </a:r>
            <a:r>
              <a:rPr lang="en-US" altLang="zh-CN" sz="1600" dirty="0" smtClean="0"/>
              <a:t>Android</a:t>
            </a:r>
            <a:r>
              <a:rPr lang="zh-CN" altLang="en-US" sz="1600" dirty="0" smtClean="0"/>
              <a:t>硬件加速（二）</a:t>
            </a:r>
            <a:r>
              <a:rPr lang="en-US" altLang="zh-CN" sz="1600" dirty="0" smtClean="0"/>
              <a:t>-</a:t>
            </a:r>
            <a:r>
              <a:rPr lang="en-US" altLang="zh-CN" sz="1600" dirty="0" err="1" smtClean="0"/>
              <a:t>RenderThread</a:t>
            </a:r>
            <a:r>
              <a:rPr lang="zh-CN" altLang="en-US" sz="1600" dirty="0" smtClean="0"/>
              <a:t>与</a:t>
            </a:r>
            <a:r>
              <a:rPr lang="en-US" altLang="zh-CN" sz="1600" dirty="0" smtClean="0"/>
              <a:t>OpenGL GPU</a:t>
            </a:r>
            <a:r>
              <a:rPr lang="zh-CN" altLang="en-US" sz="1600" dirty="0" smtClean="0"/>
              <a:t>渲染 </a:t>
            </a:r>
            <a:r>
              <a:rPr lang="en-US" altLang="zh-CN" sz="1600" dirty="0" smtClean="0"/>
              <a:t>GPU</a:t>
            </a:r>
            <a:r>
              <a:rPr lang="zh-CN" altLang="en-US" sz="1600" dirty="0" smtClean="0"/>
              <a:t>渲染分析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zh-CN" altLang="en-US" sz="1600" dirty="0"/>
              <a:t>* </a:t>
            </a:r>
            <a:r>
              <a:rPr lang="en-US" altLang="zh-CN" sz="1600" dirty="0"/>
              <a:t>Android</a:t>
            </a:r>
            <a:r>
              <a:rPr lang="zh-CN" altLang="en-US" sz="1600" dirty="0"/>
              <a:t>内容服务</a:t>
            </a:r>
            <a:r>
              <a:rPr lang="en-US" altLang="zh-CN" sz="1600" dirty="0" err="1" smtClean="0"/>
              <a:t>ContentService</a:t>
            </a:r>
            <a:r>
              <a:rPr lang="zh-CN" altLang="en-US" sz="1600" dirty="0"/>
              <a:t>原理浅析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zh-CN" altLang="en-US" sz="1600" dirty="0"/>
              <a:t>* </a:t>
            </a:r>
            <a:r>
              <a:rPr lang="en-US" altLang="zh-CN" sz="1600" dirty="0"/>
              <a:t>Android Bitmap</a:t>
            </a:r>
            <a:r>
              <a:rPr lang="zh-CN" altLang="en-US" sz="1600" dirty="0"/>
              <a:t>变迁与原理解析（</a:t>
            </a:r>
            <a:r>
              <a:rPr lang="en-US" altLang="zh-CN" sz="1600" dirty="0"/>
              <a:t>4.x-8.x</a:t>
            </a:r>
            <a:r>
              <a:rPr lang="zh-CN" altLang="en-US" sz="1600" dirty="0"/>
              <a:t>） 缓存增大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zh-CN" altLang="en-US" sz="1600" dirty="0"/>
              <a:t>* </a:t>
            </a:r>
            <a:r>
              <a:rPr lang="en-US" altLang="zh-CN" sz="1600" dirty="0"/>
              <a:t>Android 3G/4G</a:t>
            </a:r>
            <a:r>
              <a:rPr lang="zh-CN" altLang="en-US" sz="1600" dirty="0"/>
              <a:t>流量上网原理简析 风控技术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zh-CN" altLang="en-US" sz="1600" dirty="0"/>
              <a:t>* </a:t>
            </a:r>
            <a:r>
              <a:rPr lang="en-US" altLang="zh-CN" sz="1600" dirty="0"/>
              <a:t>Android </a:t>
            </a:r>
            <a:r>
              <a:rPr lang="en-US" altLang="zh-CN" sz="1600" dirty="0" err="1"/>
              <a:t>wifi</a:t>
            </a:r>
            <a:r>
              <a:rPr lang="zh-CN" altLang="en-US" sz="1600" dirty="0"/>
              <a:t>上网跟</a:t>
            </a:r>
            <a:r>
              <a:rPr lang="en-US" altLang="zh-CN" sz="1600" dirty="0"/>
              <a:t>4G</a:t>
            </a:r>
            <a:r>
              <a:rPr lang="zh-CN" altLang="en-US" sz="1600" dirty="0"/>
              <a:t>上网的区别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zh-CN" altLang="en-US" sz="1600" dirty="0"/>
              <a:t>* </a:t>
            </a:r>
            <a:r>
              <a:rPr lang="en-US" altLang="zh-CN" sz="1600" dirty="0" err="1"/>
              <a:t>LayoutInflater</a:t>
            </a:r>
            <a:r>
              <a:rPr lang="en-US" altLang="zh-CN" sz="1600" dirty="0"/>
              <a:t> </a:t>
            </a:r>
            <a:r>
              <a:rPr lang="zh-CN" altLang="en-US" sz="1600" dirty="0"/>
              <a:t>布局渲染工具原理分析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zh-CN" altLang="en-US" sz="1600" dirty="0"/>
              <a:t>* </a:t>
            </a:r>
            <a:r>
              <a:rPr lang="en-US" altLang="zh-CN" sz="1600" dirty="0"/>
              <a:t>Android SMC </a:t>
            </a:r>
            <a:r>
              <a:rPr lang="zh-CN" altLang="en-US" sz="1600" dirty="0"/>
              <a:t>模拟器检测技术（避免</a:t>
            </a:r>
            <a:r>
              <a:rPr lang="en-US" altLang="zh-CN" sz="1600" dirty="0"/>
              <a:t>Crash</a:t>
            </a:r>
            <a:r>
              <a:rPr lang="zh-CN" altLang="en-US" sz="1600" dirty="0"/>
              <a:t>，</a:t>
            </a:r>
            <a:r>
              <a:rPr lang="en-US" altLang="zh-CN" sz="1600" dirty="0"/>
              <a:t>SMC</a:t>
            </a:r>
            <a:r>
              <a:rPr lang="zh-CN" altLang="en-US" sz="1600" dirty="0"/>
              <a:t>技术）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zh-CN" altLang="en-US" sz="1600" dirty="0"/>
              <a:t>* </a:t>
            </a:r>
            <a:r>
              <a:rPr lang="en-US" altLang="zh-CN" sz="1600" dirty="0"/>
              <a:t>Android</a:t>
            </a:r>
            <a:r>
              <a:rPr lang="zh-CN" altLang="en-US" sz="1600" dirty="0"/>
              <a:t>设备指纹的获取（</a:t>
            </a:r>
            <a:r>
              <a:rPr lang="en-US" altLang="zh-CN" sz="1600" dirty="0"/>
              <a:t>native hide</a:t>
            </a:r>
            <a:r>
              <a:rPr lang="zh-CN" altLang="en-US" sz="1600" dirty="0"/>
              <a:t>方法 ）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zh-CN" altLang="en-US" sz="1600" dirty="0"/>
              <a:t>* </a:t>
            </a:r>
            <a:r>
              <a:rPr lang="en-US" altLang="zh-CN" sz="1600" dirty="0"/>
              <a:t>Android</a:t>
            </a:r>
            <a:r>
              <a:rPr lang="zh-CN" altLang="en-US" sz="1600" dirty="0"/>
              <a:t>中</a:t>
            </a:r>
            <a:r>
              <a:rPr lang="en-US" altLang="zh-CN" sz="1600" dirty="0" err="1"/>
              <a:t>mmap</a:t>
            </a:r>
            <a:r>
              <a:rPr lang="zh-CN" altLang="en-US" sz="1600" dirty="0"/>
              <a:t>原理及应用简析（</a:t>
            </a:r>
            <a:r>
              <a:rPr lang="en-US" altLang="zh-CN" sz="1600" dirty="0"/>
              <a:t>Binder</a:t>
            </a:r>
            <a:r>
              <a:rPr lang="zh-CN" altLang="en-US" sz="1600" dirty="0"/>
              <a:t>共享内存机制 </a:t>
            </a:r>
            <a:r>
              <a:rPr lang="en-US" altLang="zh-CN" sz="1600" dirty="0"/>
              <a:t>Binder </a:t>
            </a:r>
            <a:r>
              <a:rPr lang="zh-CN" altLang="en-US" sz="1600" dirty="0"/>
              <a:t>一次拷贝深入分析）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zh-CN" altLang="en-US" sz="1600" dirty="0"/>
              <a:t>* </a:t>
            </a:r>
            <a:r>
              <a:rPr lang="en-US" altLang="zh-CN" sz="1600" dirty="0" err="1"/>
              <a:t>ViewPager</a:t>
            </a:r>
            <a:r>
              <a:rPr lang="zh-CN" altLang="en-US" sz="1600" dirty="0"/>
              <a:t>刷新问题原理分析及解决方案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6745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5 </a:t>
            </a:r>
            <a:r>
              <a:rPr lang="zh-CN" altLang="en-US" dirty="0" smtClean="0"/>
              <a:t>在解决问题过程中分析框架原理的好处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07368" y="1268760"/>
            <a:ext cx="10801200" cy="5555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zh-CN" altLang="en-US" sz="1800" dirty="0" smtClean="0"/>
              <a:t>分析</a:t>
            </a:r>
            <a:r>
              <a:rPr lang="en-US" altLang="zh-CN" sz="1800" dirty="0" smtClean="0"/>
              <a:t>AMS</a:t>
            </a:r>
            <a:r>
              <a:rPr lang="zh-CN" altLang="en-US" sz="1800" dirty="0" smtClean="0"/>
              <a:t>：后台杀死与恢复</a:t>
            </a:r>
            <a:r>
              <a:rPr lang="en-US" altLang="zh-CN" sz="1800" dirty="0" smtClean="0"/>
              <a:t>+</a:t>
            </a:r>
            <a:r>
              <a:rPr lang="zh-CN" altLang="en-US" sz="1800" dirty="0" smtClean="0"/>
              <a:t>进程优先级</a:t>
            </a:r>
            <a:r>
              <a:rPr lang="en-US" altLang="zh-CN" sz="1800" dirty="0" smtClean="0"/>
              <a:t>+LMDK</a:t>
            </a:r>
          </a:p>
          <a:p>
            <a:pPr marL="628650" lvl="1" indent="-171450">
              <a:buFont typeface="Arial" charset="0"/>
              <a:buChar char="•"/>
            </a:pPr>
            <a:r>
              <a:rPr lang="zh-CN" altLang="en-US" sz="1400" dirty="0" smtClean="0"/>
              <a:t>恢复遇到问题</a:t>
            </a:r>
            <a:endParaRPr lang="en-US" altLang="zh-CN" sz="1400" dirty="0" smtClean="0"/>
          </a:p>
          <a:p>
            <a:pPr marL="628650" lvl="1" indent="-171450">
              <a:buFont typeface="Arial" charset="0"/>
              <a:buChar char="•"/>
            </a:pPr>
            <a:r>
              <a:rPr lang="zh-CN" altLang="en-US" sz="1400" dirty="0" smtClean="0"/>
              <a:t>重新走闪屏</a:t>
            </a:r>
            <a:endParaRPr lang="en-US" altLang="zh-CN" sz="1400" dirty="0" smtClean="0"/>
          </a:p>
          <a:p>
            <a:pPr marL="628650" lvl="1" indent="-171450">
              <a:buFont typeface="Arial" charset="0"/>
              <a:buChar char="•"/>
            </a:pPr>
            <a:r>
              <a:rPr lang="zh-CN" altLang="en-US" sz="1400" dirty="0" smtClean="0"/>
              <a:t>进程保活</a:t>
            </a:r>
            <a:endParaRPr lang="en-US" altLang="zh-CN" sz="1400" dirty="0" smtClean="0"/>
          </a:p>
          <a:p>
            <a:pPr marL="628650" lvl="1" indent="-171450">
              <a:buFont typeface="Arial" charset="0"/>
              <a:buChar char="•"/>
            </a:pPr>
            <a:r>
              <a:rPr lang="en-US" altLang="zh-CN" sz="1400" dirty="0" smtClean="0"/>
              <a:t>Bug</a:t>
            </a:r>
            <a:r>
              <a:rPr lang="zh-CN" altLang="en-US" sz="1400" dirty="0" smtClean="0"/>
              <a:t>定位</a:t>
            </a:r>
            <a:endParaRPr lang="en-US" altLang="zh-CN" sz="1400" dirty="0"/>
          </a:p>
          <a:p>
            <a:pPr marL="171450" indent="-171450">
              <a:buFont typeface="Arial" charset="0"/>
              <a:buChar char="•"/>
            </a:pPr>
            <a:endParaRPr lang="en-US" altLang="zh-CN" sz="1200" dirty="0" smtClean="0"/>
          </a:p>
          <a:p>
            <a:pPr marL="171450" indent="-171450">
              <a:buFont typeface="Arial" charset="0"/>
              <a:buChar char="•"/>
            </a:pPr>
            <a:r>
              <a:rPr lang="zh-CN" altLang="en-US" sz="1600" dirty="0" smtClean="0"/>
              <a:t>分析</a:t>
            </a:r>
            <a:r>
              <a:rPr lang="en-US" altLang="zh-CN" sz="1600" dirty="0" smtClean="0"/>
              <a:t>WMS</a:t>
            </a:r>
            <a:r>
              <a:rPr lang="zh-CN" altLang="en-US" sz="1600" dirty="0" smtClean="0"/>
              <a:t> ：窗口管理</a:t>
            </a:r>
            <a:r>
              <a:rPr lang="en-US" altLang="zh-CN" sz="1600" dirty="0" smtClean="0"/>
              <a:t>+Android</a:t>
            </a:r>
            <a:r>
              <a:rPr lang="zh-CN" altLang="en-US" sz="1600" dirty="0" smtClean="0"/>
              <a:t>的匿名共享内存</a:t>
            </a:r>
            <a:r>
              <a:rPr lang="en-US" altLang="zh-CN" sz="1600" dirty="0" smtClean="0"/>
              <a:t>+</a:t>
            </a:r>
            <a:r>
              <a:rPr lang="zh-CN" altLang="en-US" sz="1600" dirty="0" smtClean="0"/>
              <a:t>硬件加速等</a:t>
            </a:r>
            <a:endParaRPr lang="en-US" altLang="zh-CN" sz="1600" dirty="0" smtClean="0"/>
          </a:p>
          <a:p>
            <a:pPr marL="628650" lvl="1" indent="-171450">
              <a:buFont typeface="Arial" charset="0"/>
              <a:buChar char="•"/>
            </a:pPr>
            <a:r>
              <a:rPr lang="en-US" altLang="zh-CN" sz="1400" dirty="0" err="1"/>
              <a:t>PopupWindow</a:t>
            </a:r>
            <a:r>
              <a:rPr lang="zh-CN" altLang="en-US" sz="1400" dirty="0"/>
              <a:t>中内嵌</a:t>
            </a:r>
            <a:r>
              <a:rPr lang="en-US" altLang="zh-CN" sz="1400" dirty="0" err="1" smtClean="0"/>
              <a:t>Webview</a:t>
            </a:r>
            <a:endParaRPr lang="en-US" altLang="zh-CN" sz="1400" dirty="0" smtClean="0"/>
          </a:p>
          <a:p>
            <a:pPr marL="628650" lvl="1" indent="-171450">
              <a:buFont typeface="Arial" charset="0"/>
              <a:buChar char="•"/>
            </a:pPr>
            <a:r>
              <a:rPr lang="zh-CN" altLang="en-US" sz="1400" dirty="0" smtClean="0"/>
              <a:t>沉浸式</a:t>
            </a:r>
            <a:endParaRPr lang="en-US" altLang="zh-CN" sz="1400" dirty="0" smtClean="0"/>
          </a:p>
          <a:p>
            <a:pPr marL="628650" lvl="1" indent="-171450">
              <a:buFont typeface="Arial" charset="0"/>
              <a:buChar char="•"/>
            </a:pPr>
            <a:r>
              <a:rPr lang="zh-CN" altLang="en-US" sz="1400" dirty="0" smtClean="0"/>
              <a:t>图形内存共享原理（如何传输</a:t>
            </a:r>
            <a:r>
              <a:rPr lang="en-US" altLang="zh-CN" sz="1400" dirty="0" smtClean="0"/>
              <a:t>UI</a:t>
            </a:r>
            <a:r>
              <a:rPr lang="zh-CN" altLang="en-US" sz="1400" dirty="0" smtClean="0"/>
              <a:t>数据）</a:t>
            </a:r>
            <a:endParaRPr lang="en-US" altLang="zh-CN" sz="1400" dirty="0" smtClean="0"/>
          </a:p>
          <a:p>
            <a:pPr marL="628650" lvl="1" indent="-171450">
              <a:buFont typeface="Arial" charset="0"/>
              <a:buChar char="•"/>
            </a:pPr>
            <a:r>
              <a:rPr lang="zh-CN" altLang="en-US" sz="1400" dirty="0" smtClean="0"/>
              <a:t>图层合成的框架</a:t>
            </a:r>
            <a:endParaRPr lang="en-US" altLang="zh-CN" sz="1400" dirty="0"/>
          </a:p>
          <a:p>
            <a:pPr marL="171450" indent="-171450">
              <a:buFont typeface="Arial" charset="0"/>
              <a:buChar char="•"/>
            </a:pPr>
            <a:endParaRPr lang="en-US" altLang="zh-CN" sz="1600" dirty="0"/>
          </a:p>
          <a:p>
            <a:pPr marL="171450" indent="-171450">
              <a:buFont typeface="Arial" charset="0"/>
              <a:buChar char="•"/>
            </a:pPr>
            <a:r>
              <a:rPr lang="zh-CN" altLang="en-US" sz="1600" dirty="0" smtClean="0"/>
              <a:t>分析</a:t>
            </a:r>
            <a:r>
              <a:rPr lang="en-US" altLang="zh-CN" sz="1600" dirty="0" smtClean="0"/>
              <a:t>Binder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zh-CN" sz="1400" dirty="0" smtClean="0"/>
              <a:t>Android</a:t>
            </a:r>
            <a:r>
              <a:rPr lang="zh-CN" altLang="en-US" sz="1400" dirty="0" smtClean="0"/>
              <a:t>进程通信模型</a:t>
            </a:r>
            <a:endParaRPr lang="en-US" altLang="zh-CN" sz="1400" dirty="0" smtClean="0"/>
          </a:p>
          <a:p>
            <a:pPr marL="628650" lvl="1" indent="-171450">
              <a:buFont typeface="Arial" charset="0"/>
              <a:buChar char="•"/>
            </a:pPr>
            <a:r>
              <a:rPr lang="en-US" altLang="zh-CN" sz="1400" dirty="0" smtClean="0"/>
              <a:t>Android</a:t>
            </a:r>
            <a:r>
              <a:rPr lang="zh-CN" altLang="en-US" sz="1400" dirty="0" smtClean="0"/>
              <a:t>系统的</a:t>
            </a:r>
            <a:r>
              <a:rPr lang="en-US" altLang="zh-CN" sz="1400" dirty="0" smtClean="0"/>
              <a:t>CS</a:t>
            </a:r>
            <a:r>
              <a:rPr lang="zh-CN" altLang="en-US" sz="1400" dirty="0" smtClean="0"/>
              <a:t>模型</a:t>
            </a:r>
            <a:endParaRPr lang="en-US" altLang="zh-CN" sz="1400" dirty="0" smtClean="0"/>
          </a:p>
          <a:p>
            <a:pPr marL="628650" lvl="1" indent="-171450">
              <a:buFont typeface="Arial" charset="0"/>
              <a:buChar char="•"/>
            </a:pPr>
            <a:r>
              <a:rPr lang="zh-CN" altLang="en-US" sz="1400" dirty="0" smtClean="0"/>
              <a:t>讣告机制</a:t>
            </a:r>
            <a:r>
              <a:rPr lang="en-US" altLang="zh-CN" sz="1400" dirty="0" smtClean="0"/>
              <a:t>-</a:t>
            </a:r>
            <a:r>
              <a:rPr lang="zh-CN" altLang="en-US" sz="1400" dirty="0" smtClean="0"/>
              <a:t>进程保活</a:t>
            </a:r>
            <a:endParaRPr lang="en-US" altLang="zh-CN" sz="1400" dirty="0" smtClean="0"/>
          </a:p>
          <a:p>
            <a:pPr marL="628650" lvl="1" indent="-171450">
              <a:buFont typeface="Arial" charset="0"/>
              <a:buChar char="•"/>
            </a:pPr>
            <a:r>
              <a:rPr lang="en-US" altLang="zh-CN" sz="1400" dirty="0" smtClean="0"/>
              <a:t>Intent</a:t>
            </a:r>
            <a:r>
              <a:rPr lang="zh-CN" altLang="en-US" sz="1400" dirty="0" smtClean="0"/>
              <a:t>数据传输问题</a:t>
            </a:r>
            <a:endParaRPr lang="en-US" altLang="zh-CN" sz="1400" dirty="0" smtClean="0"/>
          </a:p>
          <a:p>
            <a:pPr marL="628650" lvl="1" indent="-171450">
              <a:buFont typeface="Arial" charset="0"/>
              <a:buChar char="•"/>
            </a:pPr>
            <a:r>
              <a:rPr lang="en-US" altLang="zh-CN" sz="1400" dirty="0" smtClean="0"/>
              <a:t>AIDL</a:t>
            </a:r>
            <a:r>
              <a:rPr lang="zh-CN" altLang="en-US" sz="1400" dirty="0" smtClean="0"/>
              <a:t>语言实现原理</a:t>
            </a:r>
            <a:endParaRPr lang="en-US" altLang="zh-CN" sz="1400" dirty="0" smtClean="0"/>
          </a:p>
          <a:p>
            <a:pPr marL="628650" lvl="1" indent="-171450">
              <a:buFont typeface="Arial" charset="0"/>
              <a:buChar char="•"/>
            </a:pPr>
            <a:r>
              <a:rPr lang="zh-CN" altLang="en-US" sz="1400" dirty="0" smtClean="0"/>
              <a:t>有助于理解各种服务</a:t>
            </a:r>
            <a:endParaRPr lang="en-US" altLang="zh-CN" sz="1400" dirty="0"/>
          </a:p>
          <a:p>
            <a:endParaRPr lang="en-US" altLang="zh-CN" sz="1200" dirty="0" smtClean="0"/>
          </a:p>
          <a:p>
            <a:pPr marL="171450" indent="-171450">
              <a:buFont typeface="Arial" charset="0"/>
              <a:buChar char="•"/>
            </a:pPr>
            <a:r>
              <a:rPr lang="zh-CN" altLang="en-US" sz="1600" dirty="0" smtClean="0"/>
              <a:t>分析</a:t>
            </a:r>
            <a:r>
              <a:rPr lang="en-US" altLang="zh-CN" sz="1600" dirty="0" err="1" smtClean="0"/>
              <a:t>Xposed</a:t>
            </a:r>
            <a:endParaRPr lang="en-US" altLang="zh-CN" sz="1600" dirty="0" smtClean="0"/>
          </a:p>
          <a:p>
            <a:pPr marL="628650" lvl="1" indent="-171450">
              <a:buFont typeface="Arial" charset="0"/>
              <a:buChar char="•"/>
            </a:pPr>
            <a:r>
              <a:rPr lang="zh-CN" altLang="en-US" sz="1400" dirty="0" smtClean="0"/>
              <a:t>如何绕过</a:t>
            </a:r>
            <a:r>
              <a:rPr lang="en-US" altLang="zh-CN" sz="1400" dirty="0" smtClean="0"/>
              <a:t>HOOK</a:t>
            </a:r>
            <a:r>
              <a:rPr lang="zh-CN" altLang="en-US" sz="1400" dirty="0" smtClean="0"/>
              <a:t>，获取准确的信息</a:t>
            </a:r>
            <a:endParaRPr lang="en-US" altLang="zh-CN" sz="1400" dirty="0" smtClean="0"/>
          </a:p>
          <a:p>
            <a:pPr marL="628650" lvl="1" indent="-171450">
              <a:buFont typeface="Arial" charset="0"/>
              <a:buChar char="•"/>
            </a:pPr>
            <a:endParaRPr lang="en-US" altLang="zh-CN" sz="1400" dirty="0" smtClean="0"/>
          </a:p>
          <a:p>
            <a:pPr marL="628650" lvl="1" indent="-171450">
              <a:buFont typeface="Arial" charset="0"/>
              <a:buChar char="•"/>
            </a:pPr>
            <a:endParaRPr lang="en-US" altLang="zh-CN" sz="1600" dirty="0"/>
          </a:p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3032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 </a:t>
            </a:r>
            <a:r>
              <a:rPr lang="zh-CN" altLang="en-US" dirty="0" smtClean="0"/>
              <a:t>职业素养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448515"/>
              </p:ext>
            </p:extLst>
          </p:nvPr>
        </p:nvGraphicFramePr>
        <p:xfrm>
          <a:off x="379675" y="1052736"/>
          <a:ext cx="11404958" cy="4968552"/>
        </p:xfrm>
        <a:graphic>
          <a:graphicData uri="http://schemas.openxmlformats.org/drawingml/2006/table">
            <a:tbl>
              <a:tblPr/>
              <a:tblGrid>
                <a:gridCol w="1420504"/>
                <a:gridCol w="1160584"/>
                <a:gridCol w="1133502"/>
                <a:gridCol w="7690368"/>
              </a:tblGrid>
              <a:tr h="9073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能力名称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等级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自评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事实举例</a:t>
                      </a:r>
                      <a:r>
                        <a:rPr lang="zh-CN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说明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406123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问题解决 </a:t>
                      </a:r>
                    </a:p>
                  </a:txBody>
                  <a:tcPr marL="127000" marR="127000" marT="127000" marB="1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CN" sz="2400" dirty="0" smtClean="0">
                          <a:effectLst/>
                        </a:rPr>
                        <a:t>3</a:t>
                      </a:r>
                      <a:r>
                        <a:rPr lang="zh-CN" altLang="en-US" sz="2400" dirty="0" smtClean="0">
                          <a:effectLst/>
                        </a:rPr>
                        <a:t>级   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1723" marR="11723" marT="117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CN" sz="22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1723" marR="11723" marT="117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在遇到需求及问题的时候，及时预演不同的方案，并对方案进行评估，根据方案的效果及实现的性价比来考虑其可行性，最终确定选哪种方案，放在哪端实现比较合理等。比如，对于特别多变而交互比较少的模块，可以采用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H5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，而对于交互性较强的模块，尽量采用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Native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。在实际开发中，像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严选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》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的眼镜定制，尺码助手等功能，都是属于交互比较复杂的模块，就算麻烦，为了提高用户体验，也必须采用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native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来实现；与此同时，有些比较灵活的展示逻辑，比如购物车的标签、价格、操作开关等，尽量交于后台控制，这样不仅能保证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端代码的简洁性，同时也保证了扩展性。</a:t>
                      </a:r>
                      <a:r>
                        <a:rPr lang="zh-CN" altLang="en-US" sz="1600" dirty="0" smtClean="0"/>
                        <a:t/>
                      </a:r>
                      <a:br>
                        <a:rPr lang="zh-CN" altLang="en-US" sz="1600" dirty="0" smtClean="0"/>
                      </a:b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、沟通方面：在日常产品开发中，及时有效的沟通，比如开发接口定义的时候，积极给出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端建议，对于后端定义的接口，如果觉得不合理，也提出自己的建议，积极沟通，共同完善。跨部门合作的时候，在进行面对面会晤沟通前，提前做好工作，备好方案，比如，之前做风控，反刷单的时候，作为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端接头人，预先给出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可信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ID》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的预演技术方案，提高沟通效率，减少无效沟通。</a:t>
                      </a:r>
                      <a:r>
                        <a:rPr lang="zh-CN" altLang="en-US" sz="1600" dirty="0" smtClean="0"/>
                        <a:t/>
                      </a:r>
                      <a:br>
                        <a:rPr lang="zh-CN" altLang="en-US" sz="1600" dirty="0" smtClean="0"/>
                      </a:b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、遇到一些较大的需求，尤其是在自己不熟悉的领域，在了解相应知识后，积极向专业的兄弟部门咨询，比如，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严选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》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在做详情视频需求的时候，及时向云课堂的兄弟部门咨询，云课堂是专门做视频需求的，对于开发视频需求提出的建议，很有参考价值，这样不仅能够提高开发效率，还能降低风险，避免走无效的弯路。</a:t>
                      </a:r>
                      <a:endParaRPr lang="en-US" altLang="zh-CN" sz="1800" kern="1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 </a:t>
            </a:r>
            <a:r>
              <a:rPr lang="zh-CN" altLang="en-US" dirty="0" smtClean="0"/>
              <a:t>职业素养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548947"/>
              </p:ext>
            </p:extLst>
          </p:nvPr>
        </p:nvGraphicFramePr>
        <p:xfrm>
          <a:off x="191343" y="1196752"/>
          <a:ext cx="11809313" cy="5040560"/>
        </p:xfrm>
        <a:graphic>
          <a:graphicData uri="http://schemas.openxmlformats.org/drawingml/2006/table">
            <a:tbl>
              <a:tblPr/>
              <a:tblGrid>
                <a:gridCol w="1470867"/>
                <a:gridCol w="1201732"/>
                <a:gridCol w="1173690"/>
                <a:gridCol w="7963024"/>
              </a:tblGrid>
              <a:tr h="1117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能力名称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等级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自评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事实举例</a:t>
                      </a:r>
                      <a:r>
                        <a:rPr lang="zh-CN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说明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923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沟通</a:t>
                      </a:r>
                      <a:r>
                        <a:rPr lang="zh-CN" altLang="en-US" dirty="0" smtClean="0">
                          <a:effectLst/>
                        </a:rPr>
                        <a:t>能力</a:t>
                      </a:r>
                      <a:endParaRPr lang="zh-CN" altLang="en-US" dirty="0">
                        <a:effectLst/>
                      </a:endParaRPr>
                    </a:p>
                  </a:txBody>
                  <a:tcPr marL="127000" marR="127000" marT="127000" marB="1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effectLst/>
                        </a:rPr>
                        <a:t> </a:t>
                      </a:r>
                      <a:r>
                        <a:rPr lang="en-US" altLang="zh-CN" sz="2400" dirty="0" smtClean="0">
                          <a:effectLst/>
                        </a:rPr>
                        <a:t>2</a:t>
                      </a:r>
                      <a:r>
                        <a:rPr lang="zh-CN" altLang="en-US" sz="2400" dirty="0" smtClean="0">
                          <a:effectLst/>
                        </a:rPr>
                        <a:t>级   </a:t>
                      </a:r>
                    </a:p>
                  </a:txBody>
                  <a:tcPr marL="11723" marR="11723" marT="117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CN" sz="22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1723" marR="11723" marT="117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、主动的高效沟通，如果自己遇到复杂问题，先搜集资料，然后再与组员讨论，不会埋头一人苦干，也不会立刻求助于人。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/>
                      </a:r>
                      <a:br>
                        <a:rPr lang="zh-CN" altLang="en-US" sz="2000" dirty="0" smtClean="0"/>
                      </a:b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、对于日常功能需求会议，能够准确领会产品或者交互的需求，把握主旨，并根据需求是否能实现，给出答复。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/>
                      </a:r>
                      <a:br>
                        <a:rPr lang="zh-CN" altLang="en-US" sz="2000" dirty="0" smtClean="0"/>
                      </a:b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、积极回应其他组员的请求，对于他们遇到问题，保持兴趣，并积极参与，而对于新员工，作为辅助，一方面保证工作进度跟质量，同时也保持组员的自我提升</a:t>
                      </a:r>
                      <a:endParaRPr lang="en-US" altLang="zh-CN" sz="2000" kern="1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12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 </a:t>
            </a:r>
            <a:r>
              <a:rPr lang="zh-CN" altLang="en-US" dirty="0" smtClean="0"/>
              <a:t>职业素养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376830"/>
              </p:ext>
            </p:extLst>
          </p:nvPr>
        </p:nvGraphicFramePr>
        <p:xfrm>
          <a:off x="379674" y="1052736"/>
          <a:ext cx="11548973" cy="5184576"/>
        </p:xfrm>
        <a:graphic>
          <a:graphicData uri="http://schemas.openxmlformats.org/drawingml/2006/table">
            <a:tbl>
              <a:tblPr/>
              <a:tblGrid>
                <a:gridCol w="1438441"/>
                <a:gridCol w="1175239"/>
                <a:gridCol w="1147815"/>
                <a:gridCol w="7787478"/>
              </a:tblGrid>
              <a:tr h="13211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能力名称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等级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自评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事实举例</a:t>
                      </a:r>
                      <a:r>
                        <a:rPr lang="zh-CN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说明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86338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分析</a:t>
                      </a:r>
                      <a:r>
                        <a:rPr lang="zh-CN" altLang="en-US" dirty="0" smtClean="0">
                          <a:effectLst/>
                        </a:rPr>
                        <a:t>能力</a:t>
                      </a:r>
                      <a:endParaRPr lang="zh-CN" altLang="en-US" dirty="0">
                        <a:effectLst/>
                      </a:endParaRPr>
                    </a:p>
                  </a:txBody>
                  <a:tcPr marL="127000" marR="127000" marT="127000" marB="1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effectLst/>
                        </a:rPr>
                        <a:t> </a:t>
                      </a:r>
                      <a:r>
                        <a:rPr lang="en-US" altLang="zh-CN" sz="2400" dirty="0" smtClean="0">
                          <a:effectLst/>
                        </a:rPr>
                        <a:t>3</a:t>
                      </a:r>
                      <a:r>
                        <a:rPr lang="zh-CN" altLang="en-US" sz="2400" dirty="0" smtClean="0">
                          <a:effectLst/>
                        </a:rPr>
                        <a:t>级   </a:t>
                      </a:r>
                    </a:p>
                  </a:txBody>
                  <a:tcPr marL="11723" marR="11723" marT="117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CN" sz="22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1723" marR="11723" marT="117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、信息提炼及竞品分析的能力：部门曾经考虑引入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数盟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》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SDK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来生成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设备指纹，但是考虑到安全性及性价比决定自己开发，逆向分析它们的方案就很有参考价值，通过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常用的</a:t>
                      </a:r>
                      <a:r>
                        <a:rPr lang="en-US" altLang="zh-CN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DeviceId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方案，并结合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数盟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》SDK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的表现及零星的说明文档，最终逆向实现了自己的一套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可信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ID》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方案，经过线上验证，效果理想，不仅能满足需求，还降低了引入外部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SDK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导致信息泄露的风险。</a:t>
                      </a:r>
                      <a:r>
                        <a:rPr lang="zh-CN" altLang="en-US" sz="1600" dirty="0" smtClean="0"/>
                        <a:t/>
                      </a:r>
                      <a:br>
                        <a:rPr lang="zh-CN" altLang="en-US" sz="1600" dirty="0" smtClean="0"/>
                      </a:br>
                      <a:r>
                        <a:rPr lang="zh-CN" altLang="en-US" sz="1600" dirty="0" smtClean="0"/>
                        <a:t/>
                      </a:r>
                      <a:br>
                        <a:rPr lang="zh-CN" altLang="en-US" sz="1600" dirty="0" smtClean="0"/>
                      </a:b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、分析解决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的能力：分析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遵守三步走，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什么时候发生（场景）、为什么发生（原理）、如何避免及优化（解决方案），比如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后台杀死可能会引起崩溃、没走闪屏、初始化配置数据获取问题，在解决这些问题的时候，除了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解决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之外，还要深入源码，搞懂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 AMS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原理，才能真正弄清楚为什么会引发问题，并找到解决问题的依据，以及今后如何避免，同时分析问题，深入底层也是一种主动提高的有效手段。再比如，处理进程保活的时候，不能仅仅依赖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获得几种保活手段，还要深入分析保活背后的原理，这样才能更好的选择方案，是否需要保活，如何保活，以及弄清楚保活手段失效的原因。</a:t>
                      </a:r>
                      <a:endParaRPr lang="en-US" altLang="zh-CN" sz="1800" kern="1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71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 </a:t>
            </a:r>
            <a:r>
              <a:rPr lang="zh-CN" altLang="en-US" dirty="0" smtClean="0"/>
              <a:t>职业素养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607255"/>
              </p:ext>
            </p:extLst>
          </p:nvPr>
        </p:nvGraphicFramePr>
        <p:xfrm>
          <a:off x="379674" y="1052736"/>
          <a:ext cx="11476967" cy="5602987"/>
        </p:xfrm>
        <a:graphic>
          <a:graphicData uri="http://schemas.openxmlformats.org/drawingml/2006/table">
            <a:tbl>
              <a:tblPr/>
              <a:tblGrid>
                <a:gridCol w="1429473"/>
                <a:gridCol w="1167912"/>
                <a:gridCol w="1140659"/>
                <a:gridCol w="7738923"/>
              </a:tblGrid>
              <a:tr h="9700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能力名称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等级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自评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事实举例</a:t>
                      </a:r>
                      <a:r>
                        <a:rPr lang="zh-CN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说明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435856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架构设计 </a:t>
                      </a:r>
                      <a:r>
                        <a:rPr lang="zh-CN" altLang="en-US" dirty="0" smtClean="0">
                          <a:effectLst/>
                        </a:rPr>
                        <a:t> </a:t>
                      </a:r>
                      <a:r>
                        <a:rPr lang="zh-CN" altLang="en-US" dirty="0">
                          <a:effectLst/>
                        </a:rPr>
                        <a:t>  </a:t>
                      </a:r>
                    </a:p>
                  </a:txBody>
                  <a:tcPr marL="127000" marR="127000" marT="127000" marB="1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effectLst/>
                        </a:rPr>
                        <a:t>2</a:t>
                      </a:r>
                      <a:r>
                        <a:rPr lang="zh-CN" altLang="en-US" sz="2400" dirty="0" smtClean="0">
                          <a:effectLst/>
                        </a:rPr>
                        <a:t>级</a:t>
                      </a:r>
                    </a:p>
                  </a:txBody>
                  <a:tcPr marL="11723" marR="11723" marT="117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CN" sz="22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1723" marR="11723" marT="117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每次过需求之前，提前熟悉需求，并预演不同的方案，同时进行评估，根据方案的可行性及性价比为产品提供参考，最终确定选哪种方案，放在哪端实现比较合理等。比如，对于特别多变而交互比较少的模块，可以采用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H5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，而对于交互性较强的模块，尽量采用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Native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。在实际开发中，像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严选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》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的眼镜定制，尺码助手等功能，都是属于交互比较复杂的模块，就算麻烦，为了提高用户体验，也必须采用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native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来实现；与此同时，有些比较灵活的展示逻辑，比如购物车的标签、价格、操作开关等，尽量交于后台控制，这样不仅能保证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端代码的简洁性，同时也保证了扩展性。</a:t>
                      </a:r>
                      <a:r>
                        <a:rPr lang="zh-CN" altLang="en-US" sz="1600" dirty="0" smtClean="0"/>
                        <a:t/>
                      </a:r>
                      <a:br>
                        <a:rPr lang="zh-CN" altLang="en-US" sz="1600" dirty="0" smtClean="0"/>
                      </a:b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、具体到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开发中来，遵守模块设计、自顶向下的设计思想，将功能逐块划分，做到模块的高内聚，低耦合。具体到实现还要考虑实现模型：如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MVP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MVC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等。例如对于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严选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》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详情，由于详情的复杂性，该模块已经被多次重构，目前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端商品详情基于一个局部消息中心的模型，详情被划分成了不同的模块，如：规格面板、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H5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详情、分享、信息展示、底部操作栏、顶部操作栏、眼镜、尺码助手等，这些模块之前相互影响，为了简化每个模块，降低不同模块的耦合度，所有的模块都通过消息中心通知其他模块，而每个模块不必关系消息来源，只需要关心自己需要处理的消息即可，另外在这些大模块的基础上，再一步步根据场景、小功能等，划分成小模块，这样每次在有新需求到来的时候，很容易定位到相应的模块，很大的降低了二次开发成本。</a:t>
                      </a:r>
                      <a:r>
                        <a:rPr lang="zh-CN" altLang="en-US" sz="1600" dirty="0" smtClean="0"/>
                        <a:t/>
                      </a:r>
                      <a:br>
                        <a:rPr lang="zh-CN" altLang="en-US" sz="1600" dirty="0" smtClean="0"/>
                      </a:b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、做好技术及方案预演，并整理成文档，作为可行性及排期参考</a:t>
                      </a:r>
                      <a:r>
                        <a:rPr lang="zh-CN" altLang="en-US" sz="1600" dirty="0" smtClean="0"/>
                        <a:t/>
                      </a:r>
                      <a:br>
                        <a:rPr lang="zh-CN" altLang="en-US" sz="1600" dirty="0" smtClean="0"/>
                      </a:b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、将自己负责的模块整理成详细文档，且及时更新维护，不仅易于参考，也能让接手人及时上手。</a:t>
                      </a:r>
                      <a:endParaRPr lang="en-US" altLang="zh-CN" sz="1800" kern="1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32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 </a:t>
            </a:r>
            <a:r>
              <a:rPr lang="zh-CN" altLang="en-US" dirty="0" smtClean="0"/>
              <a:t>职业素养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181856"/>
              </p:ext>
            </p:extLst>
          </p:nvPr>
        </p:nvGraphicFramePr>
        <p:xfrm>
          <a:off x="379674" y="1196752"/>
          <a:ext cx="11620982" cy="5256584"/>
        </p:xfrm>
        <a:graphic>
          <a:graphicData uri="http://schemas.openxmlformats.org/drawingml/2006/table">
            <a:tbl>
              <a:tblPr/>
              <a:tblGrid>
                <a:gridCol w="1420504"/>
                <a:gridCol w="1160584"/>
                <a:gridCol w="1133502"/>
                <a:gridCol w="7906392"/>
              </a:tblGrid>
              <a:tr h="3500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能力名称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等级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自评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事实举例</a:t>
                      </a:r>
                      <a:r>
                        <a:rPr lang="zh-CN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说明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490654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模块设计 </a:t>
                      </a:r>
                      <a:r>
                        <a:rPr lang="zh-CN" altLang="en-US" dirty="0" smtClean="0">
                          <a:effectLst/>
                        </a:rPr>
                        <a:t> </a:t>
                      </a:r>
                      <a:r>
                        <a:rPr lang="zh-CN" altLang="en-US" dirty="0">
                          <a:effectLst/>
                        </a:rPr>
                        <a:t>  </a:t>
                      </a:r>
                    </a:p>
                  </a:txBody>
                  <a:tcPr marL="127000" marR="127000" marT="127000" marB="1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effectLst/>
                        </a:rPr>
                        <a:t>2</a:t>
                      </a:r>
                      <a:r>
                        <a:rPr lang="zh-CN" altLang="en-US" sz="2400" dirty="0" smtClean="0">
                          <a:effectLst/>
                        </a:rPr>
                        <a:t>级</a:t>
                      </a:r>
                    </a:p>
                  </a:txBody>
                  <a:tcPr marL="11723" marR="11723" marT="117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CN" sz="22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1723" marR="11723" marT="117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、在做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可信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ID》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开发的时候，为了保证安全性，将其剥离成独立的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SDK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模块库，仅仅向外部暴露必要接口。实现之初，根据需求，将实现划分为两块：模拟器甄别模块及设备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生成模块，之后再针对两个模块逐步实现各自逻辑，分开开发，分开测试，并将方案分别整理成文。</a:t>
                      </a:r>
                      <a:r>
                        <a:rPr lang="zh-CN" altLang="en-US" sz="1600" dirty="0" smtClean="0"/>
                        <a:t/>
                      </a:r>
                      <a:br>
                        <a:rPr lang="zh-CN" altLang="en-US" sz="1600" dirty="0" smtClean="0"/>
                      </a:br>
                      <a:r>
                        <a:rPr lang="zh-CN" altLang="en-US" sz="1600" dirty="0" smtClean="0"/>
                        <a:t/>
                      </a:r>
                      <a:br>
                        <a:rPr lang="zh-CN" altLang="en-US" sz="1600" dirty="0" smtClean="0"/>
                      </a:b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、在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严选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》APP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中，商品详情最为复杂多变，设计这个模块的时候，不仅要保证代码的健壮性，还要保证可扩展性，详情页功能复杂，模块众多，并且各个模块之间或多或少都有交互，修改了一个模块，还要考虑是否影响了其他模块，为了解决这个问题，保证模块的高内聚，低耦合，在重构详情模块的时候，为详情构造一个消息中心，如果当前模块影响到其他模块，就通过发消息的方式给消息中心，让消息中心去通知其他需要响应的模块，而禁止模块间直接通信，由此来解决多模块间通信混乱的问题，模块划分更加清晰，不仅隔离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影响的范围，还减少了二次开发的成本，因为在扩展的时候，能迅速定位需要修改的模块。</a:t>
                      </a:r>
                      <a:r>
                        <a:rPr lang="zh-CN" altLang="en-US" sz="1600" dirty="0" smtClean="0"/>
                        <a:t/>
                      </a:r>
                      <a:br>
                        <a:rPr lang="zh-CN" altLang="en-US" sz="1600" dirty="0" smtClean="0"/>
                      </a:br>
                      <a:r>
                        <a:rPr lang="zh-CN" altLang="en-US" sz="1600" dirty="0" smtClean="0"/>
                        <a:t/>
                      </a:r>
                      <a:br>
                        <a:rPr lang="zh-CN" altLang="en-US" sz="1600" dirty="0" smtClean="0"/>
                      </a:b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、在项目中，都常会涉及模块以及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复用，对于复用场景高的模块，需要做好封装，比如一些公用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控件需要封装成自定义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，常用的静态方法需抽象出系统工具类等。</a:t>
                      </a:r>
                      <a:r>
                        <a:rPr lang="zh-CN" altLang="en-US" sz="1600" dirty="0" smtClean="0"/>
                        <a:t/>
                      </a:r>
                      <a:br>
                        <a:rPr lang="zh-CN" altLang="en-US" sz="1600" dirty="0" smtClean="0"/>
                      </a:br>
                      <a:r>
                        <a:rPr lang="zh-CN" altLang="en-US" sz="1600" dirty="0" smtClean="0"/>
                        <a:t/>
                      </a:r>
                      <a:br>
                        <a:rPr lang="zh-CN" altLang="en-US" sz="1600" dirty="0" smtClean="0"/>
                      </a:b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、在设计一些公共模块的时候，对外接口尽量简洁明了，看接口名，知道接口功能，其次，不该暴露的接口尽量保持为私有，尽可能减少暴露接口的数量，适当添加注释，提高代码可读性</a:t>
                      </a:r>
                      <a:endParaRPr lang="en-US" altLang="zh-CN" sz="1800" kern="1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03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基本信息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78820"/>
              </p:ext>
            </p:extLst>
          </p:nvPr>
        </p:nvGraphicFramePr>
        <p:xfrm>
          <a:off x="424923" y="1052735"/>
          <a:ext cx="11342155" cy="5385047"/>
        </p:xfrm>
        <a:graphic>
          <a:graphicData uri="http://schemas.openxmlformats.org/drawingml/2006/table">
            <a:tbl>
              <a:tblPr/>
              <a:tblGrid>
                <a:gridCol w="2113159"/>
                <a:gridCol w="2058034"/>
                <a:gridCol w="1695121"/>
                <a:gridCol w="308819"/>
                <a:gridCol w="1749215"/>
                <a:gridCol w="1707169"/>
                <a:gridCol w="1710638"/>
              </a:tblGrid>
              <a:tr h="515165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基本信息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228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姓      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李尚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工      号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H4186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直接主管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马军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8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一级部门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严选事业部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二级部门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技术产品中心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三级部门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平台研发部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8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入职时间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2014-7-1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最高学历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硕士研究生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2017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年度绩效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165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申请信息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228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现任职位类别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技术 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前端及客户端开发 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 Android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开发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申请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职位类别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技术 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前端及客户端开发 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 Android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开发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228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现任专业级别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kern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P4-1</a:t>
                      </a:r>
                      <a:endParaRPr lang="zh-CN" altLang="en-US" sz="2000" b="0" i="0" u="none" strike="noStrike" kern="120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申请专业级别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P4-2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228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现任级别任职日期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2018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年</a:t>
                      </a:r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申请日期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2019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年</a:t>
                      </a:r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69159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申请理由简述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在网易工作近</a:t>
                      </a:r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r>
                        <a:rPr lang="zh-CN" altLang="en-US" sz="1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年，各方面水平都有较大幅度的提升：</a:t>
                      </a:r>
                    </a:p>
                    <a:p>
                      <a:pPr marL="285750" lvl="0" indent="-285750" algn="l" fontAlgn="ctr">
                        <a:buFont typeface="Arial" charset="0"/>
                        <a:buChar char="•"/>
                      </a:pP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在沟通协作中，能够迅速掌握同事、产品、交互的关注点，并及时反馈</a:t>
                      </a:r>
                    </a:p>
                    <a:p>
                      <a:pPr marL="285750" lvl="0" indent="-285750" algn="l" fontAlgn="ctr">
                        <a:buFont typeface="Arial" charset="0"/>
                        <a:buChar char="•"/>
                      </a:pP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在问题分析方面，能够快速的定位问题，并按照清晰思路处理问题。</a:t>
                      </a:r>
                    </a:p>
                    <a:p>
                      <a:pPr marL="285750" lvl="0" indent="-285750" algn="l" fontAlgn="ctr">
                        <a:buFont typeface="Arial" charset="0"/>
                        <a:buChar char="•"/>
                      </a:pP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在日常开发中，能够准确的评估工作量，把控进度，并保证工作质量。</a:t>
                      </a:r>
                    </a:p>
                    <a:p>
                      <a:pPr marL="285750" lvl="0" indent="-285750" algn="l" fontAlgn="ctr">
                        <a:buFont typeface="Arial" charset="0"/>
                        <a:buChar char="•"/>
                      </a:pP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开发之余负责源码分析及基础技术调研，并逐渐承担组内相对复杂棘手的工作，在工作中，对于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Android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技术的把控及理解逐步深入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 </a:t>
            </a:r>
            <a:r>
              <a:rPr lang="zh-CN" altLang="en-US" dirty="0" smtClean="0"/>
              <a:t>职业素养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507893"/>
              </p:ext>
            </p:extLst>
          </p:nvPr>
        </p:nvGraphicFramePr>
        <p:xfrm>
          <a:off x="379675" y="1052736"/>
          <a:ext cx="11404958" cy="4968552"/>
        </p:xfrm>
        <a:graphic>
          <a:graphicData uri="http://schemas.openxmlformats.org/drawingml/2006/table">
            <a:tbl>
              <a:tblPr/>
              <a:tblGrid>
                <a:gridCol w="1420504"/>
                <a:gridCol w="1160584"/>
                <a:gridCol w="1133502"/>
                <a:gridCol w="7690368"/>
              </a:tblGrid>
              <a:tr h="13927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能力名称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等级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自评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事实举例</a:t>
                      </a:r>
                      <a:r>
                        <a:rPr lang="zh-CN" sz="2000" b="1" kern="10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说明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5758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effectLst/>
                        </a:rPr>
                        <a:t>编码能力</a:t>
                      </a:r>
                      <a:endParaRPr lang="zh-CN" altLang="en-US" dirty="0">
                        <a:effectLst/>
                      </a:endParaRPr>
                    </a:p>
                  </a:txBody>
                  <a:tcPr marL="127000" marR="127000" marT="127000" marB="1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effectLst/>
                        </a:rPr>
                        <a:t> </a:t>
                      </a:r>
                      <a:r>
                        <a:rPr lang="en-US" altLang="zh-CN" sz="2400" dirty="0" smtClean="0">
                          <a:effectLst/>
                        </a:rPr>
                        <a:t>3</a:t>
                      </a:r>
                      <a:r>
                        <a:rPr lang="zh-CN" altLang="en-US" sz="2400" dirty="0" smtClean="0">
                          <a:effectLst/>
                        </a:rPr>
                        <a:t>级   </a:t>
                      </a:r>
                    </a:p>
                  </a:txBody>
                  <a:tcPr marL="11723" marR="11723" marT="117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CN" sz="22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1723" marR="11723" marT="117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、在项目开发中一直保持编码风格统一，熟悉第三方代码检查及集成工具，在目前的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严选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》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项目中严格遵守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MVP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开发模型及命名规则，并有一套严格的代码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lint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规则。</a:t>
                      </a:r>
                      <a:r>
                        <a:rPr lang="zh-CN" altLang="en-US" sz="1600" dirty="0" smtClean="0"/>
                        <a:t/>
                      </a:r>
                      <a:br>
                        <a:rPr lang="zh-CN" altLang="en-US" sz="1600" dirty="0" smtClean="0"/>
                      </a:br>
                      <a:endParaRPr lang="en-US" altLang="zh-CN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、除了日常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层开发，也会负责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native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层开发，做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可信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ID》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需求的时候，为了满足技术需求及提高安全性，绝大部分代码都是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native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层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语言实现。</a:t>
                      </a:r>
                      <a:r>
                        <a:rPr lang="zh-CN" altLang="en-US" sz="1600" dirty="0" smtClean="0"/>
                        <a:t/>
                      </a:r>
                      <a:br>
                        <a:rPr lang="zh-CN" altLang="en-US" sz="1600" dirty="0" smtClean="0"/>
                      </a:br>
                      <a:endParaRPr lang="en-US" altLang="zh-CN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、对于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 SDK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带的调试及调优工具能够熟练使用，如分析定位内存泄露、内存抖动、过度重绘等问题，也能熟练利用调试工具及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定位常见问题。</a:t>
                      </a:r>
                      <a:r>
                        <a:rPr lang="zh-CN" altLang="en-US" sz="1600" dirty="0" smtClean="0"/>
                        <a:t/>
                      </a:r>
                      <a:br>
                        <a:rPr lang="zh-CN" altLang="en-US" sz="1600" dirty="0" smtClean="0"/>
                      </a:br>
                      <a:endParaRPr lang="en-US" altLang="zh-CN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、对于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的处理遵守：定位到出现场景、如何解决、出现原理、如何避免来处理，最好可以整理成文档，以供其他成员参考</a:t>
                      </a:r>
                      <a:r>
                        <a:rPr lang="zh-CN" altLang="en-US" sz="1600" dirty="0" smtClean="0"/>
                        <a:t/>
                      </a:r>
                      <a:br>
                        <a:rPr lang="zh-CN" altLang="en-US" sz="1600" dirty="0" smtClean="0"/>
                      </a:br>
                      <a:endParaRPr lang="en-US" altLang="zh-CN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、编码过程中，时刻保持模块化思想，尽量保持模块高内聚，低耦合，好的模块设计，能极大提高编码效率。</a:t>
                      </a:r>
                      <a:endParaRPr lang="en-US" altLang="zh-CN" sz="1800" kern="1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31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7 </a:t>
            </a:r>
            <a:r>
              <a:rPr lang="zh-CN" altLang="en-US" dirty="0" smtClean="0"/>
              <a:t>个人发展计划或工作建议意见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+mn-ea"/>
              </a:rPr>
              <a:t>个人发展计划</a:t>
            </a:r>
            <a:r>
              <a:rPr lang="en-US" altLang="zh-CN" sz="2000" dirty="0" smtClean="0">
                <a:latin typeface="+mn-ea"/>
              </a:rPr>
              <a:t>:</a:t>
            </a:r>
            <a:endParaRPr lang="zh-CN" altLang="en-US" sz="2000" dirty="0" smtClean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 smtClean="0">
                <a:latin typeface="+mn-ea"/>
              </a:rPr>
              <a:t>按时完成</a:t>
            </a:r>
            <a:r>
              <a:rPr lang="en-US" altLang="zh-CN" sz="2000" dirty="0" smtClean="0">
                <a:latin typeface="+mn-ea"/>
              </a:rPr>
              <a:t>《</a:t>
            </a:r>
            <a:r>
              <a:rPr lang="zh-CN" altLang="en-US" sz="2000" dirty="0" smtClean="0">
                <a:latin typeface="+mn-ea"/>
              </a:rPr>
              <a:t>严选</a:t>
            </a:r>
            <a:r>
              <a:rPr lang="en-US" altLang="zh-CN" sz="2000" dirty="0" smtClean="0">
                <a:latin typeface="+mn-ea"/>
              </a:rPr>
              <a:t>》</a:t>
            </a:r>
            <a:r>
              <a:rPr lang="zh-CN" altLang="en-US" sz="2000" dirty="0" smtClean="0">
                <a:latin typeface="+mn-ea"/>
              </a:rPr>
              <a:t>项目开发任务，并保证质量</a:t>
            </a:r>
          </a:p>
          <a:p>
            <a:pPr marL="914400" lvl="1" indent="-457200">
              <a:buFont typeface="+mj-lt"/>
              <a:buAutoNum type="arabicPeriod"/>
            </a:pPr>
            <a:endParaRPr lang="zh-CN" altLang="en-US" sz="2000" dirty="0" smtClean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 smtClean="0">
                <a:latin typeface="+mn-ea"/>
              </a:rPr>
              <a:t>深入分析</a:t>
            </a:r>
            <a:r>
              <a:rPr lang="en-US" altLang="zh-CN" sz="2000" dirty="0" smtClean="0">
                <a:latin typeface="+mn-ea"/>
              </a:rPr>
              <a:t>Android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WMS</a:t>
            </a:r>
            <a:r>
              <a:rPr lang="zh-CN" altLang="en-US" sz="2000" dirty="0" smtClean="0">
                <a:latin typeface="+mn-ea"/>
              </a:rPr>
              <a:t>系统、多媒体系统（视频、音频）</a:t>
            </a:r>
            <a:endParaRPr lang="en-US" altLang="zh-CN" sz="2000" dirty="0" smtClean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CN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 smtClean="0">
                <a:latin typeface="+mn-ea"/>
              </a:rPr>
              <a:t>深入分析</a:t>
            </a:r>
            <a:r>
              <a:rPr lang="en-US" altLang="zh-CN" sz="2000" dirty="0" smtClean="0">
                <a:latin typeface="+mn-ea"/>
              </a:rPr>
              <a:t>Android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3D</a:t>
            </a:r>
            <a:r>
              <a:rPr lang="zh-CN" altLang="en-US" sz="2000" dirty="0" smtClean="0">
                <a:latin typeface="+mn-ea"/>
              </a:rPr>
              <a:t>绘制与原理，</a:t>
            </a:r>
            <a:r>
              <a:rPr lang="en-US" altLang="zh-CN" sz="2000" dirty="0" smtClean="0">
                <a:latin typeface="+mn-ea"/>
              </a:rPr>
              <a:t>《</a:t>
            </a:r>
            <a:r>
              <a:rPr lang="zh-CN" altLang="en-US" sz="2000" dirty="0" smtClean="0">
                <a:latin typeface="+mn-ea"/>
              </a:rPr>
              <a:t>严选</a:t>
            </a:r>
            <a:r>
              <a:rPr lang="en-US" altLang="zh-CN" sz="2000" dirty="0" smtClean="0">
                <a:latin typeface="+mn-ea"/>
              </a:rPr>
              <a:t>》</a:t>
            </a:r>
            <a:r>
              <a:rPr lang="zh-CN" altLang="en-US" sz="2000" dirty="0" smtClean="0">
                <a:latin typeface="+mn-ea"/>
              </a:rPr>
              <a:t>的详情定制模块将来可能做</a:t>
            </a:r>
            <a:r>
              <a:rPr lang="en-US" altLang="zh-CN" sz="2000" dirty="0" smtClean="0">
                <a:latin typeface="+mn-ea"/>
              </a:rPr>
              <a:t>native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3D</a:t>
            </a:r>
            <a:r>
              <a:rPr lang="zh-CN" altLang="en-US" sz="2000" dirty="0" smtClean="0">
                <a:latin typeface="+mn-ea"/>
              </a:rPr>
              <a:t>预览</a:t>
            </a:r>
            <a:endParaRPr lang="en-US" altLang="zh-CN" sz="2000" dirty="0" smtClean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CN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 smtClean="0">
                <a:latin typeface="+mn-ea"/>
              </a:rPr>
              <a:t>持续学习性能调优、模块设计等</a:t>
            </a:r>
          </a:p>
          <a:p>
            <a:endParaRPr lang="en-US" altLang="zh-CN" sz="20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结束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36204" y="2645923"/>
            <a:ext cx="27238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b="1" i="1" dirty="0" smtClean="0"/>
              <a:t>谢谢！</a:t>
            </a:r>
            <a:endParaRPr kumimoji="1" lang="zh-CN" altLang="en-US" sz="6600" b="1" i="1" dirty="0"/>
          </a:p>
        </p:txBody>
      </p:sp>
    </p:spTree>
    <p:extLst>
      <p:ext uri="{BB962C8B-B14F-4D97-AF65-F5344CB8AC3E}">
        <p14:creationId xmlns:p14="http://schemas.microsoft.com/office/powerpoint/2010/main" val="113135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339" y="-648677"/>
            <a:ext cx="11254550" cy="709246"/>
          </a:xfrm>
        </p:spPr>
        <p:txBody>
          <a:bodyPr/>
          <a:lstStyle/>
          <a:p>
            <a:r>
              <a:rPr lang="zh-CN" altLang="en-US" dirty="0" smtClean="0"/>
              <a:t>个人</a:t>
            </a:r>
            <a:r>
              <a:rPr lang="zh-CN" altLang="zh-CN" dirty="0" smtClean="0"/>
              <a:t>工作经历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152225"/>
              </p:ext>
            </p:extLst>
          </p:nvPr>
        </p:nvGraphicFramePr>
        <p:xfrm>
          <a:off x="424922" y="1196753"/>
          <a:ext cx="11359710" cy="4824537"/>
        </p:xfrm>
        <a:graphic>
          <a:graphicData uri="http://schemas.openxmlformats.org/drawingml/2006/table">
            <a:tbl>
              <a:tblPr/>
              <a:tblGrid>
                <a:gridCol w="3011436"/>
                <a:gridCol w="4922403"/>
                <a:gridCol w="3425871"/>
              </a:tblGrid>
              <a:tr h="114625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工作经历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85541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起止年月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公司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部门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担任职位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940956"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2016/03/10-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至今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网易</a:t>
                      </a:r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邮件事业部</a:t>
                      </a:r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严选产品部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资深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开发工程师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0956"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2015/04/01-2016/03/09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网易</a:t>
                      </a:r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交友事业部</a:t>
                      </a:r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美聊开发中心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高级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开发工程师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095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2014/07/01-2015/03/31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网易</a:t>
                      </a:r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杭州研究院</a:t>
                      </a:r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移动应用部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高级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开发工程师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标题 1"/>
          <p:cNvSpPr txBox="1">
            <a:spLocks/>
          </p:cNvSpPr>
          <p:nvPr/>
        </p:nvSpPr>
        <p:spPr>
          <a:xfrm>
            <a:off x="551384" y="182562"/>
            <a:ext cx="10515600" cy="543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 smtClean="0"/>
              <a:t>2 </a:t>
            </a:r>
            <a:r>
              <a:rPr lang="zh-CN" altLang="en-US" dirty="0" smtClean="0"/>
              <a:t>工作经历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项目经验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51384" y="908720"/>
            <a:ext cx="993710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endParaRPr lang="zh-CN" altLang="en-US" sz="2000" b="1" dirty="0" smtClean="0">
              <a:solidFill>
                <a:srgbClr val="333333"/>
              </a:solidFill>
              <a:latin typeface="arial" charset="0"/>
            </a:endParaRPr>
          </a:p>
          <a:p>
            <a:pPr latinLnBrk="1"/>
            <a:r>
              <a:rPr lang="en-US" altLang="zh-CN" sz="2000" b="1" dirty="0" smtClean="0">
                <a:solidFill>
                  <a:srgbClr val="333333"/>
                </a:solidFill>
                <a:latin typeface="arial" charset="0"/>
              </a:rPr>
              <a:t>《</a:t>
            </a:r>
            <a:r>
              <a:rPr lang="zh-CN" altLang="en-US" sz="2000" b="1" dirty="0" smtClean="0">
                <a:solidFill>
                  <a:srgbClr val="333333"/>
                </a:solidFill>
                <a:latin typeface="arial" charset="0"/>
              </a:rPr>
              <a:t>严选</a:t>
            </a:r>
            <a:r>
              <a:rPr lang="en-US" altLang="zh-CN" sz="2000" b="1" dirty="0" smtClean="0">
                <a:solidFill>
                  <a:srgbClr val="333333"/>
                </a:solidFill>
                <a:latin typeface="arial" charset="0"/>
              </a:rPr>
              <a:t>》(</a:t>
            </a:r>
            <a:r>
              <a:rPr lang="en-US" altLang="zh-CN" sz="2000" b="1" dirty="0">
                <a:solidFill>
                  <a:srgbClr val="333333"/>
                </a:solidFill>
                <a:latin typeface="arial" charset="0"/>
              </a:rPr>
              <a:t> </a:t>
            </a:r>
            <a:r>
              <a:rPr lang="zh-CN" altLang="en-US" sz="2000" b="1" dirty="0">
                <a:solidFill>
                  <a:srgbClr val="333333"/>
                </a:solidFill>
                <a:latin typeface="arial" charset="0"/>
              </a:rPr>
              <a:t>项目人数</a:t>
            </a:r>
            <a:r>
              <a:rPr lang="en-US" altLang="zh-CN" sz="2000" b="1" dirty="0">
                <a:solidFill>
                  <a:srgbClr val="333333"/>
                </a:solidFill>
                <a:latin typeface="arial" charset="0"/>
              </a:rPr>
              <a:t>: </a:t>
            </a:r>
            <a:r>
              <a:rPr lang="en-US" altLang="zh-CN" sz="2000" b="1" dirty="0" smtClean="0">
                <a:solidFill>
                  <a:srgbClr val="333333"/>
                </a:solidFill>
                <a:latin typeface="arial" charset="0"/>
              </a:rPr>
              <a:t>100</a:t>
            </a:r>
            <a:r>
              <a:rPr lang="zh-CN" altLang="en-US" sz="2000" b="1" dirty="0">
                <a:solidFill>
                  <a:srgbClr val="333333"/>
                </a:solidFill>
                <a:latin typeface="arial" charset="0"/>
              </a:rPr>
              <a:t>人 </a:t>
            </a:r>
            <a:r>
              <a:rPr lang="en-US" altLang="zh-CN" sz="2000" b="1" dirty="0">
                <a:solidFill>
                  <a:srgbClr val="333333"/>
                </a:solidFill>
                <a:latin typeface="arial" charset="0"/>
              </a:rPr>
              <a:t>)</a:t>
            </a:r>
          </a:p>
          <a:p>
            <a:pPr latinLnBrk="1"/>
            <a:endParaRPr lang="zh-CN" altLang="en-US" sz="2000" dirty="0">
              <a:solidFill>
                <a:srgbClr val="333333"/>
              </a:solidFill>
              <a:latin typeface="arial" charset="0"/>
            </a:endParaRPr>
          </a:p>
          <a:p>
            <a:pPr marL="342900" indent="-342900" latinLnBrk="1">
              <a:buFont typeface="Arial" charset="0"/>
              <a:buChar char="•"/>
            </a:pP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职责</a:t>
            </a:r>
            <a:r>
              <a:rPr lang="en-US" altLang="zh-CN" sz="2000" dirty="0">
                <a:solidFill>
                  <a:srgbClr val="333333"/>
                </a:solidFill>
                <a:latin typeface="arial" charset="0"/>
              </a:rPr>
              <a:t>: </a:t>
            </a:r>
            <a:endParaRPr lang="zh-CN" altLang="en-US" sz="2000" dirty="0">
              <a:solidFill>
                <a:srgbClr val="333333"/>
              </a:solidFill>
              <a:latin typeface="arial" charset="0"/>
            </a:endParaRPr>
          </a:p>
          <a:p>
            <a:pPr lvl="1" latinLnBrk="1"/>
            <a:r>
              <a:rPr lang="en-US" altLang="zh-CN" sz="2000" dirty="0"/>
              <a:t>1</a:t>
            </a:r>
            <a:r>
              <a:rPr lang="zh-CN" altLang="en-US" sz="2000" dirty="0"/>
              <a:t>、</a:t>
            </a:r>
            <a:r>
              <a:rPr lang="en-US" altLang="zh-CN" sz="2000" dirty="0"/>
              <a:t>《</a:t>
            </a:r>
            <a:r>
              <a:rPr lang="zh-CN" altLang="en-US" sz="2000" dirty="0"/>
              <a:t>严选</a:t>
            </a:r>
            <a:r>
              <a:rPr lang="en-US" altLang="zh-CN" sz="2000" dirty="0"/>
              <a:t>》Android</a:t>
            </a:r>
            <a:r>
              <a:rPr lang="zh-CN" altLang="en-US" sz="2000" dirty="0"/>
              <a:t>客户端开发人员</a:t>
            </a:r>
            <a:br>
              <a:rPr lang="zh-CN" altLang="en-US" sz="2000" dirty="0"/>
            </a:br>
            <a:r>
              <a:rPr lang="en-US" altLang="zh-CN" sz="2000" dirty="0"/>
              <a:t>2</a:t>
            </a:r>
            <a:r>
              <a:rPr lang="zh-CN" altLang="en-US" sz="2000" dirty="0"/>
              <a:t>、同时也作为新入职员工的导师，辅助日常开发学习</a:t>
            </a:r>
            <a:br>
              <a:rPr lang="zh-CN" altLang="en-US" sz="2000" dirty="0"/>
            </a:br>
            <a:r>
              <a:rPr lang="en-US" altLang="zh-CN" sz="2000" dirty="0"/>
              <a:t>3</a:t>
            </a:r>
            <a:r>
              <a:rPr lang="zh-CN" altLang="en-US" sz="2000" dirty="0"/>
              <a:t>、同时在招聘季参与部门及公司人员</a:t>
            </a:r>
            <a:r>
              <a:rPr lang="zh-CN" altLang="en-US" sz="2000" dirty="0" smtClean="0"/>
              <a:t>招聘</a:t>
            </a:r>
            <a:endParaRPr lang="en-US" altLang="zh-CN" sz="2000" dirty="0" smtClean="0"/>
          </a:p>
          <a:p>
            <a:pPr lvl="1" latinLnBrk="1"/>
            <a:endParaRPr lang="zh-CN" altLang="en-US" sz="2000" dirty="0">
              <a:solidFill>
                <a:srgbClr val="333333"/>
              </a:solidFill>
              <a:latin typeface="arial" charset="0"/>
            </a:endParaRPr>
          </a:p>
          <a:p>
            <a:pPr marL="342900" indent="-342900" latinLnBrk="1">
              <a:buFont typeface="Arial" charset="0"/>
              <a:buChar char="•"/>
            </a:pP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主要技术</a:t>
            </a:r>
            <a:r>
              <a:rPr lang="en-US" altLang="zh-CN" sz="2000" dirty="0">
                <a:solidFill>
                  <a:srgbClr val="333333"/>
                </a:solidFill>
                <a:latin typeface="arial" charset="0"/>
              </a:rPr>
              <a:t>/</a:t>
            </a: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担任工作</a:t>
            </a:r>
            <a:r>
              <a:rPr lang="en-US" altLang="zh-CN" sz="2000" dirty="0">
                <a:solidFill>
                  <a:srgbClr val="333333"/>
                </a:solidFill>
                <a:latin typeface="arial" charset="0"/>
              </a:rPr>
              <a:t>: </a:t>
            </a:r>
            <a:endParaRPr lang="zh-CN" altLang="en-US" sz="2000" dirty="0" smtClean="0">
              <a:solidFill>
                <a:srgbClr val="333333"/>
              </a:solidFill>
              <a:latin typeface="arial" charset="0"/>
            </a:endParaRPr>
          </a:p>
          <a:p>
            <a:pPr marL="342900" indent="-342900" latinLnBrk="1">
              <a:buFont typeface="Arial" charset="0"/>
              <a:buChar char="•"/>
            </a:pPr>
            <a:endParaRPr lang="zh-CN" altLang="en-US" sz="2000" dirty="0" smtClean="0">
              <a:solidFill>
                <a:srgbClr val="333333"/>
              </a:solidFill>
              <a:latin typeface="arial" charset="0"/>
            </a:endParaRPr>
          </a:p>
          <a:p>
            <a:pPr lvl="1" latinLnBrk="1"/>
            <a:r>
              <a:rPr lang="en-US" altLang="zh-CN" sz="2000" dirty="0"/>
              <a:t>1</a:t>
            </a:r>
            <a:r>
              <a:rPr lang="zh-CN" altLang="en-US" sz="2000" dirty="0"/>
              <a:t>、负责</a:t>
            </a:r>
            <a:r>
              <a:rPr lang="en-US" altLang="zh-CN" sz="2000" dirty="0"/>
              <a:t>《</a:t>
            </a:r>
            <a:r>
              <a:rPr lang="zh-CN" altLang="en-US" sz="2000" dirty="0"/>
              <a:t>严选</a:t>
            </a:r>
            <a:r>
              <a:rPr lang="en-US" altLang="zh-CN" sz="2000" dirty="0"/>
              <a:t>》Android</a:t>
            </a:r>
            <a:r>
              <a:rPr lang="zh-CN" altLang="en-US" sz="2000" dirty="0"/>
              <a:t>客户端的开发，主要模块包括购物车、详情、登陆模块等相对复杂多变的模块</a:t>
            </a:r>
            <a:br>
              <a:rPr lang="zh-CN" altLang="en-US" sz="2000" dirty="0"/>
            </a:br>
            <a:r>
              <a:rPr lang="en-US" altLang="zh-CN" sz="2000" dirty="0"/>
              <a:t>2</a:t>
            </a:r>
            <a:r>
              <a:rPr lang="zh-CN" altLang="en-US" sz="2000" dirty="0"/>
              <a:t>、负责</a:t>
            </a:r>
            <a:r>
              <a:rPr lang="en-US" altLang="zh-CN" sz="2000" dirty="0"/>
              <a:t>《</a:t>
            </a:r>
            <a:r>
              <a:rPr lang="zh-CN" altLang="en-US" sz="2000" dirty="0"/>
              <a:t>严选</a:t>
            </a:r>
            <a:r>
              <a:rPr lang="en-US" altLang="zh-CN" sz="2000" dirty="0"/>
              <a:t>》Android</a:t>
            </a:r>
            <a:r>
              <a:rPr lang="zh-CN" altLang="en-US" sz="2000" dirty="0"/>
              <a:t>性能优化、代码重构等相对复杂一些的工作</a:t>
            </a:r>
            <a:br>
              <a:rPr lang="zh-CN" altLang="en-US" sz="2000" dirty="0"/>
            </a:br>
            <a:r>
              <a:rPr lang="en-US" altLang="zh-CN" sz="2000" dirty="0"/>
              <a:t>3</a:t>
            </a:r>
            <a:r>
              <a:rPr lang="zh-CN" altLang="en-US" sz="2000" dirty="0"/>
              <a:t>、负责基础技术调研、实现，同时负责</a:t>
            </a:r>
            <a:r>
              <a:rPr lang="en-US" altLang="zh-CN" sz="2000" dirty="0" err="1"/>
              <a:t>Andorid</a:t>
            </a:r>
            <a:r>
              <a:rPr lang="zh-CN" altLang="en-US" sz="2000" dirty="0"/>
              <a:t>源码框架分析学习，并将成果以组内分享或文档的形式呈现给组员</a:t>
            </a:r>
            <a:br>
              <a:rPr lang="zh-CN" altLang="en-US" sz="2000" dirty="0"/>
            </a:br>
            <a:r>
              <a:rPr lang="en-US" altLang="zh-CN" sz="2000" dirty="0"/>
              <a:t>4</a:t>
            </a:r>
            <a:r>
              <a:rPr lang="zh-CN" altLang="en-US" sz="2000" dirty="0"/>
              <a:t>、责带一些新入职的员工，辅助他们的日常开发及学习</a:t>
            </a:r>
            <a:br>
              <a:rPr lang="zh-CN" altLang="en-US" sz="2000" dirty="0"/>
            </a:br>
            <a:r>
              <a:rPr lang="en-US" altLang="zh-CN" sz="2000" dirty="0"/>
              <a:t>5</a:t>
            </a:r>
            <a:r>
              <a:rPr lang="zh-CN" altLang="en-US" sz="2000" dirty="0"/>
              <a:t>、招聘季参与人员招聘</a:t>
            </a:r>
            <a:endParaRPr lang="zh-CN" altLang="en-US" sz="2000" dirty="0">
              <a:solidFill>
                <a:srgbClr val="333333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42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项目经验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51384" y="908720"/>
            <a:ext cx="10515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endParaRPr lang="zh-CN" altLang="en-US" sz="2000" b="1" dirty="0" smtClean="0">
              <a:solidFill>
                <a:srgbClr val="333333"/>
              </a:solidFill>
              <a:latin typeface="arial" charset="0"/>
            </a:endParaRPr>
          </a:p>
          <a:p>
            <a:pPr latinLnBrk="1"/>
            <a:r>
              <a:rPr lang="en-US" altLang="zh-CN" sz="2000" b="1" dirty="0" smtClean="0">
                <a:solidFill>
                  <a:srgbClr val="333333"/>
                </a:solidFill>
                <a:latin typeface="arial" charset="0"/>
              </a:rPr>
              <a:t>《</a:t>
            </a:r>
            <a:r>
              <a:rPr lang="zh-CN" altLang="en-US" sz="2000" b="1" dirty="0" smtClean="0">
                <a:solidFill>
                  <a:srgbClr val="333333"/>
                </a:solidFill>
                <a:latin typeface="arial" charset="0"/>
              </a:rPr>
              <a:t>严选</a:t>
            </a:r>
            <a:r>
              <a:rPr lang="en-US" altLang="zh-CN" sz="2000" b="1" dirty="0" smtClean="0">
                <a:solidFill>
                  <a:srgbClr val="333333"/>
                </a:solidFill>
                <a:latin typeface="arial" charset="0"/>
              </a:rPr>
              <a:t>Android</a:t>
            </a:r>
            <a:r>
              <a:rPr lang="zh-CN" altLang="en-US" sz="2000" b="1" dirty="0" smtClean="0">
                <a:solidFill>
                  <a:srgbClr val="333333"/>
                </a:solidFill>
                <a:latin typeface="arial" charset="0"/>
              </a:rPr>
              <a:t>可信</a:t>
            </a:r>
            <a:r>
              <a:rPr lang="en-US" altLang="zh-CN" sz="2000" b="1" dirty="0" smtClean="0">
                <a:solidFill>
                  <a:srgbClr val="333333"/>
                </a:solidFill>
                <a:latin typeface="arial" charset="0"/>
              </a:rPr>
              <a:t>ID》</a:t>
            </a:r>
            <a:r>
              <a:rPr lang="zh-CN" altLang="en-US" sz="2000" b="1" dirty="0" smtClean="0">
                <a:solidFill>
                  <a:srgbClr val="333333"/>
                </a:solidFill>
                <a:latin typeface="arial" charset="0"/>
              </a:rPr>
              <a:t>风控平台维护及优化</a:t>
            </a:r>
            <a:endParaRPr lang="zh-CN" altLang="en-US" sz="2000" dirty="0" smtClean="0">
              <a:solidFill>
                <a:srgbClr val="333333"/>
              </a:solidFill>
              <a:latin typeface="arial" charset="0"/>
            </a:endParaRPr>
          </a:p>
          <a:p>
            <a:pPr marL="342900" indent="-342900" latinLnBrk="1">
              <a:buFont typeface="Arial" charset="0"/>
              <a:buChar char="•"/>
            </a:pP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职责</a:t>
            </a:r>
            <a:r>
              <a:rPr lang="en-US" altLang="zh-CN" sz="2000" dirty="0">
                <a:solidFill>
                  <a:srgbClr val="333333"/>
                </a:solidFill>
                <a:latin typeface="arial" charset="0"/>
              </a:rPr>
              <a:t>: </a:t>
            </a:r>
            <a:endParaRPr lang="zh-CN" altLang="en-US" sz="2000" dirty="0">
              <a:solidFill>
                <a:srgbClr val="333333"/>
              </a:solidFill>
              <a:latin typeface="arial" charset="0"/>
            </a:endParaRPr>
          </a:p>
          <a:p>
            <a:pPr lvl="1" latinLnBrk="1"/>
            <a:r>
              <a:rPr lang="en-US" altLang="zh-CN" sz="2000" dirty="0" smtClean="0">
                <a:solidFill>
                  <a:srgbClr val="333333"/>
                </a:solidFill>
                <a:latin typeface="arial" charset="0"/>
              </a:rPr>
              <a:t>1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、</a:t>
            </a:r>
            <a:r>
              <a:rPr lang="en-US" altLang="zh-CN" sz="2000" dirty="0" smtClean="0">
                <a:solidFill>
                  <a:srgbClr val="333333"/>
                </a:solidFill>
                <a:latin typeface="arial" charset="0"/>
              </a:rPr>
              <a:t>Android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客户端</a:t>
            </a:r>
            <a:r>
              <a:rPr lang="en-US" altLang="zh-CN" sz="2000" dirty="0" smtClean="0">
                <a:solidFill>
                  <a:srgbClr val="333333"/>
                </a:solidFill>
                <a:latin typeface="arial" charset="0"/>
              </a:rPr>
              <a:t>SDK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的优化及更新（模拟器甄别</a:t>
            </a:r>
            <a:r>
              <a:rPr lang="en-US" altLang="zh-CN" sz="2000" dirty="0" smtClean="0">
                <a:solidFill>
                  <a:srgbClr val="333333"/>
                </a:solidFill>
                <a:latin typeface="arial" charset="0"/>
              </a:rPr>
              <a:t>+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特征数据搜集）</a:t>
            </a:r>
            <a:endParaRPr lang="en-US" altLang="zh-CN" sz="2000" dirty="0" smtClean="0">
              <a:solidFill>
                <a:srgbClr val="333333"/>
              </a:solidFill>
              <a:latin typeface="arial" charset="0"/>
            </a:endParaRPr>
          </a:p>
          <a:p>
            <a:pPr lvl="1" latinLnBrk="1"/>
            <a:r>
              <a:rPr lang="en-US" altLang="zh-CN" sz="2000" dirty="0" smtClean="0">
                <a:solidFill>
                  <a:srgbClr val="333333"/>
                </a:solidFill>
                <a:latin typeface="arial" charset="0"/>
              </a:rPr>
              <a:t>2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、风控匹配模型优化</a:t>
            </a:r>
            <a:endParaRPr lang="en-US" altLang="zh-CN" sz="2000" dirty="0" smtClean="0">
              <a:solidFill>
                <a:srgbClr val="333333"/>
              </a:solidFill>
              <a:latin typeface="arial" charset="0"/>
            </a:endParaRPr>
          </a:p>
          <a:p>
            <a:pPr lvl="1" latinLnBrk="1"/>
            <a:endParaRPr lang="zh-CN" altLang="en-US" sz="2000" dirty="0">
              <a:solidFill>
                <a:srgbClr val="333333"/>
              </a:solidFill>
              <a:latin typeface="arial" charset="0"/>
            </a:endParaRPr>
          </a:p>
          <a:p>
            <a:pPr marL="342900" indent="-342900" latinLnBrk="1">
              <a:buFont typeface="Arial" charset="0"/>
              <a:buChar char="•"/>
            </a:pP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主要技术</a:t>
            </a:r>
            <a:r>
              <a:rPr lang="en-US" altLang="zh-CN" sz="2000" dirty="0">
                <a:solidFill>
                  <a:srgbClr val="333333"/>
                </a:solidFill>
                <a:latin typeface="arial" charset="0"/>
              </a:rPr>
              <a:t>/</a:t>
            </a: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担任工作</a:t>
            </a:r>
            <a:r>
              <a:rPr lang="en-US" altLang="zh-CN" sz="2000" dirty="0">
                <a:solidFill>
                  <a:srgbClr val="333333"/>
                </a:solidFill>
                <a:latin typeface="arial" charset="0"/>
              </a:rPr>
              <a:t>: </a:t>
            </a:r>
            <a:endParaRPr lang="zh-CN" altLang="en-US" sz="2000" dirty="0" smtClean="0">
              <a:solidFill>
                <a:srgbClr val="333333"/>
              </a:solidFill>
              <a:latin typeface="arial" charset="0"/>
            </a:endParaRPr>
          </a:p>
          <a:p>
            <a:pPr marL="342900" indent="-342900" latinLnBrk="1">
              <a:buFont typeface="Arial" charset="0"/>
              <a:buChar char="•"/>
            </a:pPr>
            <a:endParaRPr lang="zh-CN" altLang="en-US" sz="2000" dirty="0" smtClean="0">
              <a:solidFill>
                <a:srgbClr val="333333"/>
              </a:solidFill>
              <a:latin typeface="arial" charset="0"/>
            </a:endParaRPr>
          </a:p>
          <a:p>
            <a:pPr lvl="1" latinLnBrk="1"/>
            <a:r>
              <a:rPr lang="en-US" altLang="zh-CN" sz="2000" dirty="0" smtClean="0">
                <a:solidFill>
                  <a:srgbClr val="333333"/>
                </a:solidFill>
                <a:latin typeface="arial" charset="0"/>
              </a:rPr>
              <a:t>1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、</a:t>
            </a:r>
            <a:r>
              <a:rPr lang="en-US" altLang="zh-CN" sz="2000" dirty="0" smtClean="0">
                <a:solidFill>
                  <a:srgbClr val="333333"/>
                </a:solidFill>
                <a:latin typeface="arial" charset="0"/>
              </a:rPr>
              <a:t>《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可信</a:t>
            </a:r>
            <a:r>
              <a:rPr lang="en-US" altLang="zh-CN" sz="2000" dirty="0" smtClean="0">
                <a:solidFill>
                  <a:srgbClr val="333333"/>
                </a:solidFill>
                <a:latin typeface="arial" charset="0"/>
              </a:rPr>
              <a:t>Id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方案</a:t>
            </a:r>
            <a:r>
              <a:rPr lang="en-US" altLang="zh-CN" sz="2000" dirty="0" smtClean="0">
                <a:solidFill>
                  <a:srgbClr val="333333"/>
                </a:solidFill>
                <a:latin typeface="arial" charset="0"/>
              </a:rPr>
              <a:t>》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实现及优化</a:t>
            </a: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/>
            </a:r>
            <a:br>
              <a:rPr lang="zh-CN" altLang="en-US" sz="2000" dirty="0">
                <a:solidFill>
                  <a:srgbClr val="333333"/>
                </a:solidFill>
                <a:latin typeface="arial" charset="0"/>
              </a:rPr>
            </a:br>
            <a:r>
              <a:rPr lang="en-US" altLang="zh-CN" sz="2000" dirty="0">
                <a:solidFill>
                  <a:srgbClr val="333333"/>
                </a:solidFill>
                <a:latin typeface="arial" charset="0"/>
              </a:rPr>
              <a:t>2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、模拟器甄别技术实现及优化</a:t>
            </a:r>
            <a:endParaRPr lang="en-US" altLang="zh-CN" sz="2000" dirty="0" smtClean="0">
              <a:solidFill>
                <a:srgbClr val="333333"/>
              </a:solidFill>
              <a:latin typeface="arial" charset="0"/>
            </a:endParaRPr>
          </a:p>
          <a:p>
            <a:pPr lvl="1" latinLnBrk="1"/>
            <a:r>
              <a:rPr lang="en-US" altLang="zh-CN" sz="2000" dirty="0" smtClean="0">
                <a:solidFill>
                  <a:srgbClr val="333333"/>
                </a:solidFill>
                <a:latin typeface="arial" charset="0"/>
              </a:rPr>
              <a:t>3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、反</a:t>
            </a:r>
            <a:r>
              <a:rPr lang="en-US" altLang="zh-CN" sz="2000" dirty="0" err="1" smtClean="0">
                <a:solidFill>
                  <a:srgbClr val="333333"/>
                </a:solidFill>
                <a:latin typeface="arial" charset="0"/>
              </a:rPr>
              <a:t>Xposed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技术分析</a:t>
            </a:r>
            <a:endParaRPr lang="en-US" altLang="zh-CN" sz="2000" dirty="0" smtClean="0">
              <a:solidFill>
                <a:srgbClr val="333333"/>
              </a:solidFill>
              <a:latin typeface="arial" charset="0"/>
            </a:endParaRPr>
          </a:p>
          <a:p>
            <a:pPr lvl="1" latinLnBrk="1"/>
            <a:r>
              <a:rPr lang="en-US" altLang="zh-CN" sz="2000" dirty="0" smtClean="0">
                <a:solidFill>
                  <a:srgbClr val="333333"/>
                </a:solidFill>
                <a:latin typeface="arial" charset="0"/>
              </a:rPr>
              <a:t>4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、风控模型实现及优化</a:t>
            </a:r>
            <a:endParaRPr lang="zh-CN" altLang="en-US" sz="2000" dirty="0">
              <a:solidFill>
                <a:srgbClr val="333333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12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严选</a:t>
            </a:r>
            <a:r>
              <a:rPr lang="en-US" altLang="zh-CN" dirty="0" smtClean="0"/>
              <a:t>》</a:t>
            </a:r>
            <a:r>
              <a:rPr lang="zh-CN" altLang="en-US" dirty="0" smtClean="0"/>
              <a:t>详情模块重构设计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696" y="1052736"/>
            <a:ext cx="8832304" cy="5400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67408" y="134076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 smtClean="0"/>
              <a:t>重构前</a:t>
            </a:r>
            <a:endParaRPr kumimoji="1" lang="zh-CN" altLang="en-US" sz="32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67408" y="2636912"/>
            <a:ext cx="20162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kumimoji="1" lang="zh-CN" altLang="en-US" sz="1800" dirty="0" smtClean="0"/>
              <a:t>模块间耦合严重</a:t>
            </a:r>
            <a:endParaRPr kumimoji="1" lang="en-US" altLang="zh-CN" sz="1800" dirty="0" smtClean="0"/>
          </a:p>
          <a:p>
            <a:pPr marL="171450" indent="-171450">
              <a:buFont typeface="Arial" charset="0"/>
              <a:buChar char="•"/>
            </a:pPr>
            <a:endParaRPr kumimoji="1" lang="en-US" altLang="zh-CN" sz="1800" dirty="0" smtClean="0"/>
          </a:p>
          <a:p>
            <a:pPr marL="171450" indent="-171450">
              <a:buFont typeface="Arial" charset="0"/>
              <a:buChar char="•"/>
            </a:pPr>
            <a:r>
              <a:rPr kumimoji="1" lang="zh-CN" altLang="en-US" sz="1800" dirty="0" smtClean="0"/>
              <a:t>代码组织混乱</a:t>
            </a:r>
            <a:endParaRPr kumimoji="1" lang="en-US" altLang="zh-CN" sz="1800" dirty="0" smtClean="0"/>
          </a:p>
          <a:p>
            <a:pPr marL="171450" indent="-171450">
              <a:buFont typeface="Arial" charset="0"/>
              <a:buChar char="•"/>
            </a:pPr>
            <a:endParaRPr kumimoji="1" lang="en-US" altLang="zh-CN" sz="1800" dirty="0" smtClean="0"/>
          </a:p>
          <a:p>
            <a:pPr marL="171450" indent="-171450">
              <a:buFont typeface="Arial" charset="0"/>
              <a:buChar char="•"/>
            </a:pPr>
            <a:r>
              <a:rPr kumimoji="1" lang="zh-CN" altLang="en-US" sz="1800" dirty="0" smtClean="0"/>
              <a:t>二次开发成本高</a:t>
            </a:r>
            <a:endParaRPr kumimoji="1" lang="en-US" altLang="zh-CN" sz="1800" dirty="0" smtClean="0"/>
          </a:p>
          <a:p>
            <a:pPr marL="171450" indent="-171450">
              <a:buFont typeface="Arial" charset="0"/>
              <a:buChar char="•"/>
            </a:pPr>
            <a:endParaRPr kumimoji="1" lang="en-US" altLang="zh-CN" sz="1800" dirty="0" smtClean="0"/>
          </a:p>
          <a:p>
            <a:pPr marL="171450" indent="-171450">
              <a:buFont typeface="Arial" charset="0"/>
              <a:buChar char="•"/>
            </a:pPr>
            <a:r>
              <a:rPr kumimoji="1" lang="en-US" altLang="zh-CN" sz="1800" dirty="0" smtClean="0"/>
              <a:t>BUG</a:t>
            </a:r>
            <a:r>
              <a:rPr kumimoji="1" lang="zh-CN" altLang="en-US" sz="1800" dirty="0" smtClean="0"/>
              <a:t>多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8901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严选</a:t>
            </a:r>
            <a:r>
              <a:rPr lang="en-US" altLang="zh-CN" dirty="0" smtClean="0"/>
              <a:t>》</a:t>
            </a:r>
            <a:r>
              <a:rPr lang="zh-CN" altLang="en-US" dirty="0" smtClean="0"/>
              <a:t>详情模块重构设计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83432" y="1268760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 smtClean="0"/>
              <a:t>重构后</a:t>
            </a:r>
            <a:endParaRPr kumimoji="1" lang="zh-CN" altLang="en-US" sz="32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712" y="980728"/>
            <a:ext cx="8688288" cy="54006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67408" y="2636912"/>
            <a:ext cx="20162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kumimoji="1" lang="zh-CN" altLang="en-US" sz="1800" dirty="0" smtClean="0"/>
              <a:t>模块间解耦</a:t>
            </a:r>
            <a:endParaRPr kumimoji="1" lang="en-US" altLang="zh-CN" sz="1800" dirty="0" smtClean="0"/>
          </a:p>
          <a:p>
            <a:pPr marL="171450" indent="-171450">
              <a:buFont typeface="Arial" charset="0"/>
              <a:buChar char="•"/>
            </a:pPr>
            <a:endParaRPr kumimoji="1" lang="en-US" altLang="zh-CN" sz="1800" dirty="0"/>
          </a:p>
          <a:p>
            <a:pPr marL="171450" indent="-171450">
              <a:buFont typeface="Arial" charset="0"/>
              <a:buChar char="•"/>
            </a:pPr>
            <a:r>
              <a:rPr kumimoji="1" lang="zh-CN" altLang="en-US" sz="1800" dirty="0" smtClean="0"/>
              <a:t>结构清晰</a:t>
            </a:r>
            <a:endParaRPr kumimoji="1" lang="en-US" altLang="zh-CN" sz="1800" dirty="0" smtClean="0"/>
          </a:p>
          <a:p>
            <a:pPr marL="171450" indent="-171450">
              <a:buFont typeface="Arial" charset="0"/>
              <a:buChar char="•"/>
            </a:pPr>
            <a:endParaRPr kumimoji="1" lang="en-US" altLang="zh-CN" sz="1800" dirty="0" smtClean="0"/>
          </a:p>
          <a:p>
            <a:pPr marL="171450" indent="-171450">
              <a:buFont typeface="Arial" charset="0"/>
              <a:buChar char="•"/>
            </a:pPr>
            <a:r>
              <a:rPr kumimoji="1" lang="zh-CN" altLang="en-US" sz="1800" dirty="0" smtClean="0"/>
              <a:t>二次开发成本低</a:t>
            </a:r>
            <a:endParaRPr kumimoji="1" lang="en-US" altLang="zh-CN" sz="1800" dirty="0" smtClean="0"/>
          </a:p>
          <a:p>
            <a:pPr marL="171450" indent="-171450">
              <a:buFont typeface="Arial" charset="0"/>
              <a:buChar char="•"/>
            </a:pPr>
            <a:endParaRPr kumimoji="1" lang="en-US" altLang="zh-CN" sz="1800" dirty="0" smtClean="0"/>
          </a:p>
          <a:p>
            <a:pPr marL="171450" indent="-171450">
              <a:buFont typeface="Arial" charset="0"/>
              <a:buChar char="•"/>
            </a:pPr>
            <a:r>
              <a:rPr kumimoji="1" lang="zh-CN" altLang="en-US" sz="1800" dirty="0" smtClean="0"/>
              <a:t>维护成本低</a:t>
            </a:r>
            <a:endParaRPr kumimoji="1" lang="en-US" altLang="zh-CN" sz="1800" dirty="0" smtClean="0"/>
          </a:p>
          <a:p>
            <a:pPr marL="171450" indent="-171450">
              <a:buFont typeface="Arial" charset="0"/>
              <a:buChar char="•"/>
            </a:pPr>
            <a:endParaRPr kumimoji="1" lang="en-US" altLang="zh-CN" sz="1800" dirty="0"/>
          </a:p>
          <a:p>
            <a:pPr marL="171450" indent="-171450">
              <a:buFont typeface="Arial" charset="0"/>
              <a:buChar char="•"/>
            </a:pPr>
            <a:endParaRPr kumimoji="1" lang="zh-CN" altLang="en-US" sz="1800" dirty="0"/>
          </a:p>
        </p:txBody>
      </p:sp>
      <p:sp>
        <p:nvSpPr>
          <p:cNvPr id="3" name="文本框 2"/>
          <p:cNvSpPr txBox="1"/>
          <p:nvPr/>
        </p:nvSpPr>
        <p:spPr>
          <a:xfrm>
            <a:off x="5547524" y="1222593"/>
            <a:ext cx="5519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 smtClean="0">
                <a:solidFill>
                  <a:srgbClr val="FF0000"/>
                </a:solidFill>
              </a:rPr>
              <a:t>影响其他模块，则向消息中心发消息，由消息中心发送广播</a:t>
            </a:r>
            <a:endParaRPr kumimoji="1" lang="zh-CN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82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严选可信</a:t>
            </a:r>
            <a:r>
              <a:rPr lang="en-US" altLang="zh-CN" dirty="0" smtClean="0"/>
              <a:t>Id</a:t>
            </a:r>
            <a:r>
              <a:rPr lang="zh-CN" altLang="en-US" dirty="0" smtClean="0"/>
              <a:t>方案</a:t>
            </a:r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51384" y="908720"/>
            <a:ext cx="10515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endParaRPr lang="zh-CN" altLang="en-US" sz="2000" b="1" dirty="0" smtClean="0">
              <a:solidFill>
                <a:srgbClr val="333333"/>
              </a:solidFill>
              <a:latin typeface="arial" charset="0"/>
            </a:endParaRPr>
          </a:p>
          <a:p>
            <a:pPr latinLnBrk="1"/>
            <a:r>
              <a:rPr lang="en-US" altLang="zh-CN" sz="2000" b="1" dirty="0" smtClean="0">
                <a:solidFill>
                  <a:srgbClr val="333333"/>
                </a:solidFill>
                <a:latin typeface="arial" charset="0"/>
              </a:rPr>
              <a:t>1</a:t>
            </a:r>
            <a:r>
              <a:rPr lang="zh-CN" altLang="en-US" sz="2000" b="1" dirty="0" smtClean="0">
                <a:solidFill>
                  <a:srgbClr val="333333"/>
                </a:solidFill>
                <a:latin typeface="arial" charset="0"/>
              </a:rPr>
              <a:t>、提高模拟器</a:t>
            </a:r>
            <a:r>
              <a:rPr lang="zh-CN" altLang="en-US" sz="2000" b="1" dirty="0" smtClean="0">
                <a:solidFill>
                  <a:srgbClr val="333333"/>
                </a:solidFill>
                <a:latin typeface="arial" charset="0"/>
              </a:rPr>
              <a:t>识别</a:t>
            </a:r>
            <a:r>
              <a:rPr lang="zh-CN" altLang="en-US" sz="2000" b="1" dirty="0" smtClean="0">
                <a:solidFill>
                  <a:srgbClr val="333333"/>
                </a:solidFill>
                <a:latin typeface="arial" charset="0"/>
              </a:rPr>
              <a:t>准确性及稳定性</a:t>
            </a:r>
            <a:endParaRPr lang="en-US" altLang="zh-CN" sz="2000" b="1" dirty="0" smtClean="0">
              <a:solidFill>
                <a:srgbClr val="333333"/>
              </a:solidFill>
              <a:latin typeface="arial" charset="0"/>
            </a:endParaRPr>
          </a:p>
          <a:p>
            <a:pPr latinLnBrk="1"/>
            <a:endParaRPr lang="zh-CN" altLang="en-US" sz="2000" dirty="0" smtClean="0">
              <a:solidFill>
                <a:srgbClr val="333333"/>
              </a:solidFill>
              <a:latin typeface="arial" charset="0"/>
            </a:endParaRPr>
          </a:p>
          <a:p>
            <a:pPr marL="342900" indent="-342900" latinLnBrk="1">
              <a:buFont typeface="Arial" charset="0"/>
              <a:buChar char="•"/>
            </a:pP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目前能识别全部国内主流</a:t>
            </a:r>
            <a:r>
              <a:rPr lang="en-US" altLang="zh-CN" sz="2000" dirty="0" smtClean="0">
                <a:solidFill>
                  <a:srgbClr val="333333"/>
                </a:solidFill>
                <a:latin typeface="arial" charset="0"/>
              </a:rPr>
              <a:t>Android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模拟器</a:t>
            </a:r>
            <a:endParaRPr lang="en-US" altLang="zh-CN" sz="2000" dirty="0" smtClean="0">
              <a:solidFill>
                <a:srgbClr val="333333"/>
              </a:solidFill>
              <a:latin typeface="arial" charset="0"/>
            </a:endParaRPr>
          </a:p>
          <a:p>
            <a:pPr marL="342900" indent="-342900" latinLnBrk="1">
              <a:buFont typeface="Arial" charset="0"/>
              <a:buChar char="•"/>
            </a:pP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根据</a:t>
            </a: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后台数据进行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分析，真机误杀概率非常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低</a:t>
            </a:r>
            <a:endParaRPr lang="en-US" altLang="zh-CN" sz="2000" dirty="0" smtClean="0">
              <a:solidFill>
                <a:srgbClr val="333333"/>
              </a:solidFill>
              <a:latin typeface="arial" charset="0"/>
            </a:endParaRPr>
          </a:p>
          <a:p>
            <a:pPr marL="342900" indent="-342900" latinLnBrk="1">
              <a:buFont typeface="Arial" charset="0"/>
              <a:buChar char="•"/>
            </a:pPr>
            <a:r>
              <a:rPr lang="en-US" altLang="zh-CN" sz="2000" dirty="0" smtClean="0">
                <a:solidFill>
                  <a:srgbClr val="333333"/>
                </a:solidFill>
                <a:latin typeface="arial" charset="0"/>
              </a:rPr>
              <a:t>Crash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降低到</a:t>
            </a:r>
            <a:r>
              <a:rPr lang="en-US" altLang="zh-CN" sz="2000" dirty="0" smtClean="0">
                <a:solidFill>
                  <a:srgbClr val="333333"/>
                </a:solidFill>
                <a:latin typeface="arial" charset="0"/>
              </a:rPr>
              <a:t>0</a:t>
            </a:r>
            <a:endParaRPr lang="en-US" altLang="zh-CN" sz="2000" dirty="0" smtClean="0">
              <a:solidFill>
                <a:srgbClr val="333333"/>
              </a:solidFill>
              <a:latin typeface="arial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1384" y="3050945"/>
            <a:ext cx="10515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endParaRPr lang="zh-CN" altLang="en-US" sz="2000" b="1" dirty="0" smtClean="0">
              <a:solidFill>
                <a:srgbClr val="333333"/>
              </a:solidFill>
              <a:latin typeface="arial" charset="0"/>
            </a:endParaRPr>
          </a:p>
          <a:p>
            <a:pPr latinLnBrk="1"/>
            <a:r>
              <a:rPr lang="en-US" altLang="zh-CN" sz="2000" b="1" dirty="0">
                <a:solidFill>
                  <a:srgbClr val="333333"/>
                </a:solidFill>
                <a:latin typeface="arial" charset="0"/>
              </a:rPr>
              <a:t>2</a:t>
            </a:r>
            <a:r>
              <a:rPr lang="zh-CN" altLang="en-US" sz="2000" b="1" dirty="0" smtClean="0">
                <a:solidFill>
                  <a:srgbClr val="333333"/>
                </a:solidFill>
                <a:latin typeface="arial" charset="0"/>
              </a:rPr>
              <a:t>、优化可信</a:t>
            </a:r>
            <a:r>
              <a:rPr lang="en-US" altLang="zh-CN" sz="2000" b="1" dirty="0" smtClean="0">
                <a:solidFill>
                  <a:srgbClr val="333333"/>
                </a:solidFill>
                <a:latin typeface="arial" charset="0"/>
              </a:rPr>
              <a:t>Id</a:t>
            </a:r>
            <a:r>
              <a:rPr lang="zh-CN" altLang="en-US" sz="2000" b="1" dirty="0" smtClean="0">
                <a:solidFill>
                  <a:srgbClr val="333333"/>
                </a:solidFill>
                <a:latin typeface="arial" charset="0"/>
              </a:rPr>
              <a:t>模型</a:t>
            </a:r>
            <a:endParaRPr lang="en-US" altLang="zh-CN" sz="2000" b="1" dirty="0" smtClean="0">
              <a:solidFill>
                <a:srgbClr val="333333"/>
              </a:solidFill>
              <a:latin typeface="arial" charset="0"/>
            </a:endParaRPr>
          </a:p>
          <a:p>
            <a:pPr latinLnBrk="1"/>
            <a:endParaRPr lang="zh-CN" altLang="en-US" sz="2000" dirty="0" smtClean="0">
              <a:solidFill>
                <a:srgbClr val="333333"/>
              </a:solidFill>
              <a:latin typeface="arial" charset="0"/>
            </a:endParaRPr>
          </a:p>
          <a:p>
            <a:pPr marL="342900" indent="-342900" latinLnBrk="1">
              <a:buFont typeface="Arial" charset="0"/>
              <a:buChar char="•"/>
            </a:pP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新的匹配模型的优化</a:t>
            </a:r>
            <a:endParaRPr lang="en-US" altLang="zh-CN" sz="2000" dirty="0" smtClean="0">
              <a:solidFill>
                <a:srgbClr val="333333"/>
              </a:solidFill>
              <a:latin typeface="arial" charset="0"/>
            </a:endParaRPr>
          </a:p>
          <a:p>
            <a:pPr marL="342900" indent="-342900" latinLnBrk="1">
              <a:buFont typeface="Arial" charset="0"/>
              <a:buChar char="•"/>
            </a:pP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根据特征值的优化</a:t>
            </a:r>
            <a:endParaRPr lang="en-US" altLang="zh-CN" sz="2000" dirty="0" smtClean="0">
              <a:solidFill>
                <a:srgbClr val="333333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25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设备指纹的准确性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51384" y="2306086"/>
            <a:ext cx="1026114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kumimoji="1" lang="zh-CN" altLang="en-US" sz="2000" b="1" dirty="0" smtClean="0"/>
              <a:t>就</a:t>
            </a:r>
            <a:r>
              <a:rPr kumimoji="1" lang="zh-CN" altLang="en-US" sz="2000" b="1" dirty="0"/>
              <a:t>风控结果</a:t>
            </a:r>
            <a:r>
              <a:rPr kumimoji="1" lang="zh-CN" altLang="en-US" sz="2000" b="1" dirty="0" smtClean="0"/>
              <a:t>而言，效果良好，没有明显的误杀反馈</a:t>
            </a:r>
            <a:endParaRPr kumimoji="1" lang="en-US" altLang="zh-CN" sz="2000" b="1" dirty="0" smtClean="0"/>
          </a:p>
          <a:p>
            <a:pPr marL="171450" indent="-171450">
              <a:buFont typeface="Arial" charset="0"/>
              <a:buChar char="•"/>
            </a:pPr>
            <a:endParaRPr kumimoji="1" lang="en-US" altLang="zh-CN" sz="2000" b="1" dirty="0" smtClean="0"/>
          </a:p>
          <a:p>
            <a:pPr marL="171450" indent="-171450">
              <a:buFont typeface="Arial" charset="0"/>
              <a:buChar char="•"/>
            </a:pPr>
            <a:r>
              <a:rPr kumimoji="1" lang="zh-CN" altLang="en-US" sz="2000" b="1" dirty="0" smtClean="0"/>
              <a:t>就后台统计数据分析，对于多个设备映射到同一指纹</a:t>
            </a:r>
            <a:r>
              <a:rPr kumimoji="1" lang="en-US" altLang="zh-CN" sz="2000" b="1" dirty="0" smtClean="0"/>
              <a:t>ID</a:t>
            </a:r>
            <a:r>
              <a:rPr kumimoji="1" lang="zh-CN" altLang="en-US" sz="2000" b="1" dirty="0" smtClean="0"/>
              <a:t>的设备，均能发现相应的作假特性</a:t>
            </a:r>
            <a:endParaRPr kumimoji="1" lang="en-US" altLang="zh-CN" sz="2000" b="1" dirty="0" smtClean="0"/>
          </a:p>
          <a:p>
            <a:pPr marL="171450" indent="-171450">
              <a:buFont typeface="Arial" charset="0"/>
              <a:buChar char="•"/>
            </a:pPr>
            <a:endParaRPr kumimoji="1" lang="en-US" altLang="zh-CN" sz="2000" b="1" dirty="0"/>
          </a:p>
          <a:p>
            <a:pPr marL="171450" indent="-171450">
              <a:buFont typeface="Arial" charset="0"/>
              <a:buChar char="•"/>
            </a:pPr>
            <a:r>
              <a:rPr kumimoji="1" lang="zh-CN" altLang="en-US" sz="2000" b="1" dirty="0" smtClean="0"/>
              <a:t>就防刷单效果而言，提供了有力的帮助，降低了</a:t>
            </a:r>
            <a:r>
              <a:rPr kumimoji="1" lang="en-US" altLang="zh-CN" sz="2000" b="1" dirty="0" smtClean="0"/>
              <a:t>Android</a:t>
            </a:r>
            <a:r>
              <a:rPr kumimoji="1" lang="zh-CN" altLang="en-US" sz="2000" b="1" dirty="0" smtClean="0"/>
              <a:t>端刷单风险</a:t>
            </a:r>
            <a:endParaRPr kumimoji="1"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75314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主要事件</Template>
  <TotalTime>67318</TotalTime>
  <Words>2882</Words>
  <Application>Microsoft Macintosh PowerPoint</Application>
  <PresentationFormat>宽屏</PresentationFormat>
  <Paragraphs>302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Calibri</vt:lpstr>
      <vt:lpstr>Times New Roman</vt:lpstr>
      <vt:lpstr>黑体</vt:lpstr>
      <vt:lpstr>宋体</vt:lpstr>
      <vt:lpstr>微软雅黑</vt:lpstr>
      <vt:lpstr>Arial</vt:lpstr>
      <vt:lpstr>Arial</vt:lpstr>
      <vt:lpstr>Office 主题</vt:lpstr>
      <vt:lpstr>PowerPoint 演示文稿</vt:lpstr>
      <vt:lpstr>1 基本信息</vt:lpstr>
      <vt:lpstr>个人工作经历</vt:lpstr>
      <vt:lpstr>3 项目经验</vt:lpstr>
      <vt:lpstr>3 项目经验</vt:lpstr>
      <vt:lpstr>《严选》详情模块重构设计</vt:lpstr>
      <vt:lpstr>《严选》详情模块重构设计</vt:lpstr>
      <vt:lpstr>3 严选可信Id方案优化</vt:lpstr>
      <vt:lpstr>Android设备指纹的准确性</vt:lpstr>
      <vt:lpstr>Android 换肤开发及优化</vt:lpstr>
      <vt:lpstr>Android P适配</vt:lpstr>
      <vt:lpstr>5 专业贡献</vt:lpstr>
      <vt:lpstr>5 专业贡献：技术分享文档</vt:lpstr>
      <vt:lpstr>5 在解决问题过程中分析框架原理的好处</vt:lpstr>
      <vt:lpstr>6 职业素养</vt:lpstr>
      <vt:lpstr>6 职业素养</vt:lpstr>
      <vt:lpstr>6 职业素养</vt:lpstr>
      <vt:lpstr>6 职业素养</vt:lpstr>
      <vt:lpstr>6 职业素养</vt:lpstr>
      <vt:lpstr>6 职业素养</vt:lpstr>
      <vt:lpstr>7 个人发展计划或工作建议意见</vt:lpstr>
      <vt:lpstr>结束</vt:lpstr>
    </vt:vector>
  </TitlesOfParts>
  <Company>IBM CUSTOMER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ann.yang</dc:creator>
  <cp:lastModifiedBy>li shang</cp:lastModifiedBy>
  <cp:revision>3762</cp:revision>
  <dcterms:created xsi:type="dcterms:W3CDTF">2004-09-17T02:46:16Z</dcterms:created>
  <dcterms:modified xsi:type="dcterms:W3CDTF">2019-02-20T07:18:14Z</dcterms:modified>
</cp:coreProperties>
</file>