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8" r:id="rId4"/>
    <p:sldId id="281" r:id="rId5"/>
    <p:sldId id="266" r:id="rId6"/>
    <p:sldId id="283" r:id="rId7"/>
    <p:sldId id="284" r:id="rId8"/>
    <p:sldId id="285" r:id="rId9"/>
    <p:sldId id="286" r:id="rId10"/>
    <p:sldId id="269" r:id="rId11"/>
    <p:sldId id="287" r:id="rId12"/>
    <p:sldId id="288" r:id="rId13"/>
    <p:sldId id="271" r:id="rId14"/>
    <p:sldId id="290" r:id="rId15"/>
    <p:sldId id="291" r:id="rId16"/>
    <p:sldId id="26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FFFF"/>
    <a:srgbClr val="0D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1" autoAdjust="0"/>
    <p:restoredTop sz="67417" autoAdjust="0"/>
  </p:normalViewPr>
  <p:slideViewPr>
    <p:cSldViewPr snapToGrid="0" showGuides="1">
      <p:cViewPr varScale="1">
        <p:scale>
          <a:sx n="97" d="100"/>
          <a:sy n="97" d="100"/>
        </p:scale>
        <p:origin x="1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___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Android</a:t>
            </a:r>
            <a:r>
              <a:rPr lang="zh-CN" dirty="0">
                <a:solidFill>
                  <a:schemeClr val="bg1"/>
                </a:solidFill>
              </a:rPr>
              <a:t>可信设备统计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Android可信设备统计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FF-40CF-8F61-DDBEE78155F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FF-40CF-8F61-DDBEE78155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可信ID数量</c:v>
                </c:pt>
                <c:pt idx="1">
                  <c:v>设备ID差值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5715824</c:v>
                </c:pt>
                <c:pt idx="1">
                  <c:v>1197700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81-4265-9394-971B9DF03C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IOS</a:t>
            </a:r>
            <a:r>
              <a:rPr lang="zh-CN" dirty="0">
                <a:solidFill>
                  <a:schemeClr val="bg1"/>
                </a:solidFill>
              </a:rPr>
              <a:t>可信设备统计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IOS可信设备统计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53C-4ABE-87BE-CBD20370FDF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53C-4ABE-87BE-CBD20370FD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可信ID数量</c:v>
                </c:pt>
                <c:pt idx="1">
                  <c:v>设备ID差值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7772110</c:v>
                </c:pt>
                <c:pt idx="1">
                  <c:v>203927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3C-4ABE-87BE-CBD20370FDF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Android</a:t>
            </a:r>
            <a:r>
              <a:rPr lang="zh-CN" altLang="en-US" dirty="0">
                <a:solidFill>
                  <a:schemeClr val="bg1"/>
                </a:solidFill>
              </a:rPr>
              <a:t>模拟器统计</a:t>
            </a:r>
            <a:endParaRPr lang="zh-CN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Android模拟器统计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AF-4A14-A602-311915E2EA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AF-4A14-A602-311915E2EA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正常设备数量</c:v>
                </c:pt>
                <c:pt idx="1">
                  <c:v>模拟器设备数量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6872977</c:v>
                </c:pt>
                <c:pt idx="1">
                  <c:v>40547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AF-4A14-A602-311915E2EAD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799581692913403E-2"/>
          <c:y val="3.4612845277962399E-2"/>
          <c:w val="0.948012918307087"/>
          <c:h val="0.939055017893363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E3EA-4C9C-845F-1A2F7C8DF945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3EA-4C9C-845F-1A2F7C8DF945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E3EA-4C9C-845F-1A2F7C8DF945}"/>
              </c:ext>
            </c:extLst>
          </c:dPt>
          <c:cat>
            <c:numRef>
              <c:f>Sheet1!$A$2:$A$16</c:f>
              <c:numCache>
                <c:formatCode>m/d/yyyy</c:formatCode>
                <c:ptCount val="15"/>
                <c:pt idx="0">
                  <c:v>43402</c:v>
                </c:pt>
                <c:pt idx="1">
                  <c:v>43403</c:v>
                </c:pt>
                <c:pt idx="2">
                  <c:v>43404</c:v>
                </c:pt>
                <c:pt idx="3">
                  <c:v>43405</c:v>
                </c:pt>
                <c:pt idx="4">
                  <c:v>43406</c:v>
                </c:pt>
                <c:pt idx="5">
                  <c:v>43407</c:v>
                </c:pt>
                <c:pt idx="6">
                  <c:v>43408</c:v>
                </c:pt>
                <c:pt idx="7">
                  <c:v>43409</c:v>
                </c:pt>
                <c:pt idx="8">
                  <c:v>43410</c:v>
                </c:pt>
                <c:pt idx="9">
                  <c:v>43411</c:v>
                </c:pt>
                <c:pt idx="10">
                  <c:v>43412</c:v>
                </c:pt>
                <c:pt idx="11">
                  <c:v>43413</c:v>
                </c:pt>
                <c:pt idx="12">
                  <c:v>43414</c:v>
                </c:pt>
                <c:pt idx="13">
                  <c:v>43415</c:v>
                </c:pt>
                <c:pt idx="14">
                  <c:v>43416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164660</c:v>
                </c:pt>
                <c:pt idx="1">
                  <c:v>164969</c:v>
                </c:pt>
                <c:pt idx="2">
                  <c:v>165743</c:v>
                </c:pt>
                <c:pt idx="3">
                  <c:v>166552</c:v>
                </c:pt>
                <c:pt idx="4">
                  <c:v>169688</c:v>
                </c:pt>
                <c:pt idx="5">
                  <c:v>170557</c:v>
                </c:pt>
                <c:pt idx="6">
                  <c:v>171190</c:v>
                </c:pt>
                <c:pt idx="7">
                  <c:v>171693</c:v>
                </c:pt>
                <c:pt idx="8">
                  <c:v>172306</c:v>
                </c:pt>
                <c:pt idx="9">
                  <c:v>172919</c:v>
                </c:pt>
                <c:pt idx="10">
                  <c:v>174562</c:v>
                </c:pt>
                <c:pt idx="11">
                  <c:v>178274</c:v>
                </c:pt>
                <c:pt idx="12">
                  <c:v>179183</c:v>
                </c:pt>
                <c:pt idx="13">
                  <c:v>179761</c:v>
                </c:pt>
                <c:pt idx="14">
                  <c:v>180202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90-4DE1-B757-A3E47376E3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94858496"/>
        <c:axId val="-294744992"/>
      </c:barChart>
      <c:dateAx>
        <c:axId val="-2948584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294744992"/>
        <c:crosses val="autoZero"/>
        <c:auto val="1"/>
        <c:lblOffset val="100"/>
        <c:baseTimeUnit val="days"/>
      </c:dateAx>
      <c:valAx>
        <c:axId val="-294744992"/>
        <c:scaling>
          <c:orientation val="minMax"/>
        </c:scaling>
        <c:delete val="0"/>
        <c:axPos val="l"/>
        <c:majorGridlines>
          <c:spPr>
            <a:ln w="9525" cap="flat" cmpd="sng" algn="ctr">
              <a:gradFill flip="none" rotWithShape="1">
                <a:gsLst>
                  <a:gs pos="52000">
                    <a:schemeClr val="bg1">
                      <a:lumMod val="65000"/>
                      <a:alpha val="50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  <a:gs pos="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zh-CN"/>
          </a:p>
        </c:txPr>
        <c:crossAx val="-29485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1683-CAC2-450C-A10F-08F869C311AB}" type="datetimeFigureOut">
              <a:rPr lang="zh-CN" altLang="en-US" smtClean="0"/>
              <a:t>2020/9/17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2688-F8B4-4AA7-B8B7-3F4F3493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为了确保召回的高效性，绝大部分的召回必须确保在缓存层搞定；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缓存可信</a:t>
            </a:r>
            <a:r>
              <a:rPr lang="en-US" altLang="zh-CN" dirty="0"/>
              <a:t>ID</a:t>
            </a:r>
            <a:r>
              <a:rPr lang="zh-CN" altLang="en-US" dirty="0"/>
              <a:t>召回主要分为两个阶段：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dirty="0"/>
              <a:t>、根据高唯一性特征召回可信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2</a:t>
            </a:r>
            <a:r>
              <a:rPr lang="zh-CN" altLang="en-US" dirty="0"/>
              <a:t>、计算可信</a:t>
            </a:r>
            <a:r>
              <a:rPr lang="en-US" altLang="zh-CN" dirty="0"/>
              <a:t>ID</a:t>
            </a:r>
            <a:r>
              <a:rPr lang="zh-CN" altLang="en-US" dirty="0"/>
              <a:t>的分数；</a:t>
            </a:r>
            <a:endParaRPr lang="en-US" altLang="zh-CN" dirty="0"/>
          </a:p>
          <a:p>
            <a:r>
              <a:rPr lang="en-US" altLang="zh-CN" dirty="0"/>
              <a:t>   3</a:t>
            </a:r>
            <a:r>
              <a:rPr lang="zh-CN" altLang="en-US" dirty="0"/>
              <a:t>、根据分数阈值，选取最匹配的可信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DDB</a:t>
            </a:r>
            <a:r>
              <a:rPr lang="zh-CN" altLang="en-US" dirty="0"/>
              <a:t>可信</a:t>
            </a:r>
            <a:r>
              <a:rPr lang="en-US" altLang="zh-CN" dirty="0"/>
              <a:t>ID</a:t>
            </a:r>
            <a:r>
              <a:rPr lang="zh-CN" altLang="en-US" dirty="0"/>
              <a:t>召回是以缓存召回的可信</a:t>
            </a:r>
            <a:r>
              <a:rPr lang="en-US" altLang="zh-CN" dirty="0"/>
              <a:t>ID</a:t>
            </a:r>
            <a:r>
              <a:rPr lang="zh-CN" altLang="en-US" dirty="0"/>
              <a:t>为基础，</a:t>
            </a:r>
            <a:endParaRPr lang="en-US" altLang="zh-CN" dirty="0"/>
          </a:p>
          <a:p>
            <a:r>
              <a:rPr lang="zh-CN" altLang="en-US" dirty="0"/>
              <a:t>取出</a:t>
            </a:r>
            <a:r>
              <a:rPr lang="en-US" altLang="zh-CN" dirty="0"/>
              <a:t>DB</a:t>
            </a:r>
            <a:r>
              <a:rPr lang="zh-CN" altLang="en-US" dirty="0"/>
              <a:t>中的可信</a:t>
            </a:r>
            <a:r>
              <a:rPr lang="en-US" altLang="zh-CN" dirty="0"/>
              <a:t>ID</a:t>
            </a:r>
            <a:r>
              <a:rPr lang="zh-CN" altLang="en-US" dirty="0"/>
              <a:t>对应的多个设备的详细信息，</a:t>
            </a:r>
            <a:endParaRPr lang="en-US" altLang="zh-CN" dirty="0"/>
          </a:p>
          <a:p>
            <a:r>
              <a:rPr lang="zh-CN" altLang="en-US" dirty="0"/>
              <a:t>然后在进行一轮分数计算，取出最合适的可信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如果没有匹配到最合适的可信</a:t>
            </a:r>
            <a:r>
              <a:rPr lang="en-US" altLang="zh-CN" dirty="0"/>
              <a:t>ID</a:t>
            </a:r>
            <a:r>
              <a:rPr lang="zh-CN" altLang="en-US" dirty="0"/>
              <a:t>，则生成新的可信</a:t>
            </a:r>
            <a:r>
              <a:rPr lang="en-US" altLang="zh-CN" dirty="0"/>
              <a:t>ID</a:t>
            </a:r>
            <a:r>
              <a:rPr lang="zh-CN" altLang="en-US" dirty="0"/>
              <a:t>，并在缓存和</a:t>
            </a:r>
            <a:r>
              <a:rPr lang="en-US" altLang="zh-CN" dirty="0"/>
              <a:t>DB</a:t>
            </a:r>
            <a:r>
              <a:rPr lang="zh-CN" altLang="en-US" dirty="0"/>
              <a:t>中进行保存；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环境风险判断主要是对</a:t>
            </a:r>
            <a:r>
              <a:rPr lang="en-US" altLang="zh-CN" dirty="0" err="1"/>
              <a:t>Wifi</a:t>
            </a:r>
            <a:r>
              <a:rPr lang="zh-CN" altLang="en-US" dirty="0"/>
              <a:t>环境和</a:t>
            </a:r>
            <a:r>
              <a:rPr lang="en-US" altLang="zh-CN" dirty="0"/>
              <a:t>IOS</a:t>
            </a:r>
            <a:r>
              <a:rPr lang="zh-CN" altLang="en-US" dirty="0"/>
              <a:t>的</a:t>
            </a:r>
            <a:r>
              <a:rPr lang="en-US" altLang="zh-CN" dirty="0" err="1"/>
              <a:t>deviceCheck</a:t>
            </a:r>
            <a:r>
              <a:rPr lang="zh-CN" altLang="en-US" dirty="0"/>
              <a:t>进行打标判断；</a:t>
            </a:r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6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重复可信</a:t>
            </a:r>
            <a:r>
              <a:rPr lang="en-US" altLang="zh-CN" dirty="0"/>
              <a:t>ID</a:t>
            </a:r>
            <a:r>
              <a:rPr lang="zh-CN" altLang="en-US" dirty="0"/>
              <a:t>的设备中</a:t>
            </a:r>
            <a:r>
              <a:rPr lang="en-US" altLang="zh-CN" dirty="0"/>
              <a:t>90%</a:t>
            </a:r>
            <a:r>
              <a:rPr lang="zh-CN" altLang="en-US" dirty="0"/>
              <a:t>修改了一次设备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最高的一个设备刷出</a:t>
            </a:r>
            <a:r>
              <a:rPr lang="en-US" altLang="zh-CN" dirty="0"/>
              <a:t>40</a:t>
            </a:r>
            <a:r>
              <a:rPr lang="zh-CN" altLang="en-US" dirty="0"/>
              <a:t>多万个设备</a:t>
            </a:r>
            <a:r>
              <a:rPr lang="en-US" altLang="zh-CN" dirty="0"/>
              <a:t>ID</a:t>
            </a:r>
            <a:endParaRPr lang="zh-CN" altLang="en-US" dirty="0"/>
          </a:p>
          <a:p>
            <a:r>
              <a:rPr lang="zh-CN" altLang="en-US" dirty="0"/>
              <a:t>前十个设备刷出的设备</a:t>
            </a:r>
            <a:r>
              <a:rPr lang="en-US" altLang="zh-CN" dirty="0"/>
              <a:t>ID</a:t>
            </a:r>
            <a:r>
              <a:rPr lang="zh-CN" altLang="en-US" dirty="0"/>
              <a:t>占比总刷机设备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50%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2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重复可信</a:t>
            </a:r>
            <a:r>
              <a:rPr lang="en-US" altLang="zh-CN" dirty="0"/>
              <a:t>ID</a:t>
            </a:r>
            <a:r>
              <a:rPr lang="zh-CN" altLang="en-US" dirty="0"/>
              <a:t>的设备中</a:t>
            </a:r>
            <a:r>
              <a:rPr lang="en-US" altLang="zh-CN" dirty="0"/>
              <a:t>90%</a:t>
            </a:r>
            <a:r>
              <a:rPr lang="zh-CN" altLang="en-US" dirty="0"/>
              <a:t>修改了一次设备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最高的一个设备刷出</a:t>
            </a:r>
            <a:r>
              <a:rPr lang="en-US" altLang="zh-CN" dirty="0"/>
              <a:t>40</a:t>
            </a:r>
            <a:r>
              <a:rPr lang="zh-CN" altLang="en-US" dirty="0"/>
              <a:t>多万个设备</a:t>
            </a:r>
            <a:r>
              <a:rPr lang="en-US" altLang="zh-CN" dirty="0"/>
              <a:t>ID</a:t>
            </a:r>
            <a:endParaRPr lang="zh-CN" altLang="en-US" dirty="0"/>
          </a:p>
          <a:p>
            <a:r>
              <a:rPr lang="zh-CN" altLang="en-US" dirty="0"/>
              <a:t>前十个设备刷出的设备</a:t>
            </a:r>
            <a:r>
              <a:rPr lang="en-US" altLang="zh-CN" dirty="0"/>
              <a:t>ID</a:t>
            </a:r>
            <a:r>
              <a:rPr lang="zh-CN" altLang="en-US" dirty="0"/>
              <a:t>占比总刷机设备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50%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30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2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平均每天减少损失</a:t>
            </a:r>
            <a:r>
              <a:rPr lang="en-US" altLang="zh-CN" dirty="0"/>
              <a:t>2w</a:t>
            </a:r>
            <a:r>
              <a:rPr lang="zh-CN" altLang="en-US" dirty="0"/>
              <a:t>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7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3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3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6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严选为了推广及拉新，投放了很多新人券、免单券，耗费了不少人力物力，但由于羊毛党猖獗，这些运营活动往往达不到预期效果，很多都被刷子刷去了，不仅影响正常的运营推广，还对严选的统计及分析带了很大阻碍。尽管不少活动已经限制了一人一机、但由于手机系统自身漏洞，刷子不仅能用模拟器模拟真机，还能用一个机器模拟无限个机器，绕过限制，进而低成本刷券，</a:t>
            </a:r>
            <a:r>
              <a:rPr kumimoji="1" lang="zh-CN" altLang="en-US" sz="1200" dirty="0">
                <a:solidFill>
                  <a:srgbClr val="FF0000"/>
                </a:solidFill>
              </a:rPr>
              <a:t>如何重设备</a:t>
            </a:r>
            <a:r>
              <a:rPr kumimoji="1" lang="zh-CN" altLang="en-US" sz="1200" dirty="0"/>
              <a:t>就成了风控必不可少的一个环节。</a:t>
            </a:r>
            <a:endParaRPr kumimoji="1"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9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APP</a:t>
            </a:r>
            <a:r>
              <a:rPr kumimoji="1" lang="zh-CN" altLang="en-US" sz="1200" dirty="0"/>
              <a:t>端主要是完成设备跟踪，为每个设备生成一个身份，无论怎么篡改，都能定位到</a:t>
            </a:r>
            <a:endParaRPr kumimoji="1"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目前常用的几个设备识别码主要有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，这两者也是常说的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Android6.0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之后需要权限才能获取，而且，在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，并不靠谱，同样有问题的还包括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蓝牙地址，序列号等，都可能被篡改，为了解决这个问题，从以下两方面入手，一方面，可以采用相对底层的方法获取“准确”的特征值，另一方面，可以借助后台大数据做匹配去重，进行设备的甄别，并为每个设备打上一个标识，这就是可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、模拟器检测 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难点）宁可放过，不可错杀 ，初期 特征值（不太靠谱，各种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，可能批量都不是很标准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、后端匹配，打分制度，宁可放过，不可错杀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、打分机制的晚上 序列号升、那个将， 电量检测、特征值检测等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有很多准则，比如，同一区域</a:t>
            </a:r>
            <a:r>
              <a:rPr kumimoji="1" lang="en-US" altLang="zh-CN" dirty="0"/>
              <a:t>4G</a:t>
            </a:r>
            <a:r>
              <a:rPr kumimoji="1" lang="zh-CN" altLang="en-US" dirty="0"/>
              <a:t>上网的用户</a:t>
            </a:r>
            <a:r>
              <a:rPr kumimoji="1" lang="en-US" altLang="zh-CN" dirty="0"/>
              <a:t>IMEI</a:t>
            </a:r>
            <a:r>
              <a:rPr kumimoji="1" lang="zh-CN" altLang="en-US" dirty="0"/>
              <a:t>不应该一致，如果一致，可以看成一个用户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同一个局域网下，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地址不能相同，相同就有问题，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地址如果有效，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同一片区域，某些特征值相同也可以认为同一个用户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多个特征值，部分匹配上，看累积一下分数，防止一些</a:t>
            </a:r>
            <a:r>
              <a:rPr kumimoji="1" lang="en-US" altLang="zh-CN" dirty="0"/>
              <a:t>ROM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bug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统计手段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的话，优先使用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或者不太容易被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的接口，（无法万全），毕竟系统开源，什么都能改，只是尽可能提高难度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0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在模拟器中，各种特征值都被更新，新建模拟器不需要成本，模拟器检测对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很重要，初期，特征值检测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内存检测（看效果），后期不断完善，（单独进程检测，不影响</a:t>
            </a:r>
            <a:r>
              <a:rPr kumimoji="1" lang="en-US" altLang="zh-CN" dirty="0"/>
              <a:t>Ui</a:t>
            </a:r>
            <a:r>
              <a:rPr kumimoji="1" lang="zh-CN" altLang="en-US" dirty="0"/>
              <a:t>进程）</a:t>
            </a:r>
          </a:p>
          <a:p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/>
              <a:t>IMEI</a:t>
            </a:r>
            <a:r>
              <a:rPr kumimoji="1" lang="zh-CN" altLang="en-US" dirty="0"/>
              <a:t>、</a:t>
            </a:r>
            <a:r>
              <a:rPr kumimoji="1" lang="en-US" altLang="zh-CN" dirty="0"/>
              <a:t>QEMU</a:t>
            </a:r>
            <a:r>
              <a:rPr kumimoji="1" lang="zh-CN" altLang="en-US" dirty="0"/>
              <a:t>等一些特征信息（不太准，除非源码中的，基本已弃用）</a:t>
            </a:r>
            <a:endParaRPr kumimoji="1" lang="en-US" altLang="zh-CN" dirty="0"/>
          </a:p>
          <a:p>
            <a:r>
              <a:rPr lang="zh-CN" altLang="en-US" dirty="0"/>
              <a:t> </a:t>
            </a:r>
            <a:r>
              <a:rPr kumimoji="1" lang="zh-CN" altLang="en-US" sz="1200" dirty="0">
                <a:solidFill>
                  <a:schemeClr val="bg1"/>
                </a:solidFill>
              </a:rPr>
              <a:t>（内存检测方案 </a:t>
            </a:r>
            <a:r>
              <a:rPr kumimoji="1" lang="en-US" altLang="zh-CN" sz="1200" dirty="0">
                <a:solidFill>
                  <a:schemeClr val="bg1"/>
                </a:solidFill>
              </a:rPr>
              <a:t>SMC-Self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modifying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code</a:t>
            </a:r>
            <a:r>
              <a:rPr kumimoji="1" lang="zh-CN" altLang="en-US" sz="1200" dirty="0">
                <a:solidFill>
                  <a:schemeClr val="bg1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2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在模拟器中，各种特征值都被更新，新建模拟器不需要成本，模拟器检测对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很重要，初期，特征值检测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内存检测（看效果），后期不断完善，（单独进程检测，不影响</a:t>
            </a:r>
            <a:r>
              <a:rPr kumimoji="1" lang="en-US" altLang="zh-CN" dirty="0"/>
              <a:t>Ui</a:t>
            </a:r>
            <a:r>
              <a:rPr kumimoji="1" lang="zh-CN" altLang="en-US" dirty="0"/>
              <a:t>进程）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4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1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" y="0"/>
            <a:ext cx="1218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1595" y="2362424"/>
            <a:ext cx="452880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zh-CN" altLang="en-US" sz="48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严选可信</a:t>
            </a:r>
            <a:r>
              <a:rPr lang="en-US" altLang="zh-CN" sz="48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ID</a:t>
            </a:r>
            <a:r>
              <a:rPr lang="zh-CN" altLang="en-US" sz="48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5615419" y="3571043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71707" y="394866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zh-CN" dirty="0">
                <a:gradFill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</a:gradFill>
                <a:latin typeface="Agency FB" panose="020B0503020202020204" pitchFamily="34" charset="0"/>
              </a:rPr>
              <a:t>THE YANXUAN TRUST ID</a:t>
            </a:r>
          </a:p>
        </p:txBody>
      </p:sp>
    </p:spTree>
    <p:extLst>
      <p:ext uri="{BB962C8B-B14F-4D97-AF65-F5344CB8AC3E}">
        <p14:creationId xmlns:p14="http://schemas.microsoft.com/office/powerpoint/2010/main" val="3181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318170" y="5132565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13926" y="4511921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62200" y="456019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489226" y="4995340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537500" y="5043614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79562" y="5067872"/>
            <a:ext cx="172433" cy="172433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80516" y="4478103"/>
            <a:ext cx="82092" cy="82092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581924" y="4679127"/>
            <a:ext cx="1283728" cy="500104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03445" y="4470108"/>
            <a:ext cx="2649736" cy="1062467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99073" y="4619661"/>
            <a:ext cx="1315051" cy="51290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753289" y="4604635"/>
            <a:ext cx="1658918" cy="44766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991138" y="4563401"/>
            <a:ext cx="1403913" cy="500104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641869" y="4409563"/>
            <a:ext cx="2345506" cy="677748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16" name="矩形: 圆角 1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可信</a:t>
                </a: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生成召回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GENERATE AND CALLBACK OF TRUST ID</a:t>
                </a:r>
              </a:p>
            </p:txBody>
          </p:sp>
        </p:grpSp>
        <p:sp>
          <p:nvSpPr>
            <p:cNvPr id="1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27039" y="3047755"/>
            <a:ext cx="2952874" cy="646231"/>
            <a:chOff x="-2286766" y="1787957"/>
            <a:chExt cx="2952874" cy="646231"/>
          </a:xfrm>
        </p:grpSpPr>
        <p:sp>
          <p:nvSpPr>
            <p:cNvPr id="25" name="矩形 24"/>
            <p:cNvSpPr/>
            <p:nvPr/>
          </p:nvSpPr>
          <p:spPr>
            <a:xfrm>
              <a:off x="-2286766" y="2140581"/>
              <a:ext cx="2952874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通过对唯一性高的特征进行缓存召回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79743" y="1787957"/>
              <a:ext cx="1338829" cy="39613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</a:rPr>
                <a:t>缓存层召回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23784" y="3047755"/>
            <a:ext cx="2952874" cy="869047"/>
            <a:chOff x="-2286766" y="1787957"/>
            <a:chExt cx="2952874" cy="869047"/>
          </a:xfrm>
        </p:grpSpPr>
        <p:sp>
          <p:nvSpPr>
            <p:cNvPr id="28" name="矩形 27"/>
            <p:cNvSpPr/>
            <p:nvPr/>
          </p:nvSpPr>
          <p:spPr>
            <a:xfrm>
              <a:off x="-2286766" y="2140581"/>
              <a:ext cx="2952874" cy="5164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缓存召回的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ID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结合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DB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层特征进行二次召回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-1415622" y="1787957"/>
              <a:ext cx="1210588" cy="39613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/>
                  <a:ea typeface="微软雅黑"/>
                </a:rPr>
                <a:t>DB</a:t>
              </a: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</a:rPr>
                <a:t>层召回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20529" y="3047755"/>
            <a:ext cx="2952874" cy="646231"/>
            <a:chOff x="-2286766" y="1787957"/>
            <a:chExt cx="2952874" cy="646231"/>
          </a:xfrm>
        </p:grpSpPr>
        <p:sp>
          <p:nvSpPr>
            <p:cNvPr id="31" name="矩形 30"/>
            <p:cNvSpPr/>
            <p:nvPr/>
          </p:nvSpPr>
          <p:spPr>
            <a:xfrm>
              <a:off x="-2286766" y="2140581"/>
              <a:ext cx="2952874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模拟器判断、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DeviceCheck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风险判断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-1595159" y="1787957"/>
              <a:ext cx="1569661" cy="39613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</a:rPr>
                <a:t>环境风险判断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 flipH="1">
            <a:off x="2266294" y="2204400"/>
            <a:ext cx="674363" cy="674361"/>
            <a:chOff x="3795382" y="1803403"/>
            <a:chExt cx="642806" cy="642805"/>
          </a:xfrm>
        </p:grpSpPr>
        <p:sp>
          <p:nvSpPr>
            <p:cNvPr id="45" name="椭圆 44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34"/>
            <p:cNvSpPr/>
            <p:nvPr/>
          </p:nvSpPr>
          <p:spPr>
            <a:xfrm flipH="1">
              <a:off x="3933130" y="1932699"/>
              <a:ext cx="371328" cy="384214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flipH="1">
            <a:off x="5764159" y="2204400"/>
            <a:ext cx="674363" cy="674361"/>
            <a:chOff x="3795382" y="1803403"/>
            <a:chExt cx="642806" cy="642805"/>
          </a:xfrm>
        </p:grpSpPr>
        <p:sp>
          <p:nvSpPr>
            <p:cNvPr id="48" name="椭圆 47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椭圆 39"/>
            <p:cNvSpPr/>
            <p:nvPr/>
          </p:nvSpPr>
          <p:spPr>
            <a:xfrm>
              <a:off x="3926686" y="1932700"/>
              <a:ext cx="384214" cy="384212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flipH="1">
            <a:off x="9259784" y="2204400"/>
            <a:ext cx="674363" cy="674361"/>
            <a:chOff x="3795382" y="1803403"/>
            <a:chExt cx="642806" cy="642805"/>
          </a:xfrm>
        </p:grpSpPr>
        <p:sp>
          <p:nvSpPr>
            <p:cNvPr id="51" name="椭圆 50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椭圆 42"/>
            <p:cNvSpPr/>
            <p:nvPr/>
          </p:nvSpPr>
          <p:spPr>
            <a:xfrm>
              <a:off x="3951961" y="1932699"/>
              <a:ext cx="333663" cy="384214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80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803445" y="4470108"/>
            <a:ext cx="2649736" cy="1062467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16" name="矩形: 圆角 1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可信</a:t>
                </a: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统计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STATISTICS OF TRUST ID</a:t>
                </a:r>
              </a:p>
            </p:txBody>
          </p:sp>
        </p:grpSp>
        <p:sp>
          <p:nvSpPr>
            <p:cNvPr id="1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id="{1A1CD96D-BBE1-4C07-8BF9-6E8522EC7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385599"/>
              </p:ext>
            </p:extLst>
          </p:nvPr>
        </p:nvGraphicFramePr>
        <p:xfrm>
          <a:off x="776383" y="1613184"/>
          <a:ext cx="2963746" cy="301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id="{8D3272A8-531B-4C23-B1A8-E5342B73C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367400"/>
              </p:ext>
            </p:extLst>
          </p:nvPr>
        </p:nvGraphicFramePr>
        <p:xfrm>
          <a:off x="4039973" y="1607748"/>
          <a:ext cx="2963746" cy="301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图表 53">
            <a:extLst>
              <a:ext uri="{FF2B5EF4-FFF2-40B4-BE49-F238E27FC236}">
                <a16:creationId xmlns:a16="http://schemas.microsoft.com/office/drawing/2014/main" id="{0143CF7E-5375-4709-895D-20C2C9ACB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837729"/>
              </p:ext>
            </p:extLst>
          </p:nvPr>
        </p:nvGraphicFramePr>
        <p:xfrm>
          <a:off x="7816520" y="1607748"/>
          <a:ext cx="2963746" cy="301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7135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803445" y="4470108"/>
            <a:ext cx="2649736" cy="1062467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20218" y="437796"/>
            <a:ext cx="5658081" cy="741289"/>
            <a:chOff x="520218" y="437796"/>
            <a:chExt cx="5658081" cy="741289"/>
          </a:xfrm>
        </p:grpSpPr>
        <p:sp>
          <p:nvSpPr>
            <p:cNvPr id="16" name="矩形: 圆角 1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01959" y="494136"/>
              <a:ext cx="4876340" cy="684949"/>
              <a:chOff x="1292231" y="494136"/>
              <a:chExt cx="4876340" cy="68494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92231" y="494136"/>
                <a:ext cx="4061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大促期间可信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ID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识别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1200" dirty="0">
                  <a:solidFill>
                    <a:schemeClr val="bg1"/>
                  </a:solidFill>
                  <a:latin typeface="Agency FB" panose="020B0503020202020204" pitchFamily="34" charset="0"/>
                  <a:ea typeface="+mj-ea"/>
                </a:endParaRPr>
              </a:p>
            </p:txBody>
          </p:sp>
        </p:grpSp>
        <p:sp>
          <p:nvSpPr>
            <p:cNvPr id="1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8003ECA4-07B8-413D-921E-4F292738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11" y="1325425"/>
            <a:ext cx="9014778" cy="53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3214" y="2023516"/>
            <a:ext cx="10245571" cy="3806748"/>
            <a:chOff x="744786" y="2497347"/>
            <a:chExt cx="6415139" cy="3427524"/>
          </a:xfrm>
        </p:grpSpPr>
        <p:graphicFrame>
          <p:nvGraphicFramePr>
            <p:cNvPr id="3" name="图表 2"/>
            <p:cNvGraphicFramePr/>
            <p:nvPr>
              <p:extLst>
                <p:ext uri="{D42A27DB-BD31-4B8C-83A1-F6EECF244321}">
                  <p14:modId xmlns:p14="http://schemas.microsoft.com/office/powerpoint/2010/main" val="2289412266"/>
                </p:ext>
              </p:extLst>
            </p:nvPr>
          </p:nvGraphicFramePr>
          <p:xfrm>
            <a:off x="744786" y="2497347"/>
            <a:ext cx="6415139" cy="3236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999960" y="5647754"/>
              <a:ext cx="714088" cy="277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</a:rPr>
                <a:t>10-29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3448" y="504514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可信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ID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识别用户量</a:t>
              </a: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C38258F6-F900-4B15-89C3-E3B5FB88F71D}"/>
              </a:ext>
            </a:extLst>
          </p:cNvPr>
          <p:cNvSpPr/>
          <p:nvPr/>
        </p:nvSpPr>
        <p:spPr>
          <a:xfrm>
            <a:off x="3941284" y="5522488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11-02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2848137-A4CB-427D-B348-F2E20725E556}"/>
              </a:ext>
            </a:extLst>
          </p:cNvPr>
          <p:cNvSpPr/>
          <p:nvPr/>
        </p:nvSpPr>
        <p:spPr>
          <a:xfrm>
            <a:off x="10288062" y="5525120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11-12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CD578A8-73EA-4F6E-ACDE-B8A22EDF6BFF}"/>
              </a:ext>
            </a:extLst>
          </p:cNvPr>
          <p:cNvSpPr/>
          <p:nvPr/>
        </p:nvSpPr>
        <p:spPr>
          <a:xfrm>
            <a:off x="9081073" y="5522487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11-10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156A691-A84C-4947-A7CE-20FC53048534}"/>
              </a:ext>
            </a:extLst>
          </p:cNvPr>
          <p:cNvSpPr/>
          <p:nvPr/>
        </p:nvSpPr>
        <p:spPr>
          <a:xfrm>
            <a:off x="7778192" y="5522487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11-08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96E5178-1874-413D-8F49-FCE6051FC3C8}"/>
              </a:ext>
            </a:extLst>
          </p:cNvPr>
          <p:cNvSpPr/>
          <p:nvPr/>
        </p:nvSpPr>
        <p:spPr>
          <a:xfrm>
            <a:off x="6475031" y="5522487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20271F5-D424-48FB-BC6A-282F8C3B160F}"/>
              </a:ext>
            </a:extLst>
          </p:cNvPr>
          <p:cNvSpPr/>
          <p:nvPr/>
        </p:nvSpPr>
        <p:spPr>
          <a:xfrm>
            <a:off x="5230912" y="5524484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11-04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F03EB4E-72B8-43D9-A154-2C42B55C5E91}"/>
              </a:ext>
            </a:extLst>
          </p:cNvPr>
          <p:cNvSpPr/>
          <p:nvPr/>
        </p:nvSpPr>
        <p:spPr>
          <a:xfrm>
            <a:off x="2662000" y="5522489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10-31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4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3448" y="504514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可信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ID</a:t>
              </a:r>
              <a:r>
                <a:rPr lang="zh-CN" altLang="en-US" sz="2800" b="1" dirty="0">
                  <a:solidFill>
                    <a:srgbClr val="62FFFF"/>
                  </a:solidFill>
                  <a:latin typeface="微软雅黑"/>
                  <a:ea typeface="微软雅黑"/>
                </a:rPr>
                <a:t>拦截量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30B613B2-C460-424D-BBBB-C6EF875D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56" y="1401248"/>
            <a:ext cx="7370414" cy="24881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B0BFD77B-ADBB-4EFF-AFB2-983A6BDAC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56" y="3889364"/>
            <a:ext cx="7370414" cy="27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017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3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43448" y="504514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展望</a:t>
              </a:r>
            </a:p>
          </p:txBody>
        </p:sp>
        <p:sp>
          <p:nvSpPr>
            <p:cNvPr id="5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9" name="直接连接符 16"/>
          <p:cNvCxnSpPr/>
          <p:nvPr/>
        </p:nvCxnSpPr>
        <p:spPr>
          <a:xfrm flipV="1">
            <a:off x="7033819" y="1532014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9"/>
          <p:cNvCxnSpPr/>
          <p:nvPr/>
        </p:nvCxnSpPr>
        <p:spPr>
          <a:xfrm flipV="1">
            <a:off x="8633895" y="4397727"/>
            <a:ext cx="1018151" cy="1018153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963874" y="4261889"/>
            <a:ext cx="382438" cy="382438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749270" y="4623432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2"/>
          <p:cNvCxnSpPr/>
          <p:nvPr/>
        </p:nvCxnSpPr>
        <p:spPr>
          <a:xfrm flipV="1">
            <a:off x="9336293" y="3707185"/>
            <a:ext cx="523701" cy="523701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771765" y="4280819"/>
            <a:ext cx="155852" cy="155852"/>
          </a:xfrm>
          <a:prstGeom prst="ellipse">
            <a:avLst/>
          </a:prstGeom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41">
            <a:extLst>
              <a:ext uri="{FF2B5EF4-FFF2-40B4-BE49-F238E27FC236}">
                <a16:creationId xmlns:a16="http://schemas.microsoft.com/office/drawing/2014/main" id="{65D50E58-5E4F-4357-BAB7-971568218886}"/>
              </a:ext>
            </a:extLst>
          </p:cNvPr>
          <p:cNvSpPr/>
          <p:nvPr/>
        </p:nvSpPr>
        <p:spPr>
          <a:xfrm>
            <a:off x="1329063" y="1512754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6DE6E41-EB6A-4235-A5F3-4A1584465C89}"/>
              </a:ext>
            </a:extLst>
          </p:cNvPr>
          <p:cNvSpPr/>
          <p:nvPr/>
        </p:nvSpPr>
        <p:spPr>
          <a:xfrm>
            <a:off x="2581525" y="1628694"/>
            <a:ext cx="433965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后台模型需要根据平台监控不断完善修正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CE7918E-B5EE-4015-86B0-4709C69BBEAD}"/>
              </a:ext>
            </a:extLst>
          </p:cNvPr>
          <p:cNvSpPr/>
          <p:nvPr/>
        </p:nvSpPr>
        <p:spPr>
          <a:xfrm>
            <a:off x="1456182" y="1632201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C6B7847-E0B6-4F53-971D-F272CA758AFF}"/>
              </a:ext>
            </a:extLst>
          </p:cNvPr>
          <p:cNvSpPr/>
          <p:nvPr/>
        </p:nvSpPr>
        <p:spPr>
          <a:xfrm>
            <a:off x="1398372" y="1675963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36" name="弧形 48">
            <a:extLst>
              <a:ext uri="{FF2B5EF4-FFF2-40B4-BE49-F238E27FC236}">
                <a16:creationId xmlns:a16="http://schemas.microsoft.com/office/drawing/2014/main" id="{98674F85-34C6-4427-A45C-CF841C289545}"/>
              </a:ext>
            </a:extLst>
          </p:cNvPr>
          <p:cNvSpPr/>
          <p:nvPr/>
        </p:nvSpPr>
        <p:spPr>
          <a:xfrm>
            <a:off x="1329063" y="2735368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7473E2E0-231B-486C-9828-4C572F1DFC95}"/>
              </a:ext>
            </a:extLst>
          </p:cNvPr>
          <p:cNvSpPr/>
          <p:nvPr/>
        </p:nvSpPr>
        <p:spPr>
          <a:xfrm>
            <a:off x="1454715" y="2854815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277FB3D-297E-4543-9D8A-B46DCA86F76B}"/>
              </a:ext>
            </a:extLst>
          </p:cNvPr>
          <p:cNvSpPr/>
          <p:nvPr/>
        </p:nvSpPr>
        <p:spPr>
          <a:xfrm>
            <a:off x="1396905" y="2898577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39" name="弧形 51">
            <a:extLst>
              <a:ext uri="{FF2B5EF4-FFF2-40B4-BE49-F238E27FC236}">
                <a16:creationId xmlns:a16="http://schemas.microsoft.com/office/drawing/2014/main" id="{11755C7E-98BE-411B-AE16-45DE5619CA4F}"/>
              </a:ext>
            </a:extLst>
          </p:cNvPr>
          <p:cNvSpPr/>
          <p:nvPr/>
        </p:nvSpPr>
        <p:spPr>
          <a:xfrm>
            <a:off x="1329063" y="4174439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527806D-5943-4DA7-93C5-BB18B40338BC}"/>
              </a:ext>
            </a:extLst>
          </p:cNvPr>
          <p:cNvSpPr/>
          <p:nvPr/>
        </p:nvSpPr>
        <p:spPr>
          <a:xfrm>
            <a:off x="1454715" y="4293886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204F747-CE2B-41B8-A1AF-A6E377081F29}"/>
              </a:ext>
            </a:extLst>
          </p:cNvPr>
          <p:cNvSpPr/>
          <p:nvPr/>
        </p:nvSpPr>
        <p:spPr>
          <a:xfrm>
            <a:off x="1396905" y="4337648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BBEFAB49-AC7D-4633-A6CE-B349FF3E14D9}"/>
              </a:ext>
            </a:extLst>
          </p:cNvPr>
          <p:cNvSpPr/>
          <p:nvPr/>
        </p:nvSpPr>
        <p:spPr>
          <a:xfrm>
            <a:off x="2581525" y="2866667"/>
            <a:ext cx="2031325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探索新的匹配模型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54B35B3-8005-4032-89A2-B54C842D5BCF}"/>
              </a:ext>
            </a:extLst>
          </p:cNvPr>
          <p:cNvSpPr/>
          <p:nvPr/>
        </p:nvSpPr>
        <p:spPr>
          <a:xfrm>
            <a:off x="2581525" y="4216298"/>
            <a:ext cx="6647974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硬件信息搜集手段需要不断更新（新隐私策略下越来越难收集）</a:t>
            </a:r>
          </a:p>
        </p:txBody>
      </p:sp>
    </p:spTree>
    <p:extLst>
      <p:ext uri="{BB962C8B-B14F-4D97-AF65-F5344CB8AC3E}">
        <p14:creationId xmlns:p14="http://schemas.microsoft.com/office/powerpoint/2010/main" val="16652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57008" y="31151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汉仪菱心体简" panose="02010609000101010101" pitchFamily="49" charset="-122"/>
                <a:ea typeface="汉仪菱心体简" panose="02010609000101010101" pitchFamily="49" charset="-122"/>
                <a:cs typeface="+mn-cs"/>
              </a:rPr>
              <a:t>感谢您的观看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5615422" y="4127500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487496" y="4283503"/>
            <a:ext cx="121700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THANK YOU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785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0460" y="426758"/>
            <a:ext cx="233108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zh-CN" sz="60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CONTENT</a:t>
            </a:r>
            <a:endParaRPr lang="zh-CN" altLang="en-US" sz="60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5615422" y="1467821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27015" y="2334338"/>
            <a:ext cx="4868985" cy="677796"/>
            <a:chOff x="520218" y="418450"/>
            <a:chExt cx="5658081" cy="787644"/>
          </a:xfrm>
        </p:grpSpPr>
        <p:sp>
          <p:nvSpPr>
            <p:cNvPr id="5" name="矩形: 圆角 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项目背景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PROJECT BACKGROUND</a:t>
                </a:r>
              </a:p>
            </p:txBody>
          </p:sp>
        </p:grp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27015" y="3570205"/>
            <a:ext cx="4868985" cy="677796"/>
            <a:chOff x="520218" y="418450"/>
            <a:chExt cx="5658081" cy="787644"/>
          </a:xfrm>
        </p:grpSpPr>
        <p:sp>
          <p:nvSpPr>
            <p:cNvPr id="11" name="矩形: 圆角 10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技术难点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TECHNICAL DIFFICULTIES</a:t>
                </a:r>
              </a:p>
            </p:txBody>
          </p:sp>
        </p:grpSp>
        <p:sp>
          <p:nvSpPr>
            <p:cNvPr id="1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7015" y="4806071"/>
            <a:ext cx="4868985" cy="677796"/>
            <a:chOff x="520218" y="418450"/>
            <a:chExt cx="5658081" cy="787644"/>
          </a:xfrm>
        </p:grpSpPr>
        <p:sp>
          <p:nvSpPr>
            <p:cNvPr id="17" name="矩形: 圆角 1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效果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THE EFFECT</a:t>
                </a:r>
              </a:p>
            </p:txBody>
          </p:sp>
        </p:grpSp>
        <p:sp>
          <p:nvSpPr>
            <p:cNvPr id="1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19275" y="2334338"/>
            <a:ext cx="4868985" cy="677796"/>
            <a:chOff x="520218" y="418450"/>
            <a:chExt cx="5658081" cy="787644"/>
          </a:xfrm>
        </p:grpSpPr>
        <p:sp>
          <p:nvSpPr>
            <p:cNvPr id="35" name="矩形: 圆角 3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项目目标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PROJECT TARGET</a:t>
                </a:r>
              </a:p>
            </p:txBody>
          </p:sp>
        </p:grpSp>
        <p:sp>
          <p:nvSpPr>
            <p:cNvPr id="3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19275" y="3570205"/>
            <a:ext cx="4868985" cy="677796"/>
            <a:chOff x="520218" y="418450"/>
            <a:chExt cx="5658081" cy="787644"/>
          </a:xfrm>
        </p:grpSpPr>
        <p:sp>
          <p:nvSpPr>
            <p:cNvPr id="41" name="矩形: 圆角 40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实现方案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IMPLEMENTATION PLAN</a:t>
                </a:r>
              </a:p>
            </p:txBody>
          </p:sp>
        </p:grpSp>
        <p:sp>
          <p:nvSpPr>
            <p:cNvPr id="4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19275" y="4806071"/>
            <a:ext cx="4868985" cy="677796"/>
            <a:chOff x="520218" y="418450"/>
            <a:chExt cx="5658081" cy="787644"/>
          </a:xfrm>
        </p:grpSpPr>
        <p:sp>
          <p:nvSpPr>
            <p:cNvPr id="47" name="矩形: 圆角 4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展望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FUTURE PROSPECTS</a:t>
                </a:r>
              </a:p>
            </p:txBody>
          </p:sp>
        </p:grpSp>
        <p:sp>
          <p:nvSpPr>
            <p:cNvPr id="4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8430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4" name="矩形: 圆角 3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背景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BACKGROUND</a:t>
                </a:r>
              </a:p>
            </p:txBody>
          </p:sp>
        </p:grpSp>
        <p:sp>
          <p:nvSpPr>
            <p:cNvPr id="10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2" name="弧形 41">
            <a:extLst>
              <a:ext uri="{FF2B5EF4-FFF2-40B4-BE49-F238E27FC236}">
                <a16:creationId xmlns:a16="http://schemas.microsoft.com/office/drawing/2014/main" id="{65D50E58-5E4F-4357-BAB7-971568218886}"/>
              </a:ext>
            </a:extLst>
          </p:cNvPr>
          <p:cNvSpPr/>
          <p:nvPr/>
        </p:nvSpPr>
        <p:spPr>
          <a:xfrm>
            <a:off x="1329063" y="1512754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DE6E41-EB6A-4235-A5F3-4A1584465C89}"/>
              </a:ext>
            </a:extLst>
          </p:cNvPr>
          <p:cNvSpPr/>
          <p:nvPr/>
        </p:nvSpPr>
        <p:spPr>
          <a:xfrm>
            <a:off x="2581525" y="1628694"/>
            <a:ext cx="3647152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初期问题：新设备鉴别、统计不准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CE7918E-B5EE-4015-86B0-4709C69BBEAD}"/>
              </a:ext>
            </a:extLst>
          </p:cNvPr>
          <p:cNvSpPr/>
          <p:nvPr/>
        </p:nvSpPr>
        <p:spPr>
          <a:xfrm>
            <a:off x="1456182" y="1632201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6B7847-E0B6-4F53-971D-F272CA758AFF}"/>
              </a:ext>
            </a:extLst>
          </p:cNvPr>
          <p:cNvSpPr/>
          <p:nvPr/>
        </p:nvSpPr>
        <p:spPr>
          <a:xfrm>
            <a:off x="1398372" y="1675963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98674F85-34C6-4427-A45C-CF841C289545}"/>
              </a:ext>
            </a:extLst>
          </p:cNvPr>
          <p:cNvSpPr/>
          <p:nvPr/>
        </p:nvSpPr>
        <p:spPr>
          <a:xfrm>
            <a:off x="1329063" y="2735368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473E2E0-231B-486C-9828-4C572F1DFC95}"/>
              </a:ext>
            </a:extLst>
          </p:cNvPr>
          <p:cNvSpPr/>
          <p:nvPr/>
        </p:nvSpPr>
        <p:spPr>
          <a:xfrm>
            <a:off x="1454715" y="2854815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77FB3D-297E-4543-9D8A-B46DCA86F76B}"/>
              </a:ext>
            </a:extLst>
          </p:cNvPr>
          <p:cNvSpPr/>
          <p:nvPr/>
        </p:nvSpPr>
        <p:spPr>
          <a:xfrm>
            <a:off x="1396905" y="2898577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11755C7E-98BE-411B-AE16-45DE5619CA4F}"/>
              </a:ext>
            </a:extLst>
          </p:cNvPr>
          <p:cNvSpPr/>
          <p:nvPr/>
        </p:nvSpPr>
        <p:spPr>
          <a:xfrm>
            <a:off x="1329063" y="3957982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527806D-5943-4DA7-93C5-BB18B40338BC}"/>
              </a:ext>
            </a:extLst>
          </p:cNvPr>
          <p:cNvSpPr/>
          <p:nvPr/>
        </p:nvSpPr>
        <p:spPr>
          <a:xfrm>
            <a:off x="1454715" y="4077429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204F747-CE2B-41B8-A1AF-A6E377081F29}"/>
              </a:ext>
            </a:extLst>
          </p:cNvPr>
          <p:cNvSpPr/>
          <p:nvPr/>
        </p:nvSpPr>
        <p:spPr>
          <a:xfrm>
            <a:off x="1396905" y="4121191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5E9C5A2C-A125-4D3E-88EC-1C86E6DD66BD}"/>
              </a:ext>
            </a:extLst>
          </p:cNvPr>
          <p:cNvSpPr/>
          <p:nvPr/>
        </p:nvSpPr>
        <p:spPr>
          <a:xfrm>
            <a:off x="1329063" y="5225799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8306DC2-6B65-4628-87E2-B2D4657AB56E}"/>
              </a:ext>
            </a:extLst>
          </p:cNvPr>
          <p:cNvSpPr/>
          <p:nvPr/>
        </p:nvSpPr>
        <p:spPr>
          <a:xfrm>
            <a:off x="1454715" y="5345246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9C5D6D-E740-4978-AFEC-DFFB83DB2D03}"/>
              </a:ext>
            </a:extLst>
          </p:cNvPr>
          <p:cNvSpPr/>
          <p:nvPr/>
        </p:nvSpPr>
        <p:spPr>
          <a:xfrm>
            <a:off x="1396905" y="5389008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EFAB49-AC7D-4633-A6CE-B349FF3E14D9}"/>
              </a:ext>
            </a:extLst>
          </p:cNvPr>
          <p:cNvSpPr/>
          <p:nvPr/>
        </p:nvSpPr>
        <p:spPr>
          <a:xfrm>
            <a:off x="2581525" y="2866667"/>
            <a:ext cx="7866256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羊毛党猖獗，初期刷单成本低，运营活动及优惠券被刷严重 （新人、免单）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54B35B3-8005-4032-89A2-B54C842D5BCF}"/>
              </a:ext>
            </a:extLst>
          </p:cNvPr>
          <p:cNvSpPr/>
          <p:nvPr/>
        </p:nvSpPr>
        <p:spPr>
          <a:xfrm>
            <a:off x="2581525" y="3999841"/>
            <a:ext cx="341632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装机量、日活等数据统计受影响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0395B4-3741-4F58-B48D-A26CCAD79455}"/>
              </a:ext>
            </a:extLst>
          </p:cNvPr>
          <p:cNvSpPr/>
          <p:nvPr/>
        </p:nvSpPr>
        <p:spPr>
          <a:xfrm>
            <a:off x="2581525" y="5225799"/>
            <a:ext cx="7571303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第三方方案，无法确保数据及业务安全性，同时开支不菲（数盟、同盾）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2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4" name="矩形: 圆角 3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目标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TARGET</a:t>
                </a:r>
              </a:p>
            </p:txBody>
          </p:sp>
        </p:grpSp>
        <p:sp>
          <p:nvSpPr>
            <p:cNvPr id="10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2" name="弧形 41">
            <a:extLst>
              <a:ext uri="{FF2B5EF4-FFF2-40B4-BE49-F238E27FC236}">
                <a16:creationId xmlns:a16="http://schemas.microsoft.com/office/drawing/2014/main" id="{65D50E58-5E4F-4357-BAB7-971568218886}"/>
              </a:ext>
            </a:extLst>
          </p:cNvPr>
          <p:cNvSpPr/>
          <p:nvPr/>
        </p:nvSpPr>
        <p:spPr>
          <a:xfrm>
            <a:off x="1329063" y="1512754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6DE6E41-EB6A-4235-A5F3-4A1584465C89}"/>
              </a:ext>
            </a:extLst>
          </p:cNvPr>
          <p:cNvSpPr/>
          <p:nvPr/>
        </p:nvSpPr>
        <p:spPr>
          <a:xfrm>
            <a:off x="2581525" y="1628694"/>
            <a:ext cx="433965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建立严选自己的可信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平台（设备指纹）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2CE7918E-B5EE-4015-86B0-4709C69BBEAD}"/>
              </a:ext>
            </a:extLst>
          </p:cNvPr>
          <p:cNvSpPr/>
          <p:nvPr/>
        </p:nvSpPr>
        <p:spPr>
          <a:xfrm>
            <a:off x="1456182" y="1632201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6B7847-E0B6-4F53-971D-F272CA758AFF}"/>
              </a:ext>
            </a:extLst>
          </p:cNvPr>
          <p:cNvSpPr/>
          <p:nvPr/>
        </p:nvSpPr>
        <p:spPr>
          <a:xfrm>
            <a:off x="1398372" y="1675963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98674F85-34C6-4427-A45C-CF841C289545}"/>
              </a:ext>
            </a:extLst>
          </p:cNvPr>
          <p:cNvSpPr/>
          <p:nvPr/>
        </p:nvSpPr>
        <p:spPr>
          <a:xfrm>
            <a:off x="1329063" y="2735368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7473E2E0-231B-486C-9828-4C572F1DFC95}"/>
              </a:ext>
            </a:extLst>
          </p:cNvPr>
          <p:cNvSpPr/>
          <p:nvPr/>
        </p:nvSpPr>
        <p:spPr>
          <a:xfrm>
            <a:off x="1454715" y="2854815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277FB3D-297E-4543-9D8A-B46DCA86F76B}"/>
              </a:ext>
            </a:extLst>
          </p:cNvPr>
          <p:cNvSpPr/>
          <p:nvPr/>
        </p:nvSpPr>
        <p:spPr>
          <a:xfrm>
            <a:off x="1396905" y="2898577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id="{11755C7E-98BE-411B-AE16-45DE5619CA4F}"/>
              </a:ext>
            </a:extLst>
          </p:cNvPr>
          <p:cNvSpPr/>
          <p:nvPr/>
        </p:nvSpPr>
        <p:spPr>
          <a:xfrm>
            <a:off x="1329063" y="3957982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527806D-5943-4DA7-93C5-BB18B40338BC}"/>
              </a:ext>
            </a:extLst>
          </p:cNvPr>
          <p:cNvSpPr/>
          <p:nvPr/>
        </p:nvSpPr>
        <p:spPr>
          <a:xfrm>
            <a:off x="1454715" y="4077429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204F747-CE2B-41B8-A1AF-A6E377081F29}"/>
              </a:ext>
            </a:extLst>
          </p:cNvPr>
          <p:cNvSpPr/>
          <p:nvPr/>
        </p:nvSpPr>
        <p:spPr>
          <a:xfrm>
            <a:off x="1396905" y="4121191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id="{5E9C5A2C-A125-4D3E-88EC-1C86E6DD66BD}"/>
              </a:ext>
            </a:extLst>
          </p:cNvPr>
          <p:cNvSpPr/>
          <p:nvPr/>
        </p:nvSpPr>
        <p:spPr>
          <a:xfrm>
            <a:off x="1329063" y="5225799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8306DC2-6B65-4628-87E2-B2D4657AB56E}"/>
              </a:ext>
            </a:extLst>
          </p:cNvPr>
          <p:cNvSpPr/>
          <p:nvPr/>
        </p:nvSpPr>
        <p:spPr>
          <a:xfrm>
            <a:off x="1454715" y="5345246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E9C5D6D-E740-4978-AFEC-DFFB83DB2D03}"/>
              </a:ext>
            </a:extLst>
          </p:cNvPr>
          <p:cNvSpPr/>
          <p:nvPr/>
        </p:nvSpPr>
        <p:spPr>
          <a:xfrm>
            <a:off x="1396905" y="5389008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BBEFAB49-AC7D-4633-A6CE-B349FF3E14D9}"/>
              </a:ext>
            </a:extLst>
          </p:cNvPr>
          <p:cNvSpPr/>
          <p:nvPr/>
        </p:nvSpPr>
        <p:spPr>
          <a:xfrm>
            <a:off x="2581525" y="2866667"/>
            <a:ext cx="7013458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基于可信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，为风控提供有效支持：如根据新用户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新设备发新人券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54B35B3-8005-4032-89A2-B54C842D5BCF}"/>
              </a:ext>
            </a:extLst>
          </p:cNvPr>
          <p:cNvSpPr/>
          <p:nvPr/>
        </p:nvSpPr>
        <p:spPr>
          <a:xfrm>
            <a:off x="2581525" y="3999841"/>
            <a:ext cx="5493812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基于可信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，更精确统计装机量、日活、月活设备，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0395B4-3741-4F58-B48D-A26CCAD79455}"/>
              </a:ext>
            </a:extLst>
          </p:cNvPr>
          <p:cNvSpPr/>
          <p:nvPr/>
        </p:nvSpPr>
        <p:spPr>
          <a:xfrm>
            <a:off x="2581525" y="5225799"/>
            <a:ext cx="5724644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基于可信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，保证数据准确、用户真实、辅助推广运营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9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29429" y="2735122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弧形 3"/>
          <p:cNvSpPr/>
          <p:nvPr/>
        </p:nvSpPr>
        <p:spPr>
          <a:xfrm>
            <a:off x="1212350" y="2618042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36936" y="3260686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033819" y="1532014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148002" y="995481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633895" y="4181270"/>
            <a:ext cx="1018151" cy="1018153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963874" y="4045432"/>
            <a:ext cx="382438" cy="382438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49270" y="440697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336293" y="3707185"/>
            <a:ext cx="523701" cy="523701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771765" y="4064362"/>
            <a:ext cx="155852" cy="155852"/>
          </a:xfrm>
          <a:prstGeom prst="ellipse">
            <a:avLst/>
          </a:prstGeom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24"/>
          <p:cNvSpPr/>
          <p:nvPr/>
        </p:nvSpPr>
        <p:spPr>
          <a:xfrm>
            <a:off x="1558207" y="3013505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7" name="矩形: 圆角 2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难点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DIFFICULTIES</a:t>
                </a:r>
                <a:endParaRPr lang="en-US" altLang="zh-CN" sz="1200" dirty="0">
                  <a:solidFill>
                    <a:schemeClr val="bg1"/>
                  </a:solidFill>
                  <a:latin typeface="Agency FB" panose="020B0503020202020204" pitchFamily="34" charset="0"/>
                  <a:ea typeface="+mj-ea"/>
                </a:endParaRPr>
              </a:p>
            </p:txBody>
          </p:sp>
        </p:grpSp>
        <p:sp>
          <p:nvSpPr>
            <p:cNvPr id="2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491864" y="2789505"/>
            <a:ext cx="3288080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Android</a:t>
            </a:r>
            <a:r>
              <a:rPr kumimoji="1" lang="zh-CN" altLang="en-US" dirty="0">
                <a:solidFill>
                  <a:schemeClr val="bg1"/>
                </a:solidFill>
              </a:rPr>
              <a:t>模拟器检测（种类多）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9855862-7D7F-46ED-BD5D-E2855135AE15}"/>
              </a:ext>
            </a:extLst>
          </p:cNvPr>
          <p:cNvSpPr/>
          <p:nvPr/>
        </p:nvSpPr>
        <p:spPr>
          <a:xfrm>
            <a:off x="1329429" y="1471628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0085A06B-CF79-4CB8-9C0F-A3D0827418CA}"/>
              </a:ext>
            </a:extLst>
          </p:cNvPr>
          <p:cNvSpPr/>
          <p:nvPr/>
        </p:nvSpPr>
        <p:spPr>
          <a:xfrm>
            <a:off x="1212350" y="1354548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FCA272D-D8CE-4646-8485-B1CE27445041}"/>
              </a:ext>
            </a:extLst>
          </p:cNvPr>
          <p:cNvCxnSpPr/>
          <p:nvPr/>
        </p:nvCxnSpPr>
        <p:spPr>
          <a:xfrm>
            <a:off x="2536936" y="1997192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24">
            <a:extLst>
              <a:ext uri="{FF2B5EF4-FFF2-40B4-BE49-F238E27FC236}">
                <a16:creationId xmlns:a16="http://schemas.microsoft.com/office/drawing/2014/main" id="{3307A605-B503-40A5-84D6-712BC4EB1D76}"/>
              </a:ext>
            </a:extLst>
          </p:cNvPr>
          <p:cNvSpPr/>
          <p:nvPr/>
        </p:nvSpPr>
        <p:spPr>
          <a:xfrm>
            <a:off x="1558207" y="1750011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4077B6-EB32-4F36-AA73-1BF5B8A0C8AC}"/>
              </a:ext>
            </a:extLst>
          </p:cNvPr>
          <p:cNvSpPr/>
          <p:nvPr/>
        </p:nvSpPr>
        <p:spPr>
          <a:xfrm>
            <a:off x="2491864" y="1526011"/>
            <a:ext cx="4506362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设备指纹信息的</a:t>
            </a:r>
            <a:r>
              <a:rPr kumimoji="1" lang="zh-CN" altLang="en-US" b="1" u="sng" dirty="0">
                <a:solidFill>
                  <a:schemeClr val="bg1"/>
                </a:solidFill>
              </a:rPr>
              <a:t>准确</a:t>
            </a:r>
            <a:r>
              <a:rPr kumimoji="1" lang="zh-CN" altLang="en-US" dirty="0">
                <a:solidFill>
                  <a:schemeClr val="bg1"/>
                </a:solidFill>
              </a:rPr>
              <a:t>搜集（</a:t>
            </a:r>
            <a:r>
              <a:rPr kumimoji="1" lang="en-US" altLang="zh-CN" dirty="0">
                <a:solidFill>
                  <a:schemeClr val="bg1"/>
                </a:solidFill>
              </a:rPr>
              <a:t>Android</a:t>
            </a:r>
            <a:r>
              <a:rPr kumimoji="1" lang="zh-CN" altLang="en-US" dirty="0">
                <a:solidFill>
                  <a:schemeClr val="bg1"/>
                </a:solidFill>
              </a:rPr>
              <a:t>及</a:t>
            </a:r>
            <a:r>
              <a:rPr kumimoji="1" lang="en-US" altLang="zh-CN" dirty="0" err="1">
                <a:solidFill>
                  <a:schemeClr val="bg1"/>
                </a:solidFill>
              </a:rPr>
              <a:t>ios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E69D5BA-2D64-4384-B7B6-27F6DC46F680}"/>
              </a:ext>
            </a:extLst>
          </p:cNvPr>
          <p:cNvSpPr/>
          <p:nvPr/>
        </p:nvSpPr>
        <p:spPr>
          <a:xfrm>
            <a:off x="1363318" y="399861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66573863-7EC9-44B4-AF40-9D2B4C1F686A}"/>
              </a:ext>
            </a:extLst>
          </p:cNvPr>
          <p:cNvSpPr/>
          <p:nvPr/>
        </p:nvSpPr>
        <p:spPr>
          <a:xfrm>
            <a:off x="1246239" y="388153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D033AB5-5CF5-42F7-9547-E235B2D1FEE3}"/>
              </a:ext>
            </a:extLst>
          </p:cNvPr>
          <p:cNvCxnSpPr/>
          <p:nvPr/>
        </p:nvCxnSpPr>
        <p:spPr>
          <a:xfrm>
            <a:off x="2570825" y="452418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24">
            <a:extLst>
              <a:ext uri="{FF2B5EF4-FFF2-40B4-BE49-F238E27FC236}">
                <a16:creationId xmlns:a16="http://schemas.microsoft.com/office/drawing/2014/main" id="{2F11FEC2-814C-40F5-88DA-CD761EBD9A49}"/>
              </a:ext>
            </a:extLst>
          </p:cNvPr>
          <p:cNvSpPr/>
          <p:nvPr/>
        </p:nvSpPr>
        <p:spPr>
          <a:xfrm>
            <a:off x="1592096" y="427699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C44B10D-1220-4C1B-993D-F61F2DE29B59}"/>
              </a:ext>
            </a:extLst>
          </p:cNvPr>
          <p:cNvSpPr/>
          <p:nvPr/>
        </p:nvSpPr>
        <p:spPr>
          <a:xfrm>
            <a:off x="2525753" y="4052999"/>
            <a:ext cx="2723823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危险设备及危险环境检测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1E76D61-BFCE-419A-BF85-46FADBEFAA89}"/>
              </a:ext>
            </a:extLst>
          </p:cNvPr>
          <p:cNvSpPr/>
          <p:nvPr/>
        </p:nvSpPr>
        <p:spPr>
          <a:xfrm>
            <a:off x="1363318" y="526756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BC9F7C49-2902-477E-AC29-836B2AA4AB57}"/>
              </a:ext>
            </a:extLst>
          </p:cNvPr>
          <p:cNvSpPr/>
          <p:nvPr/>
        </p:nvSpPr>
        <p:spPr>
          <a:xfrm>
            <a:off x="1246239" y="515048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51E7579-04D3-40EA-A66F-0FA5935C31B5}"/>
              </a:ext>
            </a:extLst>
          </p:cNvPr>
          <p:cNvCxnSpPr/>
          <p:nvPr/>
        </p:nvCxnSpPr>
        <p:spPr>
          <a:xfrm>
            <a:off x="2570825" y="579313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24">
            <a:extLst>
              <a:ext uri="{FF2B5EF4-FFF2-40B4-BE49-F238E27FC236}">
                <a16:creationId xmlns:a16="http://schemas.microsoft.com/office/drawing/2014/main" id="{420AC794-BB95-493C-9D8F-0F72967A67ED}"/>
              </a:ext>
            </a:extLst>
          </p:cNvPr>
          <p:cNvSpPr/>
          <p:nvPr/>
        </p:nvSpPr>
        <p:spPr>
          <a:xfrm>
            <a:off x="1592096" y="554594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00FFBCF-1715-4B95-91CF-00F8D2A586ED}"/>
              </a:ext>
            </a:extLst>
          </p:cNvPr>
          <p:cNvSpPr/>
          <p:nvPr/>
        </p:nvSpPr>
        <p:spPr>
          <a:xfrm>
            <a:off x="2525753" y="5321949"/>
            <a:ext cx="2954655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召回准确度、低延迟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7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 animBg="1"/>
      <p:bldP spid="24" grpId="0" animBg="1"/>
      <p:bldP spid="48" grpId="0" animBg="1"/>
      <p:bldP spid="32" grpId="0" animBg="1"/>
      <p:bldP spid="33" grpId="0" animBg="1"/>
      <p:bldP spid="38" grpId="0" animBg="1"/>
      <p:bldP spid="40" grpId="0" animBg="1"/>
      <p:bldP spid="44" grpId="0" animBg="1"/>
      <p:bldP spid="51" grpId="0" animBg="1"/>
      <p:bldP spid="58" grpId="0" animBg="1"/>
      <p:bldP spid="59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8423" y="1566152"/>
            <a:ext cx="2343013" cy="4780287"/>
            <a:chOff x="8481848" y="1166648"/>
            <a:chExt cx="2474802" cy="50491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848" y="1166648"/>
              <a:ext cx="2474802" cy="504916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78" t="1093" r="35278" b="5307"/>
            <a:stretch>
              <a:fillRect/>
            </a:stretch>
          </p:blipFill>
          <p:spPr>
            <a:xfrm>
              <a:off x="8652449" y="1783604"/>
              <a:ext cx="2133600" cy="3815255"/>
            </a:xfrm>
            <a:custGeom>
              <a:avLst/>
              <a:gdLst>
                <a:gd name="connsiteX0" fmla="*/ 0 w 2133600"/>
                <a:gd name="connsiteY0" fmla="*/ 0 h 3815255"/>
                <a:gd name="connsiteX1" fmla="*/ 2133600 w 2133600"/>
                <a:gd name="connsiteY1" fmla="*/ 0 h 3815255"/>
                <a:gd name="connsiteX2" fmla="*/ 2133600 w 2133600"/>
                <a:gd name="connsiteY2" fmla="*/ 3815255 h 3815255"/>
                <a:gd name="connsiteX3" fmla="*/ 0 w 2133600"/>
                <a:gd name="connsiteY3" fmla="*/ 3815255 h 38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0" h="3815255">
                  <a:moveTo>
                    <a:pt x="0" y="0"/>
                  </a:moveTo>
                  <a:lnTo>
                    <a:pt x="2133600" y="0"/>
                  </a:lnTo>
                  <a:lnTo>
                    <a:pt x="2133600" y="3815255"/>
                  </a:lnTo>
                  <a:lnTo>
                    <a:pt x="0" y="3815255"/>
                  </a:lnTo>
                  <a:close/>
                </a:path>
              </a:pathLst>
            </a:custGeom>
          </p:spPr>
        </p:pic>
      </p:grpSp>
      <p:grpSp>
        <p:nvGrpSpPr>
          <p:cNvPr id="5" name="组合 4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6" name="组合 5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12" name="弧形 11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弧形 12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弧形 13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连接符 15"/>
          <p:cNvCxnSpPr/>
          <p:nvPr/>
        </p:nvCxnSpPr>
        <p:spPr>
          <a:xfrm flipH="1">
            <a:off x="6096000" y="2588961"/>
            <a:ext cx="3048574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18" name="组合 1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24" name="弧形 2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弧形 2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弧形 2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/>
          <p:cNvCxnSpPr/>
          <p:nvPr/>
        </p:nvCxnSpPr>
        <p:spPr>
          <a:xfrm flipH="1">
            <a:off x="6115330" y="3936157"/>
            <a:ext cx="3889950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30" name="组合 2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36" name="弧形 3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弧形 3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弧形 3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弧形 3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直接连接符 39"/>
          <p:cNvCxnSpPr/>
          <p:nvPr/>
        </p:nvCxnSpPr>
        <p:spPr>
          <a:xfrm flipH="1">
            <a:off x="6115330" y="5246427"/>
            <a:ext cx="3595951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3723010" y="2133303"/>
            <a:ext cx="1364476" cy="5078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IMEI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IMSI</a:t>
            </a:r>
          </a:p>
        </p:txBody>
      </p:sp>
      <p:sp>
        <p:nvSpPr>
          <p:cNvPr id="42" name="文本框 41"/>
          <p:cNvSpPr txBox="1"/>
          <p:nvPr/>
        </p:nvSpPr>
        <p:spPr>
          <a:xfrm flipH="1">
            <a:off x="965200" y="2478875"/>
            <a:ext cx="4067290" cy="2936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r"/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比较容易篡改</a:t>
            </a:r>
          </a:p>
        </p:txBody>
      </p:sp>
      <p:sp>
        <p:nvSpPr>
          <p:cNvPr id="43" name="文本框 42"/>
          <p:cNvSpPr txBox="1"/>
          <p:nvPr/>
        </p:nvSpPr>
        <p:spPr>
          <a:xfrm flipH="1">
            <a:off x="381153" y="3700655"/>
            <a:ext cx="4711546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Android Serial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AndroidID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MacAddress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flipH="1">
            <a:off x="1065906" y="4992144"/>
            <a:ext cx="4016997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WifiMac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Android</a:t>
            </a:r>
            <a:r>
              <a:rPr lang="zh-CN" altLang="en-US" dirty="0">
                <a:solidFill>
                  <a:schemeClr val="bg1"/>
                </a:solidFill>
              </a:rPr>
              <a:t>设备型号厂商内存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48" name="组合 4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54" name="弧形 5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弧形 5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弧形 5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59" name="组合 58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65" name="弧形 64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弧形 65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弧形 6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弧形 6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椭圆 63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>
                        <a:alpha val="50000"/>
                      </a:srgbClr>
                    </a:gs>
                    <a:gs pos="0">
                      <a:srgbClr val="62FFFF">
                        <a:alpha val="700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70" name="组合 6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76" name="弧形 7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弧形 7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弧形 7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弧形 7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椭圆 79"/>
          <p:cNvSpPr/>
          <p:nvPr/>
        </p:nvSpPr>
        <p:spPr>
          <a:xfrm>
            <a:off x="5092699" y="2133303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166532" y="2207138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5257124" y="2297884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83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84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5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6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7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8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9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0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1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2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3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4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5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6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7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8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9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0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1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2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3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4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5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6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7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9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0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1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2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3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4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5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6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7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8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9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0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1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2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3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4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5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6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7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8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9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0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1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2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3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226731" y="2241078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35" name="任意多边形 43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43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43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椭圆 137"/>
          <p:cNvSpPr/>
          <p:nvPr/>
        </p:nvSpPr>
        <p:spPr>
          <a:xfrm>
            <a:off x="5092699" y="3451192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166532" y="3525027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" name="组合 139"/>
          <p:cNvGrpSpPr/>
          <p:nvPr/>
        </p:nvGrpSpPr>
        <p:grpSpPr>
          <a:xfrm>
            <a:off x="5257124" y="3615773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41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2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3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4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5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6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7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8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9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0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1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2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3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4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5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6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7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8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9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0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1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2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3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4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5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6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7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8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9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0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1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2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3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4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5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6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7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8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9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0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1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2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3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4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5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6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7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8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89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0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1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226731" y="3558967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93" name="任意多边形 49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49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49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椭圆 195"/>
          <p:cNvSpPr/>
          <p:nvPr/>
        </p:nvSpPr>
        <p:spPr>
          <a:xfrm>
            <a:off x="5092699" y="4757475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166532" y="4831310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/>
          <p:cNvGrpSpPr/>
          <p:nvPr/>
        </p:nvGrpSpPr>
        <p:grpSpPr>
          <a:xfrm>
            <a:off x="5257124" y="4922056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99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00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1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2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3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4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5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6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7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8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9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0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1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2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3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4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5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6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7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8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9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0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1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2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3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4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5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6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7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8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9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0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1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2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3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4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5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6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7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8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9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0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1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2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3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4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5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6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7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8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9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5226731" y="4865250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251" name="任意多边形 553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554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555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文本框 253"/>
          <p:cNvSpPr txBox="1"/>
          <p:nvPr/>
        </p:nvSpPr>
        <p:spPr>
          <a:xfrm flipH="1">
            <a:off x="5397797" y="239505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5" name="文本框 254"/>
          <p:cNvSpPr txBox="1"/>
          <p:nvPr/>
        </p:nvSpPr>
        <p:spPr>
          <a:xfrm flipH="1">
            <a:off x="5359693" y="3712944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6" name="文本框 255"/>
          <p:cNvSpPr txBox="1"/>
          <p:nvPr/>
        </p:nvSpPr>
        <p:spPr>
          <a:xfrm flipH="1">
            <a:off x="5359693" y="501922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58" name="矩形: 圆角 25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Android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设备指纹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THE FINGER OF ANDROID DEVICE</a:t>
                </a:r>
              </a:p>
            </p:txBody>
          </p:sp>
        </p:grpSp>
        <p:sp>
          <p:nvSpPr>
            <p:cNvPr id="26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94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78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03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id="128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80" grpId="0" animBg="1"/>
      <p:bldP spid="81" grpId="0" animBg="1"/>
      <p:bldP spid="138" grpId="0" animBg="1"/>
      <p:bldP spid="139" grpId="0" animBg="1"/>
      <p:bldP spid="196" grpId="0" animBg="1"/>
      <p:bldP spid="197" grpId="0" animBg="1"/>
      <p:bldP spid="254" grpId="0"/>
      <p:bldP spid="255" grpId="0"/>
      <p:bldP spid="2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38724" y="1971139"/>
            <a:ext cx="6125645" cy="3627872"/>
            <a:chOff x="-1811545" y="1723904"/>
            <a:chExt cx="6745855" cy="4069814"/>
          </a:xfrm>
        </p:grpSpPr>
        <p:pic>
          <p:nvPicPr>
            <p:cNvPr id="3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1" t="29398" r="17922" b="13718"/>
            <a:stretch/>
          </p:blipFill>
          <p:spPr>
            <a:xfrm>
              <a:off x="-1811545" y="1723904"/>
              <a:ext cx="6745855" cy="4069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976" b="2090"/>
            <a:stretch/>
          </p:blipFill>
          <p:spPr>
            <a:xfrm>
              <a:off x="-848309" y="2212456"/>
              <a:ext cx="4747210" cy="2933609"/>
            </a:xfrm>
            <a:prstGeom prst="rect">
              <a:avLst/>
            </a:prstGeom>
          </p:spPr>
        </p:pic>
      </p:grpSp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01958" y="418450"/>
              <a:ext cx="4876341" cy="760635"/>
              <a:chOff x="1292230" y="418450"/>
              <a:chExt cx="4876341" cy="760635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292230" y="418450"/>
                <a:ext cx="396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Android 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模拟器检测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ANDROID SIMULATOR CHECK</a:t>
                </a:r>
              </a:p>
            </p:txBody>
          </p:sp>
        </p:grp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365EB71-8071-420B-829F-1FA9267ED28F}"/>
              </a:ext>
            </a:extLst>
          </p:cNvPr>
          <p:cNvGrpSpPr/>
          <p:nvPr/>
        </p:nvGrpSpPr>
        <p:grpSpPr>
          <a:xfrm rot="19060261" flipH="1">
            <a:off x="3004680" y="1920900"/>
            <a:ext cx="1531173" cy="1328182"/>
            <a:chOff x="7395257" y="1742914"/>
            <a:chExt cx="800302" cy="70891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5E18EF-E497-4C84-98CF-0827A5E94079}"/>
                </a:ext>
              </a:extLst>
            </p:cNvPr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3A39F448-6C6F-4C63-B594-3CD309281DD4}"/>
                </a:ext>
              </a:extLst>
            </p:cNvPr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CCEE884-BA8E-470E-8912-00338D3C5C8F}"/>
                  </a:ext>
                </a:extLst>
              </p:cNvPr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A3AF91F-743C-40A2-99EC-22A2B031AB77}"/>
                  </a:ext>
                </a:extLst>
              </p:cNvPr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C4C9CC2-1E80-4632-AC3B-C3CB53084A07}"/>
              </a:ext>
            </a:extLst>
          </p:cNvPr>
          <p:cNvSpPr/>
          <p:nvPr/>
        </p:nvSpPr>
        <p:spPr>
          <a:xfrm>
            <a:off x="272220" y="4803023"/>
            <a:ext cx="2967479" cy="4247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IMEI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QEMU</a:t>
            </a:r>
            <a:r>
              <a:rPr kumimoji="1" lang="zh-CN" altLang="en-US" dirty="0">
                <a:solidFill>
                  <a:schemeClr val="bg1"/>
                </a:solidFill>
              </a:rPr>
              <a:t>特征信息监测</a:t>
            </a:r>
            <a:endParaRPr lang="zh-CN" altLang="en-US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7E82BCB-AE07-4D5D-84F7-CBE35B9CDBB5}"/>
              </a:ext>
            </a:extLst>
          </p:cNvPr>
          <p:cNvGrpSpPr/>
          <p:nvPr/>
        </p:nvGrpSpPr>
        <p:grpSpPr>
          <a:xfrm rot="13279477">
            <a:off x="3031819" y="3313056"/>
            <a:ext cx="1510836" cy="1338309"/>
            <a:chOff x="7395257" y="1742914"/>
            <a:chExt cx="800302" cy="708913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99C51B1A-669B-492E-8C04-EAC9A672ACF3}"/>
                </a:ext>
              </a:extLst>
            </p:cNvPr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13F0ACD8-B8A0-4B9D-BFA6-618DBA1F701D}"/>
                </a:ext>
              </a:extLst>
            </p:cNvPr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CB0A347-A34A-4137-9510-35FD93D9C244}"/>
                  </a:ext>
                </a:extLst>
              </p:cNvPr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84B9C21A-CDFA-45A1-896C-CE2D27002ACC}"/>
                  </a:ext>
                </a:extLst>
              </p:cNvPr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id="{B608D4BB-FEA4-4D85-AC8B-6036CCD72F34}"/>
              </a:ext>
            </a:extLst>
          </p:cNvPr>
          <p:cNvSpPr/>
          <p:nvPr/>
        </p:nvSpPr>
        <p:spPr>
          <a:xfrm>
            <a:off x="317611" y="3947277"/>
            <a:ext cx="1992853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kumimoji="1" lang="en-US" altLang="zh-CN" b="1" dirty="0">
                <a:solidFill>
                  <a:schemeClr val="bg1"/>
                </a:solidFill>
                <a:latin typeface="Arial"/>
                <a:ea typeface="微软雅黑"/>
              </a:rPr>
              <a:t>CPU INFO</a:t>
            </a:r>
            <a:r>
              <a:rPr kumimoji="1" lang="zh-CN" altLang="en-US" b="1" dirty="0">
                <a:solidFill>
                  <a:schemeClr val="bg1"/>
                </a:solidFill>
                <a:latin typeface="Arial"/>
                <a:ea typeface="微软雅黑"/>
              </a:rPr>
              <a:t> 弃</a:t>
            </a:r>
            <a:r>
              <a:rPr kumimoji="1" lang="en-US" altLang="zh-CN" b="1" dirty="0">
                <a:solidFill>
                  <a:schemeClr val="bg1"/>
                </a:solidFill>
                <a:latin typeface="Arial"/>
                <a:ea typeface="微软雅黑"/>
              </a:rPr>
              <a:t>X86</a:t>
            </a:r>
            <a:endParaRPr lang="zh-CN" altLang="en-US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D97F6ACE-40DB-44D2-9C62-1FF1086FBB7F}"/>
              </a:ext>
            </a:extLst>
          </p:cNvPr>
          <p:cNvGrpSpPr/>
          <p:nvPr/>
        </p:nvGrpSpPr>
        <p:grpSpPr>
          <a:xfrm rot="19054790" flipH="1">
            <a:off x="3514700" y="4384865"/>
            <a:ext cx="1343701" cy="1190260"/>
            <a:chOff x="7395257" y="1742914"/>
            <a:chExt cx="800302" cy="70891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02A628CF-A471-4F95-9C83-916C036CB622}"/>
                </a:ext>
              </a:extLst>
            </p:cNvPr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291BCB18-F5DC-40C8-9AAD-93D2E235C63A}"/>
                </a:ext>
              </a:extLst>
            </p:cNvPr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D9FFB195-B81D-4466-BF8B-200CDF384D0D}"/>
                  </a:ext>
                </a:extLst>
              </p:cNvPr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DAAD8AEF-7B72-402B-8E6E-1402BD497CFD}"/>
                  </a:ext>
                </a:extLst>
              </p:cNvPr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id="{F809951C-B10B-401B-8D41-A61B26036673}"/>
              </a:ext>
            </a:extLst>
          </p:cNvPr>
          <p:cNvSpPr/>
          <p:nvPr/>
        </p:nvSpPr>
        <p:spPr>
          <a:xfrm>
            <a:off x="285604" y="2307500"/>
            <a:ext cx="156966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架构差别检测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E594EE6-253A-4D78-8D19-4F1046A16CC2}"/>
              </a:ext>
            </a:extLst>
          </p:cNvPr>
          <p:cNvSpPr/>
          <p:nvPr/>
        </p:nvSpPr>
        <p:spPr>
          <a:xfrm>
            <a:off x="265218" y="2852387"/>
            <a:ext cx="5437059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200" dirty="0">
                <a:solidFill>
                  <a:schemeClr val="bg1"/>
                </a:solidFill>
              </a:rPr>
              <a:t>ARM</a:t>
            </a:r>
            <a:r>
              <a:rPr kumimoji="1" lang="zh-CN" altLang="en-US" sz="1200" dirty="0">
                <a:solidFill>
                  <a:schemeClr val="bg1"/>
                </a:solidFill>
              </a:rPr>
              <a:t>与模拟器的</a:t>
            </a:r>
            <a:r>
              <a:rPr kumimoji="1" lang="en-US" altLang="zh-CN" sz="1200" dirty="0">
                <a:solidFill>
                  <a:schemeClr val="bg1"/>
                </a:solidFill>
              </a:rPr>
              <a:t>Simple</a:t>
            </a:r>
            <a:r>
              <a:rPr kumimoji="1" lang="zh-CN" altLang="en-US" sz="1200" dirty="0">
                <a:solidFill>
                  <a:schemeClr val="bg1"/>
                </a:solidFill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</a:rPr>
              <a:t>X86</a:t>
            </a:r>
            <a:r>
              <a:rPr kumimoji="1" lang="zh-CN" altLang="en-US" sz="1200" dirty="0">
                <a:solidFill>
                  <a:schemeClr val="bg1"/>
                </a:solidFill>
              </a:rPr>
              <a:t>架构的区别</a:t>
            </a:r>
          </a:p>
        </p:txBody>
      </p:sp>
    </p:spTree>
    <p:extLst>
      <p:ext uri="{BB962C8B-B14F-4D97-AF65-F5344CB8AC3E}">
        <p14:creationId xmlns:p14="http://schemas.microsoft.com/office/powerpoint/2010/main" val="3194805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29429" y="2735122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弧形 3"/>
          <p:cNvSpPr/>
          <p:nvPr/>
        </p:nvSpPr>
        <p:spPr>
          <a:xfrm>
            <a:off x="1212350" y="2618042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36936" y="3260686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033819" y="1532014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148002" y="995481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633895" y="4181270"/>
            <a:ext cx="1018151" cy="1018153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963874" y="4045432"/>
            <a:ext cx="382438" cy="382438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49270" y="440697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336293" y="3707185"/>
            <a:ext cx="523701" cy="523701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771765" y="4064362"/>
            <a:ext cx="155852" cy="155852"/>
          </a:xfrm>
          <a:prstGeom prst="ellipse">
            <a:avLst/>
          </a:prstGeom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24"/>
          <p:cNvSpPr/>
          <p:nvPr/>
        </p:nvSpPr>
        <p:spPr>
          <a:xfrm>
            <a:off x="1558207" y="3013505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7" name="矩形: 圆角 2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01958" y="418450"/>
              <a:ext cx="4876341" cy="760635"/>
              <a:chOff x="1292230" y="418450"/>
              <a:chExt cx="4876341" cy="760635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292230" y="418450"/>
                <a:ext cx="4477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Android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其他风控信息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ANDROID OTHERS RISK FEATURES</a:t>
                </a:r>
              </a:p>
            </p:txBody>
          </p:sp>
        </p:grpSp>
        <p:sp>
          <p:nvSpPr>
            <p:cNvPr id="2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491864" y="2789505"/>
            <a:ext cx="3954929" cy="8720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定位信息、</a:t>
            </a:r>
            <a:r>
              <a:rPr kumimoji="1" lang="en-US" altLang="zh-CN" dirty="0">
                <a:solidFill>
                  <a:schemeClr val="bg1"/>
                </a:solidFill>
              </a:rPr>
              <a:t>WIFIMAC</a:t>
            </a:r>
            <a:r>
              <a:rPr kumimoji="1" lang="zh-CN" altLang="en-US" dirty="0">
                <a:solidFill>
                  <a:schemeClr val="bg1"/>
                </a:solidFill>
              </a:rPr>
              <a:t>（路由器信息）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F9855862-7D7F-46ED-BD5D-E2855135AE15}"/>
              </a:ext>
            </a:extLst>
          </p:cNvPr>
          <p:cNvSpPr/>
          <p:nvPr/>
        </p:nvSpPr>
        <p:spPr>
          <a:xfrm>
            <a:off x="1329429" y="1471628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0085A06B-CF79-4CB8-9C0F-A3D0827418CA}"/>
              </a:ext>
            </a:extLst>
          </p:cNvPr>
          <p:cNvSpPr/>
          <p:nvPr/>
        </p:nvSpPr>
        <p:spPr>
          <a:xfrm>
            <a:off x="1212350" y="1354548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FCA272D-D8CE-4646-8485-B1CE27445041}"/>
              </a:ext>
            </a:extLst>
          </p:cNvPr>
          <p:cNvCxnSpPr/>
          <p:nvPr/>
        </p:nvCxnSpPr>
        <p:spPr>
          <a:xfrm>
            <a:off x="2536936" y="1997192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24">
            <a:extLst>
              <a:ext uri="{FF2B5EF4-FFF2-40B4-BE49-F238E27FC236}">
                <a16:creationId xmlns:a16="http://schemas.microsoft.com/office/drawing/2014/main" id="{3307A605-B503-40A5-84D6-712BC4EB1D76}"/>
              </a:ext>
            </a:extLst>
          </p:cNvPr>
          <p:cNvSpPr/>
          <p:nvPr/>
        </p:nvSpPr>
        <p:spPr>
          <a:xfrm>
            <a:off x="1558207" y="1750011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54077B6-EB32-4F36-AA73-1BF5B8A0C8AC}"/>
              </a:ext>
            </a:extLst>
          </p:cNvPr>
          <p:cNvSpPr/>
          <p:nvPr/>
        </p:nvSpPr>
        <p:spPr>
          <a:xfrm>
            <a:off x="2491864" y="1526011"/>
            <a:ext cx="8032968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硬件信息（如将来平台设备完善，手机型号跟硬件信息的匹配也算重要指标）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E69D5BA-2D64-4384-B7B6-27F6DC46F680}"/>
              </a:ext>
            </a:extLst>
          </p:cNvPr>
          <p:cNvSpPr/>
          <p:nvPr/>
        </p:nvSpPr>
        <p:spPr>
          <a:xfrm>
            <a:off x="1363318" y="399861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id="{66573863-7EC9-44B4-AF40-9D2B4C1F686A}"/>
              </a:ext>
            </a:extLst>
          </p:cNvPr>
          <p:cNvSpPr/>
          <p:nvPr/>
        </p:nvSpPr>
        <p:spPr>
          <a:xfrm>
            <a:off x="1246239" y="388153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ED033AB5-5CF5-42F7-9547-E235B2D1FEE3}"/>
              </a:ext>
            </a:extLst>
          </p:cNvPr>
          <p:cNvCxnSpPr/>
          <p:nvPr/>
        </p:nvCxnSpPr>
        <p:spPr>
          <a:xfrm>
            <a:off x="2570825" y="452418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24">
            <a:extLst>
              <a:ext uri="{FF2B5EF4-FFF2-40B4-BE49-F238E27FC236}">
                <a16:creationId xmlns:a16="http://schemas.microsoft.com/office/drawing/2014/main" id="{2F11FEC2-814C-40F5-88DA-CD761EBD9A49}"/>
              </a:ext>
            </a:extLst>
          </p:cNvPr>
          <p:cNvSpPr/>
          <p:nvPr/>
        </p:nvSpPr>
        <p:spPr>
          <a:xfrm>
            <a:off x="1592096" y="427699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F1E76D61-BFCE-419A-BF85-46FADBEFAA89}"/>
              </a:ext>
            </a:extLst>
          </p:cNvPr>
          <p:cNvSpPr/>
          <p:nvPr/>
        </p:nvSpPr>
        <p:spPr>
          <a:xfrm>
            <a:off x="1363318" y="526756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id="{BC9F7C49-2902-477E-AC29-836B2AA4AB57}"/>
              </a:ext>
            </a:extLst>
          </p:cNvPr>
          <p:cNvSpPr/>
          <p:nvPr/>
        </p:nvSpPr>
        <p:spPr>
          <a:xfrm>
            <a:off x="1246239" y="515048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51E7579-04D3-40EA-A66F-0FA5935C31B5}"/>
              </a:ext>
            </a:extLst>
          </p:cNvPr>
          <p:cNvCxnSpPr/>
          <p:nvPr/>
        </p:nvCxnSpPr>
        <p:spPr>
          <a:xfrm>
            <a:off x="2570825" y="579313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24">
            <a:extLst>
              <a:ext uri="{FF2B5EF4-FFF2-40B4-BE49-F238E27FC236}">
                <a16:creationId xmlns:a16="http://schemas.microsoft.com/office/drawing/2014/main" id="{420AC794-BB95-493C-9D8F-0F72967A67ED}"/>
              </a:ext>
            </a:extLst>
          </p:cNvPr>
          <p:cNvSpPr/>
          <p:nvPr/>
        </p:nvSpPr>
        <p:spPr>
          <a:xfrm>
            <a:off x="1592096" y="554594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D00FFBCF-1715-4B95-91CF-00F8D2A586ED}"/>
              </a:ext>
            </a:extLst>
          </p:cNvPr>
          <p:cNvSpPr/>
          <p:nvPr/>
        </p:nvSpPr>
        <p:spPr>
          <a:xfrm>
            <a:off x="2525753" y="5321949"/>
            <a:ext cx="5121915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chemeClr val="bg1"/>
                </a:solidFill>
              </a:rPr>
              <a:t>Xposed</a:t>
            </a:r>
            <a:r>
              <a:rPr kumimoji="1" lang="zh-CN" altLang="en-US" dirty="0">
                <a:solidFill>
                  <a:schemeClr val="bg1"/>
                </a:solidFill>
              </a:rPr>
              <a:t>及</a:t>
            </a:r>
            <a:r>
              <a:rPr lang="en-US" altLang="zh-CN" dirty="0">
                <a:solidFill>
                  <a:schemeClr val="bg1"/>
                </a:solidFill>
              </a:rPr>
              <a:t>Substrate</a:t>
            </a:r>
            <a:r>
              <a:rPr lang="zh-CN" altLang="en-US" dirty="0">
                <a:solidFill>
                  <a:schemeClr val="bg1"/>
                </a:solidFill>
              </a:rPr>
              <a:t>检测（危险设备）、是否</a:t>
            </a:r>
            <a:r>
              <a:rPr lang="en-US" altLang="zh-CN" dirty="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0F4565C-A3AA-48E3-9775-6F2EB5B77C09}"/>
              </a:ext>
            </a:extLst>
          </p:cNvPr>
          <p:cNvSpPr/>
          <p:nvPr/>
        </p:nvSpPr>
        <p:spPr>
          <a:xfrm>
            <a:off x="2484744" y="3968352"/>
            <a:ext cx="2031325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常用安装软件检测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 animBg="1"/>
      <p:bldP spid="24" grpId="0" animBg="1"/>
      <p:bldP spid="48" grpId="0" animBg="1"/>
      <p:bldP spid="32" grpId="0" animBg="1"/>
      <p:bldP spid="33" grpId="0" animBg="1"/>
      <p:bldP spid="38" grpId="0" animBg="1"/>
      <p:bldP spid="40" grpId="0" animBg="1"/>
      <p:bldP spid="44" grpId="0" animBg="1"/>
      <p:bldP spid="51" grpId="0" animBg="1"/>
      <p:bldP spid="58" grpId="0" animBg="1"/>
      <p:bldP spid="59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8423" y="1566152"/>
            <a:ext cx="2343013" cy="4780287"/>
            <a:chOff x="8481848" y="1166648"/>
            <a:chExt cx="2474802" cy="50491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848" y="1166648"/>
              <a:ext cx="2474802" cy="504916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78" t="1093" r="35278" b="5307"/>
            <a:stretch>
              <a:fillRect/>
            </a:stretch>
          </p:blipFill>
          <p:spPr>
            <a:xfrm>
              <a:off x="8652449" y="1783604"/>
              <a:ext cx="2133600" cy="3815255"/>
            </a:xfrm>
            <a:custGeom>
              <a:avLst/>
              <a:gdLst>
                <a:gd name="connsiteX0" fmla="*/ 0 w 2133600"/>
                <a:gd name="connsiteY0" fmla="*/ 0 h 3815255"/>
                <a:gd name="connsiteX1" fmla="*/ 2133600 w 2133600"/>
                <a:gd name="connsiteY1" fmla="*/ 0 h 3815255"/>
                <a:gd name="connsiteX2" fmla="*/ 2133600 w 2133600"/>
                <a:gd name="connsiteY2" fmla="*/ 3815255 h 3815255"/>
                <a:gd name="connsiteX3" fmla="*/ 0 w 2133600"/>
                <a:gd name="connsiteY3" fmla="*/ 3815255 h 38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0" h="3815255">
                  <a:moveTo>
                    <a:pt x="0" y="0"/>
                  </a:moveTo>
                  <a:lnTo>
                    <a:pt x="2133600" y="0"/>
                  </a:lnTo>
                  <a:lnTo>
                    <a:pt x="2133600" y="3815255"/>
                  </a:lnTo>
                  <a:lnTo>
                    <a:pt x="0" y="3815255"/>
                  </a:lnTo>
                  <a:close/>
                </a:path>
              </a:pathLst>
            </a:custGeom>
          </p:spPr>
        </p:pic>
      </p:grpSp>
      <p:grpSp>
        <p:nvGrpSpPr>
          <p:cNvPr id="5" name="组合 4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6" name="组合 5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12" name="弧形 11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弧形 12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弧形 13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连接符 15"/>
          <p:cNvCxnSpPr/>
          <p:nvPr/>
        </p:nvCxnSpPr>
        <p:spPr>
          <a:xfrm flipH="1">
            <a:off x="6096000" y="2588961"/>
            <a:ext cx="3048574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18" name="组合 1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24" name="弧形 2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弧形 2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弧形 2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/>
          <p:cNvCxnSpPr/>
          <p:nvPr/>
        </p:nvCxnSpPr>
        <p:spPr>
          <a:xfrm flipH="1">
            <a:off x="6115330" y="3936157"/>
            <a:ext cx="3889950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30" name="组合 2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36" name="弧形 3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弧形 3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弧形 3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弧形 3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直接连接符 39"/>
          <p:cNvCxnSpPr/>
          <p:nvPr/>
        </p:nvCxnSpPr>
        <p:spPr>
          <a:xfrm flipH="1">
            <a:off x="6115330" y="5246427"/>
            <a:ext cx="3595951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2605728" y="2284383"/>
            <a:ext cx="2492990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模拟器检测、越狱检测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flipH="1">
            <a:off x="1368602" y="3700655"/>
            <a:ext cx="3724097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MAC</a:t>
            </a:r>
            <a:r>
              <a:rPr lang="zh-CN" altLang="en-US" b="0" dirty="0">
                <a:solidFill>
                  <a:schemeClr val="bg1"/>
                </a:solidFill>
              </a:rPr>
              <a:t>地址获取</a:t>
            </a:r>
            <a:r>
              <a:rPr lang="en-US" altLang="zh-CN" b="0" dirty="0">
                <a:solidFill>
                  <a:schemeClr val="bg1"/>
                </a:solidFill>
              </a:rPr>
              <a:t>(</a:t>
            </a:r>
            <a:r>
              <a:rPr lang="zh-CN" altLang="en-US" b="0" dirty="0">
                <a:solidFill>
                  <a:schemeClr val="bg1"/>
                </a:solidFill>
              </a:rPr>
              <a:t>本机</a:t>
            </a:r>
            <a:r>
              <a:rPr lang="en-US" altLang="zh-CN" b="0" dirty="0">
                <a:solidFill>
                  <a:schemeClr val="bg1"/>
                </a:solidFill>
              </a:rPr>
              <a:t>Mac</a:t>
            </a:r>
            <a:r>
              <a:rPr lang="zh-CN" altLang="en-US" b="0" dirty="0">
                <a:solidFill>
                  <a:schemeClr val="bg1"/>
                </a:solidFill>
              </a:rPr>
              <a:t>和</a:t>
            </a:r>
            <a:r>
              <a:rPr lang="en-US" altLang="zh-CN" b="0" dirty="0" err="1">
                <a:solidFill>
                  <a:schemeClr val="bg1"/>
                </a:solidFill>
              </a:rPr>
              <a:t>WifiMac</a:t>
            </a:r>
            <a:r>
              <a:rPr lang="en-US" altLang="zh-CN" b="0" dirty="0">
                <a:solidFill>
                  <a:schemeClr val="bg1"/>
                </a:solidFill>
              </a:rPr>
              <a:t>)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flipH="1">
            <a:off x="2615561" y="4992144"/>
            <a:ext cx="2467342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b="0" dirty="0" err="1">
                <a:solidFill>
                  <a:schemeClr val="bg1"/>
                </a:solidFill>
              </a:rPr>
              <a:t>DeviceCheck</a:t>
            </a:r>
            <a:r>
              <a:rPr lang="zh-CN" altLang="en-US" b="0" dirty="0">
                <a:solidFill>
                  <a:schemeClr val="bg1"/>
                </a:solidFill>
              </a:rPr>
              <a:t>风险检测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48" name="组合 4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54" name="弧形 5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弧形 5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弧形 5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59" name="组合 58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65" name="弧形 64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弧形 65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弧形 6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弧形 6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椭圆 63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>
                        <a:alpha val="50000"/>
                      </a:srgbClr>
                    </a:gs>
                    <a:gs pos="0">
                      <a:srgbClr val="62FFFF">
                        <a:alpha val="700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70" name="组合 6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76" name="弧形 7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弧形 7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弧形 7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弧形 7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椭圆 79"/>
          <p:cNvSpPr/>
          <p:nvPr/>
        </p:nvSpPr>
        <p:spPr>
          <a:xfrm>
            <a:off x="5092699" y="2133303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166532" y="2207138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5257124" y="2297884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83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84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5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6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7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8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9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0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1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2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3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4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5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6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7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8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9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0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1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2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3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4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5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6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7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9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0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1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2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3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4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5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6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7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8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9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0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1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2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3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4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5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6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7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8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9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0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1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2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3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226731" y="2241078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35" name="任意多边形 43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43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43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椭圆 137"/>
          <p:cNvSpPr/>
          <p:nvPr/>
        </p:nvSpPr>
        <p:spPr>
          <a:xfrm>
            <a:off x="5092699" y="3451192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166532" y="3525027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" name="组合 139"/>
          <p:cNvGrpSpPr/>
          <p:nvPr/>
        </p:nvGrpSpPr>
        <p:grpSpPr>
          <a:xfrm>
            <a:off x="5257124" y="3615773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41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2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3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4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5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6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7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8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9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0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1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2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3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4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5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6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7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8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9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0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1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2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3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4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5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6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7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8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9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0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1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2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3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4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5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6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7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8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9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0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1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2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3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4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5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6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7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8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89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0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1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226731" y="3558967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93" name="任意多边形 49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49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49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椭圆 195"/>
          <p:cNvSpPr/>
          <p:nvPr/>
        </p:nvSpPr>
        <p:spPr>
          <a:xfrm>
            <a:off x="5092699" y="4757475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166532" y="4831310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/>
          <p:cNvGrpSpPr/>
          <p:nvPr/>
        </p:nvGrpSpPr>
        <p:grpSpPr>
          <a:xfrm>
            <a:off x="5257124" y="4922056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99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00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1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2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3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4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5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6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7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8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9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0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1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2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3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4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5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6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7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8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9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0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1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2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3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4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5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6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7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8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9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0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1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2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3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4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5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6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7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8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9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0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1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2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3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4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5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6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7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8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9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5226731" y="4865250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251" name="任意多边形 553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554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555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文本框 253"/>
          <p:cNvSpPr txBox="1"/>
          <p:nvPr/>
        </p:nvSpPr>
        <p:spPr>
          <a:xfrm flipH="1">
            <a:off x="5397797" y="239505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5" name="文本框 254"/>
          <p:cNvSpPr txBox="1"/>
          <p:nvPr/>
        </p:nvSpPr>
        <p:spPr>
          <a:xfrm flipH="1">
            <a:off x="5359693" y="3712944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6" name="文本框 255"/>
          <p:cNvSpPr txBox="1"/>
          <p:nvPr/>
        </p:nvSpPr>
        <p:spPr>
          <a:xfrm flipH="1">
            <a:off x="5359693" y="501922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58" name="矩形: 圆角 25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IOS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设备指纹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THE FINGER OF IOS DEVICE</a:t>
                </a:r>
              </a:p>
            </p:txBody>
          </p:sp>
        </p:grpSp>
        <p:sp>
          <p:nvSpPr>
            <p:cNvPr id="26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413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78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03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id="128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80" grpId="0" animBg="1"/>
      <p:bldP spid="81" grpId="0" animBg="1"/>
      <p:bldP spid="138" grpId="0" animBg="1"/>
      <p:bldP spid="139" grpId="0" animBg="1"/>
      <p:bldP spid="196" grpId="0" animBg="1"/>
      <p:bldP spid="197" grpId="0" animBg="1"/>
      <p:bldP spid="254" grpId="0"/>
      <p:bldP spid="255" grpId="0"/>
      <p:bldP spid="2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1332</Words>
  <Application>Microsoft Macintosh PowerPoint</Application>
  <PresentationFormat>宽屏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汉仪菱心体简</vt:lpstr>
      <vt:lpstr>微软雅黑</vt:lpstr>
      <vt:lpstr>Agency FB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 shang</cp:lastModifiedBy>
  <cp:revision>121</cp:revision>
  <dcterms:created xsi:type="dcterms:W3CDTF">2017-06-01T06:59:22Z</dcterms:created>
  <dcterms:modified xsi:type="dcterms:W3CDTF">2020-09-17T05:04:36Z</dcterms:modified>
</cp:coreProperties>
</file>