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60" r:id="rId3"/>
    <p:sldId id="258" r:id="rId4"/>
    <p:sldId id="307" r:id="rId5"/>
    <p:sldId id="306" r:id="rId6"/>
    <p:sldId id="325" r:id="rId7"/>
    <p:sldId id="316" r:id="rId8"/>
    <p:sldId id="311" r:id="rId9"/>
    <p:sldId id="312" r:id="rId10"/>
    <p:sldId id="318" r:id="rId11"/>
    <p:sldId id="284" r:id="rId12"/>
  </p:sldIdLst>
  <p:sldSz cx="9144000" cy="5143500" type="screen16x9"/>
  <p:notesSz cx="6858000" cy="9144000"/>
  <p:embeddedFontLst>
    <p:embeddedFont>
      <p:font typeface="Patrick Hand" panose="020B0604020202020204" charset="0"/>
      <p:regular r:id="rId14"/>
    </p:embeddedFont>
    <p:embeddedFont>
      <p:font typeface="Red Hat Tex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DAB"/>
    <a:srgbClr val="DD52BE"/>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516"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7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18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23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0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1" r:id="rId6"/>
    <p:sldLayoutId id="2147483663" r:id="rId7"/>
    <p:sldLayoutId id="2147483667" r:id="rId8"/>
    <p:sldLayoutId id="2147483671"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dafruit/Adafruit_Python_DHT.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6" y="3582600"/>
            <a:ext cx="5220909" cy="478777"/>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Day-6</a:t>
            </a:r>
            <a:endParaRPr sz="6000" b="1" dirty="0">
              <a:solidFill>
                <a:schemeClr val="accent2"/>
              </a:solidFill>
            </a:endParaRPr>
          </a:p>
        </p:txBody>
      </p:sp>
      <p:sp>
        <p:nvSpPr>
          <p:cNvPr id="447" name="Google Shape;447;p31"/>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smtClean="0"/>
              <a:t>Temperature &amp; Humidity measurement using DHT11</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024527"/>
            <a:ext cx="3942430" cy="2368500"/>
          </a:xfrm>
          <a:prstGeom prst="rect">
            <a:avLst/>
          </a:prstGeom>
        </p:spPr>
        <p:txBody>
          <a:bodyPr spcFirstLastPara="1" wrap="square" lIns="0" tIns="0" rIns="0" bIns="0" anchor="ctr" anchorCtr="0">
            <a:noAutofit/>
          </a:bodyPr>
          <a:lstStyle/>
          <a:p>
            <a:pPr lvl="0"/>
            <a:r>
              <a:rPr lang="en-US" sz="3200" dirty="0"/>
              <a:t>Boston Dynamics robots take over the dance floor in latest video</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836958" y="3970304"/>
            <a:ext cx="6431822" cy="475200"/>
          </a:xfrm>
          <a:prstGeom prst="rect">
            <a:avLst/>
          </a:prstGeom>
        </p:spPr>
        <p:txBody>
          <a:bodyPr spcFirstLastPara="1" wrap="square" lIns="0" tIns="0" rIns="0" bIns="0" anchor="ctr" anchorCtr="0">
            <a:noAutofit/>
          </a:bodyPr>
          <a:lstStyle/>
          <a:p>
            <a:pPr marL="0" lvl="0" indent="0"/>
            <a:r>
              <a:rPr lang="en-US" dirty="0">
                <a:solidFill>
                  <a:srgbClr val="6A5E6D"/>
                </a:solidFill>
                <a:latin typeface="Patrick Hand" panose="020B0604020202020204" charset="0"/>
              </a:rPr>
              <a:t>Boston Dynamics’ Atlas and Spot robots can do a lot of things: sprinting, gymnastic routines, </a:t>
            </a:r>
            <a:r>
              <a:rPr lang="en-US" dirty="0" err="1">
                <a:solidFill>
                  <a:srgbClr val="6A5E6D"/>
                </a:solidFill>
                <a:latin typeface="Patrick Hand" panose="020B0604020202020204" charset="0"/>
              </a:rPr>
              <a:t>parkour</a:t>
            </a:r>
            <a:r>
              <a:rPr lang="en-US" dirty="0">
                <a:solidFill>
                  <a:srgbClr val="6A5E6D"/>
                </a:solidFill>
                <a:latin typeface="Patrick Hand" panose="020B0604020202020204" charset="0"/>
              </a:rPr>
              <a:t>, backflips, opening doors to let in an army of their friends, washing dishes, and (poorly) getting actual jobs. But the company’s latest video adds another impressive trick to our future robotic overlords’ repertoire: busting sick dance moves.</a:t>
            </a:r>
          </a:p>
        </p:txBody>
      </p:sp>
      <p:grpSp>
        <p:nvGrpSpPr>
          <p:cNvPr id="1263" name="Google Shape;1263;p42"/>
          <p:cNvGrpSpPr/>
          <p:nvPr/>
        </p:nvGrpSpPr>
        <p:grpSpPr>
          <a:xfrm>
            <a:off x="4496069" y="1726084"/>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- 6</a:t>
            </a:r>
            <a:endParaRPr lang="en-IN" dirty="0"/>
          </a:p>
        </p:txBody>
      </p:sp>
      <p:sp>
        <p:nvSpPr>
          <p:cNvPr id="5" name="Rectangle 4"/>
          <p:cNvSpPr/>
          <p:nvPr/>
        </p:nvSpPr>
        <p:spPr>
          <a:xfrm>
            <a:off x="624749" y="793695"/>
            <a:ext cx="1401346" cy="461665"/>
          </a:xfrm>
          <a:prstGeom prst="rect">
            <a:avLst/>
          </a:prstGeom>
        </p:spPr>
        <p:txBody>
          <a:bodyPr wrap="none">
            <a:spAutoFit/>
          </a:bodyPr>
          <a:lstStyle/>
          <a:p>
            <a:r>
              <a:rPr lang="en-IN" sz="2400" dirty="0" smtClean="0">
                <a:latin typeface="Patrick Hand" panose="020B0604020202020204" charset="0"/>
              </a:rPr>
              <a:t>Dec - 2020</a:t>
            </a:r>
            <a:endParaRPr lang="en-IN" sz="2400" dirty="0">
              <a:latin typeface="Patrick Hand" panose="020B0604020202020204" charset="0"/>
            </a:endParaRPr>
          </a:p>
        </p:txBody>
      </p:sp>
      <p:pic>
        <p:nvPicPr>
          <p:cNvPr id="2" name="Picture 1"/>
          <p:cNvPicPr>
            <a:picLocks noChangeAspect="1"/>
          </p:cNvPicPr>
          <p:nvPr/>
        </p:nvPicPr>
        <p:blipFill>
          <a:blip r:embed="rId3"/>
          <a:stretch>
            <a:fillRect/>
          </a:stretch>
        </p:blipFill>
        <p:spPr>
          <a:xfrm>
            <a:off x="6287079" y="373534"/>
            <a:ext cx="2514600" cy="2705100"/>
          </a:xfrm>
          <a:prstGeom prst="rect">
            <a:avLst/>
          </a:prstGeom>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59437" y="3616347"/>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No great mind has ever existed without a touch of madness</a:t>
            </a:r>
          </a:p>
          <a:p>
            <a:pPr marL="0" lvl="0" indent="0"/>
            <a:r>
              <a:rPr lang="en-US" sz="2000" b="1" dirty="0" smtClean="0">
                <a:latin typeface="Patrick Hand" panose="020B0604020202020204" charset="0"/>
              </a:rPr>
              <a:t>-Aristotle</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25415" y="276784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64087" y="2746132"/>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199" y="3108225"/>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Interface DHT11 Sensor</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Temperature &amp; Humidity measurement</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DHT11 Sensor</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Discussion &amp; Q&amp;A</a:t>
            </a:r>
            <a:endParaRPr dirty="0"/>
          </a:p>
        </p:txBody>
      </p:sp>
      <p:sp>
        <p:nvSpPr>
          <p:cNvPr id="811" name="Google Shape;811;p35"/>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220000"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Installing DHT11 Library</a:t>
            </a:r>
            <a:endParaRPr dirty="0"/>
          </a:p>
        </p:txBody>
      </p:sp>
      <p:sp>
        <p:nvSpPr>
          <p:cNvPr id="814" name="Google Shape;814;p35"/>
          <p:cNvSpPr txBox="1">
            <a:spLocks noGrp="1"/>
          </p:cNvSpPr>
          <p:nvPr>
            <p:ph type="subTitle" idx="14"/>
          </p:nvPr>
        </p:nvSpPr>
        <p:spPr>
          <a:xfrm>
            <a:off x="6204000" y="2238744"/>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588420"/>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smtClean="0"/>
              <a:t>DHT11 Sensor</a:t>
            </a:r>
          </a:p>
          <a:p>
            <a:pPr marL="0" lvl="0" indent="0" algn="l" rtl="0">
              <a:spcBef>
                <a:spcPts val="0"/>
              </a:spcBef>
              <a:spcAft>
                <a:spcPts val="0"/>
              </a:spcAft>
              <a:buClr>
                <a:srgbClr val="DD52BE"/>
              </a:buClr>
            </a:pPr>
            <a:endParaRPr lang="en-US" b="1" dirty="0" smtClean="0"/>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720000" y="493976"/>
            <a:ext cx="2746165"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86361" y="404387"/>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DHT11</a:t>
            </a:r>
            <a:br>
              <a:rPr lang="en-US" dirty="0" smtClean="0"/>
            </a:br>
            <a:r>
              <a:rPr lang="en-US" dirty="0" smtClean="0"/>
              <a:t>Sensor</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56;p33"/>
          <p:cNvSpPr txBox="1">
            <a:spLocks noGrp="1"/>
          </p:cNvSpPr>
          <p:nvPr>
            <p:ph type="subTitle" idx="1"/>
          </p:nvPr>
        </p:nvSpPr>
        <p:spPr>
          <a:xfrm>
            <a:off x="786361" y="1975742"/>
            <a:ext cx="5004839" cy="1478400"/>
          </a:xfrm>
          <a:prstGeom prst="rect">
            <a:avLst/>
          </a:prstGeom>
        </p:spPr>
        <p:txBody>
          <a:bodyPr spcFirstLastPara="1" wrap="square" lIns="0" tIns="0" rIns="0" bIns="0" anchor="ctr" anchorCtr="0">
            <a:noAutofit/>
          </a:bodyPr>
          <a:lstStyle/>
          <a:p>
            <a:pPr marL="285750" lvl="0" indent="-285750">
              <a:buClr>
                <a:srgbClr val="DD52BE"/>
              </a:buClr>
              <a:buFont typeface="Arial" panose="020B0604020202020204" pitchFamily="34" charset="0"/>
              <a:buChar char="•"/>
            </a:pPr>
            <a:r>
              <a:rPr lang="en-US" dirty="0"/>
              <a:t>It uses a capacitive humidity sensor and a thermistor to measure the surrounding air, and spits out a digital signal on the data </a:t>
            </a:r>
            <a:r>
              <a:rPr lang="en-US" dirty="0" smtClean="0"/>
              <a:t>pin</a:t>
            </a:r>
          </a:p>
          <a:p>
            <a:pPr marL="285750" lvl="0" indent="-285750">
              <a:buClr>
                <a:srgbClr val="DD52BE"/>
              </a:buClr>
              <a:buFont typeface="Arial" panose="020B0604020202020204" pitchFamily="34" charset="0"/>
              <a:buChar char="•"/>
            </a:pPr>
            <a:endParaRPr lang="en-US" dirty="0"/>
          </a:p>
          <a:p>
            <a:pPr marL="285750" lvl="0" indent="-285750">
              <a:buClr>
                <a:srgbClr val="DD52BE"/>
              </a:buClr>
              <a:buFont typeface="Arial" panose="020B0604020202020204" pitchFamily="34" charset="0"/>
              <a:buChar char="•"/>
            </a:pPr>
            <a:r>
              <a:rPr lang="en-US" dirty="0"/>
              <a:t>Temperature Range: 0°C to 50°C</a:t>
            </a:r>
          </a:p>
          <a:p>
            <a:pPr marL="285750" lvl="0" indent="-285750">
              <a:buClr>
                <a:srgbClr val="DD52BE"/>
              </a:buClr>
              <a:buFont typeface="Arial" panose="020B0604020202020204" pitchFamily="34" charset="0"/>
              <a:buChar char="•"/>
            </a:pPr>
            <a:r>
              <a:rPr lang="en-US" dirty="0"/>
              <a:t>Humidity Range: 20% to 90%</a:t>
            </a:r>
          </a:p>
        </p:txBody>
      </p:sp>
      <p:pic>
        <p:nvPicPr>
          <p:cNvPr id="20" name="Picture 19"/>
          <p:cNvPicPr>
            <a:picLocks noChangeAspect="1"/>
          </p:cNvPicPr>
          <p:nvPr/>
        </p:nvPicPr>
        <p:blipFill>
          <a:blip r:embed="rId3">
            <a:clrChange>
              <a:clrFrom>
                <a:srgbClr val="FFFFFF"/>
              </a:clrFrom>
              <a:clrTo>
                <a:srgbClr val="FFFFFF">
                  <a:alpha val="0"/>
                </a:srgbClr>
              </a:clrTo>
            </a:clrChange>
          </a:blip>
          <a:stretch>
            <a:fillRect/>
          </a:stretch>
        </p:blipFill>
        <p:spPr>
          <a:xfrm>
            <a:off x="6683062" y="957900"/>
            <a:ext cx="1285375" cy="1468184"/>
          </a:xfrm>
          <a:prstGeom prst="rect">
            <a:avLst/>
          </a:prstGeom>
        </p:spPr>
      </p:pic>
      <p:pic>
        <p:nvPicPr>
          <p:cNvPr id="21" name="Picture 20"/>
          <p:cNvPicPr>
            <a:picLocks noChangeAspect="1"/>
          </p:cNvPicPr>
          <p:nvPr/>
        </p:nvPicPr>
        <p:blipFill>
          <a:blip r:embed="rId4">
            <a:clrChange>
              <a:clrFrom>
                <a:srgbClr val="FFFFFF"/>
              </a:clrFrom>
              <a:clrTo>
                <a:srgbClr val="FFFFFF">
                  <a:alpha val="0"/>
                </a:srgbClr>
              </a:clrTo>
            </a:clrChange>
          </a:blip>
          <a:stretch>
            <a:fillRect/>
          </a:stretch>
        </p:blipFill>
        <p:spPr>
          <a:xfrm>
            <a:off x="6482281" y="2714942"/>
            <a:ext cx="1945327" cy="1770248"/>
          </a:xfrm>
          <a:prstGeom prst="rect">
            <a:avLst/>
          </a:prstGeom>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7" y="661761"/>
            <a:ext cx="524749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489741" y="449420"/>
            <a:ext cx="5043120" cy="859800"/>
          </a:xfrm>
          <a:prstGeom prst="rect">
            <a:avLst/>
          </a:prstGeom>
        </p:spPr>
        <p:txBody>
          <a:bodyPr spcFirstLastPara="1" wrap="square" lIns="0" tIns="0" rIns="0" bIns="0" anchor="ctr" anchorCtr="0">
            <a:noAutofit/>
          </a:bodyPr>
          <a:lstStyle/>
          <a:p>
            <a:pPr lvl="0" algn="ctr"/>
            <a:r>
              <a:rPr lang="en-IN" dirty="0" smtClean="0"/>
              <a:t>Installing Libraries…</a:t>
            </a:r>
            <a:endParaRPr lang="en-IN" dirty="0"/>
          </a:p>
        </p:txBody>
      </p:sp>
      <p:grpSp>
        <p:nvGrpSpPr>
          <p:cNvPr id="1033" name="Google Shape;1033;p37"/>
          <p:cNvGrpSpPr/>
          <p:nvPr/>
        </p:nvGrpSpPr>
        <p:grpSpPr>
          <a:xfrm>
            <a:off x="5670291" y="921864"/>
            <a:ext cx="550533" cy="601562"/>
            <a:chOff x="2696750" y="3623150"/>
            <a:chExt cx="118675" cy="129675"/>
          </a:xfrm>
        </p:grpSpPr>
        <p:sp>
          <p:nvSpPr>
            <p:cNvPr id="1034" name="Google Shape;1034;p37"/>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ectangle 18"/>
          <p:cNvSpPr/>
          <p:nvPr/>
        </p:nvSpPr>
        <p:spPr>
          <a:xfrm>
            <a:off x="489741" y="1781007"/>
            <a:ext cx="8237693" cy="2862322"/>
          </a:xfrm>
          <a:prstGeom prst="rect">
            <a:avLst/>
          </a:prstGeom>
        </p:spPr>
        <p:txBody>
          <a:bodyPr wrap="square">
            <a:spAutoFit/>
          </a:bodyPr>
          <a:lstStyle/>
          <a:p>
            <a:pPr algn="ctr">
              <a:lnSpc>
                <a:spcPct val="150000"/>
              </a:lnSpc>
            </a:pPr>
            <a:r>
              <a:rPr lang="en-IN" sz="2400" b="1" dirty="0" err="1">
                <a:solidFill>
                  <a:schemeClr val="bg1"/>
                </a:solidFill>
                <a:latin typeface="Patrick Hand"/>
                <a:sym typeface="Patrick Hand"/>
              </a:rPr>
              <a:t>sudo</a:t>
            </a:r>
            <a:r>
              <a:rPr lang="en-IN" sz="2400" b="1" dirty="0">
                <a:solidFill>
                  <a:schemeClr val="bg1"/>
                </a:solidFill>
                <a:latin typeface="Patrick Hand"/>
                <a:sym typeface="Patrick Hand"/>
              </a:rPr>
              <a:t> apt-get install </a:t>
            </a:r>
            <a:r>
              <a:rPr lang="en-IN" sz="2400" b="1" dirty="0" smtClean="0">
                <a:solidFill>
                  <a:schemeClr val="bg1"/>
                </a:solidFill>
                <a:latin typeface="Patrick Hand"/>
                <a:sym typeface="Patrick Hand"/>
              </a:rPr>
              <a:t>git-core</a:t>
            </a:r>
          </a:p>
          <a:p>
            <a:pPr algn="ctr">
              <a:lnSpc>
                <a:spcPct val="150000"/>
              </a:lnSpc>
            </a:pPr>
            <a:r>
              <a:rPr lang="en-IN" sz="2400" b="1" dirty="0" smtClean="0">
                <a:solidFill>
                  <a:schemeClr val="bg1"/>
                </a:solidFill>
                <a:latin typeface="Patrick Hand"/>
                <a:sym typeface="Patrick Hand"/>
              </a:rPr>
              <a:t>git </a:t>
            </a:r>
            <a:r>
              <a:rPr lang="en-IN" sz="2400" b="1" dirty="0">
                <a:solidFill>
                  <a:schemeClr val="bg1"/>
                </a:solidFill>
                <a:latin typeface="Patrick Hand"/>
                <a:sym typeface="Patrick Hand"/>
              </a:rPr>
              <a:t>clone </a:t>
            </a:r>
            <a:r>
              <a:rPr lang="en-IN" sz="2400" b="1" dirty="0">
                <a:solidFill>
                  <a:schemeClr val="bg1"/>
                </a:solidFill>
                <a:latin typeface="Patrick Hand"/>
                <a:sym typeface="Patrick Hand"/>
                <a:hlinkClick r:id="rId3"/>
              </a:rPr>
              <a:t>https://</a:t>
            </a:r>
            <a:r>
              <a:rPr lang="en-IN" sz="2400" b="1" dirty="0" smtClean="0">
                <a:solidFill>
                  <a:schemeClr val="bg1"/>
                </a:solidFill>
                <a:latin typeface="Patrick Hand"/>
                <a:sym typeface="Patrick Hand"/>
                <a:hlinkClick r:id="rId3"/>
              </a:rPr>
              <a:t>github.com/adafruit/Adafruit_Python_DHT.git</a:t>
            </a:r>
            <a:endParaRPr lang="en-IN" sz="2400" b="1" dirty="0" smtClean="0">
              <a:solidFill>
                <a:schemeClr val="bg1"/>
              </a:solidFill>
              <a:latin typeface="Patrick Hand"/>
              <a:sym typeface="Patrick Hand"/>
            </a:endParaRPr>
          </a:p>
          <a:p>
            <a:pPr algn="ctr">
              <a:lnSpc>
                <a:spcPct val="150000"/>
              </a:lnSpc>
            </a:pPr>
            <a:r>
              <a:rPr lang="en-IN" sz="2400" b="1" dirty="0" smtClean="0">
                <a:solidFill>
                  <a:schemeClr val="bg1"/>
                </a:solidFill>
                <a:latin typeface="Patrick Hand"/>
                <a:sym typeface="Patrick Hand"/>
              </a:rPr>
              <a:t>cd </a:t>
            </a:r>
            <a:r>
              <a:rPr lang="en-IN" sz="2400" b="1" dirty="0" err="1" smtClean="0">
                <a:solidFill>
                  <a:schemeClr val="bg1"/>
                </a:solidFill>
                <a:latin typeface="Patrick Hand"/>
                <a:sym typeface="Patrick Hand"/>
              </a:rPr>
              <a:t>Adafruit_Python_DHT</a:t>
            </a:r>
            <a:endParaRPr lang="en-IN" sz="2400" b="1" dirty="0" smtClean="0">
              <a:solidFill>
                <a:schemeClr val="bg1"/>
              </a:solidFill>
              <a:latin typeface="Patrick Hand"/>
              <a:sym typeface="Patrick Hand"/>
            </a:endParaRPr>
          </a:p>
          <a:p>
            <a:pPr algn="ctr">
              <a:lnSpc>
                <a:spcPct val="150000"/>
              </a:lnSpc>
            </a:pPr>
            <a:r>
              <a:rPr lang="en-IN" sz="2400" b="1" dirty="0" err="1" smtClean="0">
                <a:solidFill>
                  <a:schemeClr val="bg1"/>
                </a:solidFill>
                <a:latin typeface="Patrick Hand"/>
                <a:sym typeface="Patrick Hand"/>
              </a:rPr>
              <a:t>sudo</a:t>
            </a:r>
            <a:r>
              <a:rPr lang="en-IN" sz="2400" b="1" dirty="0" smtClean="0">
                <a:solidFill>
                  <a:schemeClr val="bg1"/>
                </a:solidFill>
                <a:latin typeface="Patrick Hand"/>
                <a:sym typeface="Patrick Hand"/>
              </a:rPr>
              <a:t> </a:t>
            </a:r>
            <a:r>
              <a:rPr lang="en-IN" sz="2400" b="1" dirty="0">
                <a:solidFill>
                  <a:schemeClr val="bg1"/>
                </a:solidFill>
                <a:latin typeface="Patrick Hand"/>
                <a:sym typeface="Patrick Hand"/>
              </a:rPr>
              <a:t>apt-get install build-essential </a:t>
            </a:r>
            <a:r>
              <a:rPr lang="en-IN" sz="2400" b="1" dirty="0" smtClean="0">
                <a:solidFill>
                  <a:schemeClr val="bg1"/>
                </a:solidFill>
                <a:latin typeface="Patrick Hand"/>
                <a:sym typeface="Patrick Hand"/>
              </a:rPr>
              <a:t>python-</a:t>
            </a:r>
            <a:r>
              <a:rPr lang="en-IN" sz="2400" b="1" dirty="0" err="1" smtClean="0">
                <a:solidFill>
                  <a:schemeClr val="bg1"/>
                </a:solidFill>
                <a:latin typeface="Patrick Hand"/>
                <a:sym typeface="Patrick Hand"/>
              </a:rPr>
              <a:t>dev</a:t>
            </a:r>
            <a:endParaRPr lang="en-IN" sz="2400" b="1" dirty="0" smtClean="0">
              <a:solidFill>
                <a:schemeClr val="bg1"/>
              </a:solidFill>
              <a:latin typeface="Patrick Hand"/>
              <a:sym typeface="Patrick Hand"/>
            </a:endParaRPr>
          </a:p>
          <a:p>
            <a:pPr algn="ctr">
              <a:lnSpc>
                <a:spcPct val="150000"/>
              </a:lnSpc>
            </a:pPr>
            <a:r>
              <a:rPr lang="en-IN" sz="2400" b="1" dirty="0" err="1" smtClean="0">
                <a:solidFill>
                  <a:schemeClr val="bg1"/>
                </a:solidFill>
                <a:latin typeface="Patrick Hand"/>
                <a:sym typeface="Patrick Hand"/>
              </a:rPr>
              <a:t>sudo</a:t>
            </a:r>
            <a:r>
              <a:rPr lang="en-IN" sz="2400" b="1" dirty="0" smtClean="0">
                <a:solidFill>
                  <a:schemeClr val="bg1"/>
                </a:solidFill>
                <a:latin typeface="Patrick Hand"/>
                <a:sym typeface="Patrick Hand"/>
              </a:rPr>
              <a:t> python3 </a:t>
            </a:r>
            <a:r>
              <a:rPr lang="en-IN" sz="2400" b="1" dirty="0">
                <a:solidFill>
                  <a:schemeClr val="bg1"/>
                </a:solidFill>
                <a:latin typeface="Patrick Hand"/>
                <a:sym typeface="Patrick Hand"/>
              </a:rPr>
              <a:t>setup.py install</a:t>
            </a:r>
            <a:endParaRPr lang="en-IN" sz="1050" dirty="0">
              <a:solidFill>
                <a:schemeClr val="bg1"/>
              </a:solidFill>
            </a:endParaRPr>
          </a:p>
        </p:txBody>
      </p:sp>
    </p:spTree>
    <p:extLst>
      <p:ext uri="{BB962C8B-B14F-4D97-AF65-F5344CB8AC3E}">
        <p14:creationId xmlns:p14="http://schemas.microsoft.com/office/powerpoint/2010/main" val="809391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8" y="661761"/>
            <a:ext cx="2892662"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408725" y="469462"/>
            <a:ext cx="3565500" cy="859800"/>
          </a:xfrm>
          <a:prstGeom prst="rect">
            <a:avLst/>
          </a:prstGeom>
        </p:spPr>
        <p:txBody>
          <a:bodyPr spcFirstLastPara="1" wrap="square" lIns="0" tIns="0" rIns="0" bIns="0" anchor="ctr" anchorCtr="0">
            <a:noAutofit/>
          </a:bodyPr>
          <a:lstStyle/>
          <a:p>
            <a:pPr lvl="0"/>
            <a:r>
              <a:rPr lang="en-IN" dirty="0" smtClean="0"/>
              <a:t>Pin Out of RPi3</a:t>
            </a:r>
            <a:endParaRPr lang="en-IN" dirty="0"/>
          </a:p>
        </p:txBody>
      </p:sp>
      <p:pic>
        <p:nvPicPr>
          <p:cNvPr id="3" name="Picture 2"/>
          <p:cNvPicPr>
            <a:picLocks noChangeAspect="1"/>
          </p:cNvPicPr>
          <p:nvPr/>
        </p:nvPicPr>
        <p:blipFill rotWithShape="1">
          <a:blip r:embed="rId3"/>
          <a:srcRect t="6573"/>
          <a:stretch/>
        </p:blipFill>
        <p:spPr>
          <a:xfrm>
            <a:off x="3571874" y="1066799"/>
            <a:ext cx="3888449" cy="3790812"/>
          </a:xfrm>
          <a:prstGeom prst="rect">
            <a:avLst/>
          </a:prstGeom>
        </p:spPr>
      </p:pic>
      <p:pic>
        <p:nvPicPr>
          <p:cNvPr id="39"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448478" y="1800454"/>
            <a:ext cx="3111537" cy="210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4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720000" y="493976"/>
            <a:ext cx="2746165"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65480" y="440704"/>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DHT11 with </a:t>
            </a:r>
            <a:br>
              <a:rPr lang="en-US" dirty="0" smtClean="0"/>
            </a:br>
            <a:r>
              <a:rPr lang="en-US" dirty="0" err="1" smtClean="0"/>
              <a:t>Rpi</a:t>
            </a:r>
            <a:r>
              <a:rPr lang="en-US" dirty="0" smtClean="0"/>
              <a:t>…</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ow to Setup the DHT11 on the Raspberry Pi - Three pin DHT11 Wiring Diagram"/>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7232" y="1793560"/>
            <a:ext cx="6290612" cy="2943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96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843426" y="4336564"/>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Q6 – Discussion</a:t>
            </a:r>
            <a:endParaRPr lang="en-IN" dirty="0"/>
          </a:p>
        </p:txBody>
      </p:sp>
      <p:sp>
        <p:nvSpPr>
          <p:cNvPr id="3" name="Subtitle 2"/>
          <p:cNvSpPr>
            <a:spLocks noGrp="1"/>
          </p:cNvSpPr>
          <p:nvPr>
            <p:ph type="subTitle" idx="1"/>
          </p:nvPr>
        </p:nvSpPr>
        <p:spPr>
          <a:xfrm>
            <a:off x="787793" y="4308942"/>
            <a:ext cx="2905549" cy="502200"/>
          </a:xfrm>
        </p:spPr>
        <p:txBody>
          <a:bodyPr/>
          <a:lstStyle/>
          <a:p>
            <a:r>
              <a:rPr lang="en-US" dirty="0">
                <a:latin typeface="Patrick Hand" panose="020B0604020202020204" charset="0"/>
              </a:rPr>
              <a:t>Who is Killer Voltage or Current ? </a:t>
            </a:r>
          </a:p>
        </p:txBody>
      </p:sp>
      <p:sp>
        <p:nvSpPr>
          <p:cNvPr id="57" name="Google Shape;1518;p49"/>
          <p:cNvSpPr/>
          <p:nvPr/>
        </p:nvSpPr>
        <p:spPr>
          <a:xfrm rot="5189870">
            <a:off x="4236117" y="553312"/>
            <a:ext cx="3351901" cy="4516688"/>
          </a:xfrm>
          <a:custGeom>
            <a:avLst/>
            <a:gdLst/>
            <a:ahLst/>
            <a:cxnLst/>
            <a:rect l="l" t="t" r="r" b="b"/>
            <a:pathLst>
              <a:path w="15782" h="5103" extrusionOk="0">
                <a:moveTo>
                  <a:pt x="6185" y="0"/>
                </a:moveTo>
                <a:cubicBezTo>
                  <a:pt x="4917" y="0"/>
                  <a:pt x="3650" y="12"/>
                  <a:pt x="2382" y="35"/>
                </a:cubicBezTo>
                <a:cubicBezTo>
                  <a:pt x="2336" y="36"/>
                  <a:pt x="2289" y="36"/>
                  <a:pt x="2242" y="36"/>
                </a:cubicBezTo>
                <a:cubicBezTo>
                  <a:pt x="2056" y="36"/>
                  <a:pt x="1871" y="31"/>
                  <a:pt x="1691" y="31"/>
                </a:cubicBezTo>
                <a:cubicBezTo>
                  <a:pt x="940" y="31"/>
                  <a:pt x="295" y="123"/>
                  <a:pt x="179" y="1070"/>
                </a:cubicBezTo>
                <a:cubicBezTo>
                  <a:pt x="54" y="2025"/>
                  <a:pt x="36" y="3006"/>
                  <a:pt x="9" y="3978"/>
                </a:cubicBezTo>
                <a:cubicBezTo>
                  <a:pt x="0" y="4592"/>
                  <a:pt x="501" y="5103"/>
                  <a:pt x="1111" y="5103"/>
                </a:cubicBezTo>
                <a:cubicBezTo>
                  <a:pt x="1121" y="5103"/>
                  <a:pt x="1132" y="5103"/>
                  <a:pt x="1142" y="5102"/>
                </a:cubicBezTo>
                <a:cubicBezTo>
                  <a:pt x="5647" y="4969"/>
                  <a:pt x="10144" y="4826"/>
                  <a:pt x="14640" y="4692"/>
                </a:cubicBezTo>
                <a:cubicBezTo>
                  <a:pt x="15229" y="4674"/>
                  <a:pt x="15692" y="4210"/>
                  <a:pt x="15710" y="3621"/>
                </a:cubicBezTo>
                <a:lnTo>
                  <a:pt x="15764" y="1088"/>
                </a:lnTo>
                <a:cubicBezTo>
                  <a:pt x="15782" y="597"/>
                  <a:pt x="15398" y="196"/>
                  <a:pt x="14916" y="178"/>
                </a:cubicBezTo>
                <a:cubicBezTo>
                  <a:pt x="13605" y="133"/>
                  <a:pt x="11268" y="62"/>
                  <a:pt x="10982" y="53"/>
                </a:cubicBezTo>
                <a:cubicBezTo>
                  <a:pt x="9381" y="18"/>
                  <a:pt x="7782" y="0"/>
                  <a:pt x="6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Rectangle 3"/>
          <p:cNvSpPr/>
          <p:nvPr/>
        </p:nvSpPr>
        <p:spPr>
          <a:xfrm>
            <a:off x="4001485" y="1793668"/>
            <a:ext cx="4056829" cy="1569660"/>
          </a:xfrm>
          <a:prstGeom prst="rect">
            <a:avLst/>
          </a:prstGeom>
        </p:spPr>
        <p:txBody>
          <a:bodyPr wrap="square">
            <a:spAutoFit/>
          </a:bodyPr>
          <a:lstStyle/>
          <a:p>
            <a:pPr marL="342900" indent="-342900">
              <a:buFont typeface="Arial" panose="020B0604020202020204" pitchFamily="34" charset="0"/>
              <a:buChar char="•"/>
            </a:pPr>
            <a:r>
              <a:rPr lang="en-US" sz="1600" b="1" dirty="0" smtClean="0">
                <a:solidFill>
                  <a:srgbClr val="59BDAB"/>
                </a:solidFill>
                <a:latin typeface="Patrick Hand"/>
                <a:sym typeface="Patrick Hand"/>
              </a:rPr>
              <a:t>Understand Voltage and current</a:t>
            </a:r>
          </a:p>
          <a:p>
            <a:pPr marL="342900" indent="-342900">
              <a:buFont typeface="Arial" panose="020B0604020202020204" pitchFamily="34" charset="0"/>
              <a:buChar char="•"/>
            </a:pPr>
            <a:endParaRPr lang="en-US" sz="1600" b="1" dirty="0" smtClean="0">
              <a:solidFill>
                <a:srgbClr val="59BDAB"/>
              </a:solidFill>
              <a:latin typeface="Patrick Hand"/>
              <a:sym typeface="Patrick Hand"/>
            </a:endParaRPr>
          </a:p>
          <a:p>
            <a:pPr marL="342900" indent="-342900">
              <a:buFont typeface="Arial" panose="020B0604020202020204" pitchFamily="34" charset="0"/>
              <a:buChar char="•"/>
            </a:pPr>
            <a:r>
              <a:rPr lang="en-US" sz="1600" b="1" dirty="0" smtClean="0">
                <a:solidFill>
                  <a:srgbClr val="59BDAB"/>
                </a:solidFill>
                <a:latin typeface="Patrick Hand"/>
                <a:sym typeface="Patrick Hand"/>
              </a:rPr>
              <a:t>Sharp Knife as example</a:t>
            </a:r>
          </a:p>
          <a:p>
            <a:pPr marL="342900" indent="-342900">
              <a:buFont typeface="Arial" panose="020B0604020202020204" pitchFamily="34" charset="0"/>
              <a:buChar char="•"/>
            </a:pPr>
            <a:endParaRPr lang="en-US" sz="1600" b="1" dirty="0" smtClean="0">
              <a:solidFill>
                <a:srgbClr val="59BDAB"/>
              </a:solidFill>
              <a:latin typeface="Patrick Hand"/>
              <a:sym typeface="Patrick Hand"/>
            </a:endParaRPr>
          </a:p>
          <a:p>
            <a:pPr marL="342900" indent="-342900">
              <a:buFont typeface="Arial" panose="020B0604020202020204" pitchFamily="34" charset="0"/>
              <a:buChar char="•"/>
            </a:pPr>
            <a:r>
              <a:rPr lang="en-US" sz="1600" b="1" dirty="0" smtClean="0">
                <a:solidFill>
                  <a:srgbClr val="59BDAB"/>
                </a:solidFill>
                <a:latin typeface="Patrick Hand"/>
                <a:sym typeface="Patrick Hand"/>
              </a:rPr>
              <a:t>Current will kill u, but u need voltage to pass that current to flow on </a:t>
            </a:r>
            <a:r>
              <a:rPr lang="en-US" sz="1600" b="1" dirty="0" err="1" smtClean="0">
                <a:solidFill>
                  <a:srgbClr val="59BDAB"/>
                </a:solidFill>
                <a:latin typeface="Patrick Hand"/>
                <a:sym typeface="Patrick Hand"/>
              </a:rPr>
              <a:t>ur</a:t>
            </a:r>
            <a:r>
              <a:rPr lang="en-US" sz="1600" b="1" dirty="0" smtClean="0">
                <a:solidFill>
                  <a:srgbClr val="59BDAB"/>
                </a:solidFill>
                <a:latin typeface="Patrick Hand"/>
                <a:sym typeface="Patrick Hand"/>
              </a:rPr>
              <a:t> body so both needed.</a:t>
            </a:r>
            <a:endParaRPr lang="en-IN" sz="1600" b="1" dirty="0" smtClean="0">
              <a:solidFill>
                <a:srgbClr val="59BDAB"/>
              </a:solidFill>
              <a:latin typeface="Patrick Hand"/>
              <a:sym typeface="Patrick Hand"/>
            </a:endParaRPr>
          </a:p>
        </p:txBody>
      </p:sp>
      <p:pic>
        <p:nvPicPr>
          <p:cNvPr id="60" name="Picture 59"/>
          <p:cNvPicPr>
            <a:picLocks noChangeAspect="1"/>
          </p:cNvPicPr>
          <p:nvPr/>
        </p:nvPicPr>
        <p:blipFill rotWithShape="1">
          <a:blip r:embed="rId3"/>
          <a:srcRect t="9474" b="10916"/>
          <a:stretch/>
        </p:blipFill>
        <p:spPr>
          <a:xfrm>
            <a:off x="1012640" y="1660077"/>
            <a:ext cx="2382714" cy="2276273"/>
          </a:xfrm>
          <a:prstGeom prst="rect">
            <a:avLst/>
          </a:prstGeom>
        </p:spPr>
      </p:pic>
      <p:pic>
        <p:nvPicPr>
          <p:cNvPr id="2" name="Picture 1"/>
          <p:cNvPicPr>
            <a:picLocks noChangeAspect="1"/>
          </p:cNvPicPr>
          <p:nvPr/>
        </p:nvPicPr>
        <p:blipFill>
          <a:blip r:embed="rId4"/>
          <a:stretch>
            <a:fillRect/>
          </a:stretch>
        </p:blipFill>
        <p:spPr>
          <a:xfrm>
            <a:off x="-20253" y="0"/>
            <a:ext cx="1747681" cy="1443430"/>
          </a:xfrm>
          <a:prstGeom prst="rect">
            <a:avLst/>
          </a:prstGeom>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058531" y="442306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Q7 – Discussion</a:t>
            </a:r>
            <a:endParaRPr lang="en-IN" dirty="0"/>
          </a:p>
        </p:txBody>
      </p:sp>
      <p:sp>
        <p:nvSpPr>
          <p:cNvPr id="3" name="Subtitle 2"/>
          <p:cNvSpPr>
            <a:spLocks noGrp="1"/>
          </p:cNvSpPr>
          <p:nvPr>
            <p:ph type="subTitle" idx="1"/>
          </p:nvPr>
        </p:nvSpPr>
        <p:spPr>
          <a:xfrm>
            <a:off x="3061165" y="4368449"/>
            <a:ext cx="2851593" cy="502200"/>
          </a:xfrm>
        </p:spPr>
        <p:txBody>
          <a:bodyPr/>
          <a:lstStyle/>
          <a:p>
            <a:r>
              <a:rPr lang="en-US" dirty="0" smtClean="0">
                <a:latin typeface="Patrick Hand" panose="020B0604020202020204" charset="0"/>
              </a:rPr>
              <a:t>Petrol </a:t>
            </a:r>
            <a:r>
              <a:rPr lang="en-US" dirty="0" err="1" smtClean="0">
                <a:latin typeface="Patrick Hand" panose="020B0604020202020204" charset="0"/>
              </a:rPr>
              <a:t>vs</a:t>
            </a:r>
            <a:r>
              <a:rPr lang="en-US" dirty="0" smtClean="0">
                <a:latin typeface="Patrick Hand" panose="020B0604020202020204" charset="0"/>
              </a:rPr>
              <a:t> Diesel Engine</a:t>
            </a:r>
            <a:endParaRPr lang="en-IN" dirty="0">
              <a:latin typeface="Patrick Hand" panose="020B0604020202020204" charset="0"/>
            </a:endParaRPr>
          </a:p>
        </p:txBody>
      </p:sp>
      <p:pic>
        <p:nvPicPr>
          <p:cNvPr id="2" name="Picture 1"/>
          <p:cNvPicPr>
            <a:picLocks noChangeAspect="1"/>
          </p:cNvPicPr>
          <p:nvPr/>
        </p:nvPicPr>
        <p:blipFill rotWithShape="1">
          <a:blip r:embed="rId3"/>
          <a:srcRect b="12519"/>
          <a:stretch/>
        </p:blipFill>
        <p:spPr>
          <a:xfrm>
            <a:off x="2821542" y="1955910"/>
            <a:ext cx="3556988" cy="1750328"/>
          </a:xfrm>
          <a:prstGeom prst="rect">
            <a:avLst/>
          </a:prstGeom>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TotalTime>
  <Words>287</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Patrick Hand</vt:lpstr>
      <vt:lpstr>Red Hat Text</vt:lpstr>
      <vt:lpstr>Doodles Serendipity by Slidesgo</vt:lpstr>
      <vt:lpstr>Raspberry Pi Master Class Day-6</vt:lpstr>
      <vt:lpstr>01</vt:lpstr>
      <vt:lpstr>PREREQUISITES FOR THIS COURSE</vt:lpstr>
      <vt:lpstr>DHT11 Sensor</vt:lpstr>
      <vt:lpstr>Installing Libraries…</vt:lpstr>
      <vt:lpstr>Pin Out of RPi3</vt:lpstr>
      <vt:lpstr>DHT11 with  Rpi…</vt:lpstr>
      <vt:lpstr>PowerPoint Presentation</vt:lpstr>
      <vt:lpstr>PowerPoint Presentation</vt:lpstr>
      <vt:lpstr>Boston Dynamics robots take over the dance floor in latest video</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95</cp:revision>
  <dcterms:modified xsi:type="dcterms:W3CDTF">2021-01-04T15:43:32Z</dcterms:modified>
</cp:coreProperties>
</file>