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60" r:id="rId3"/>
    <p:sldId id="258" r:id="rId4"/>
    <p:sldId id="307" r:id="rId5"/>
    <p:sldId id="322" r:id="rId6"/>
    <p:sldId id="321" r:id="rId7"/>
    <p:sldId id="324" r:id="rId8"/>
    <p:sldId id="311" r:id="rId9"/>
    <p:sldId id="312" r:id="rId10"/>
    <p:sldId id="318" r:id="rId11"/>
    <p:sldId id="284" r:id="rId12"/>
  </p:sldIdLst>
  <p:sldSz cx="9144000" cy="5143500" type="screen16x9"/>
  <p:notesSz cx="6858000" cy="9144000"/>
  <p:embeddedFontLst>
    <p:embeddedFont>
      <p:font typeface="Patrick Hand" panose="020B0604020202020204" charset="0"/>
      <p:regular r:id="rId14"/>
    </p:embeddedFont>
    <p:embeddedFont>
      <p:font typeface="Red Hat Tex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DAB"/>
    <a:srgbClr val="DD52BE"/>
    <a:srgbClr val="6A5E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1" autoAdjust="0"/>
  </p:normalViewPr>
  <p:slideViewPr>
    <p:cSldViewPr snapToGrid="0">
      <p:cViewPr varScale="1">
        <p:scale>
          <a:sx n="100" d="100"/>
          <a:sy n="100" d="100"/>
        </p:scale>
        <p:origin x="516"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44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09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786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16"/>
        <p:cNvGrpSpPr/>
        <p:nvPr/>
      </p:nvGrpSpPr>
      <p:grpSpPr>
        <a:xfrm>
          <a:off x="0" y="0"/>
          <a:ext cx="0" cy="0"/>
          <a:chOff x="0" y="0"/>
          <a:chExt cx="0" cy="0"/>
        </a:xfrm>
      </p:grpSpPr>
      <p:grpSp>
        <p:nvGrpSpPr>
          <p:cNvPr id="117" name="Google Shape;117;p7"/>
          <p:cNvGrpSpPr/>
          <p:nvPr/>
        </p:nvGrpSpPr>
        <p:grpSpPr>
          <a:xfrm>
            <a:off x="-401083" y="-361117"/>
            <a:ext cx="7856106" cy="6010790"/>
            <a:chOff x="-401083" y="-361117"/>
            <a:chExt cx="7856106" cy="6010790"/>
          </a:xfrm>
        </p:grpSpPr>
        <p:sp>
          <p:nvSpPr>
            <p:cNvPr id="118" name="Google Shape;118;p7"/>
            <p:cNvSpPr/>
            <p:nvPr/>
          </p:nvSpPr>
          <p:spPr>
            <a:xfrm>
              <a:off x="189125" y="4871275"/>
              <a:ext cx="191499" cy="159022"/>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906400">
              <a:off x="4230451" y="-185100"/>
              <a:ext cx="1407969"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351775" y="1571000"/>
              <a:ext cx="194026" cy="1611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93825" y="4485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6873000" y="4323450"/>
              <a:ext cx="191450" cy="1589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7277325" y="495225"/>
              <a:ext cx="177697" cy="1475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7"/>
          <p:cNvSpPr txBox="1">
            <a:spLocks noGrp="1"/>
          </p:cNvSpPr>
          <p:nvPr>
            <p:ph type="title"/>
          </p:nvPr>
        </p:nvSpPr>
        <p:spPr>
          <a:xfrm>
            <a:off x="4858600" y="1403800"/>
            <a:ext cx="3565500" cy="8598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8" name="Google Shape;128;p7"/>
          <p:cNvSpPr txBox="1">
            <a:spLocks noGrp="1"/>
          </p:cNvSpPr>
          <p:nvPr>
            <p:ph type="subTitle" idx="1"/>
          </p:nvPr>
        </p:nvSpPr>
        <p:spPr>
          <a:xfrm>
            <a:off x="4858717" y="2263417"/>
            <a:ext cx="3565500" cy="1476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61" r:id="rId6"/>
    <p:sldLayoutId id="2147483663" r:id="rId7"/>
    <p:sldLayoutId id="2147483667" r:id="rId8"/>
    <p:sldLayoutId id="2147483671"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Day-11</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smtClean="0"/>
              <a:t>Weather reporter system using weather cloud</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92319" y="1024527"/>
            <a:ext cx="3942430" cy="2368500"/>
          </a:xfrm>
          <a:prstGeom prst="rect">
            <a:avLst/>
          </a:prstGeom>
        </p:spPr>
        <p:txBody>
          <a:bodyPr spcFirstLastPara="1" wrap="square" lIns="0" tIns="0" rIns="0" bIns="0" anchor="ctr" anchorCtr="0">
            <a:noAutofit/>
          </a:bodyPr>
          <a:lstStyle/>
          <a:p>
            <a:pPr lvl="0"/>
            <a:r>
              <a:rPr lang="en-US" sz="3200" dirty="0" err="1"/>
              <a:t>Elon</a:t>
            </a:r>
            <a:r>
              <a:rPr lang="en-US" sz="3200" dirty="0"/>
              <a:t> Musk passes Jeff Bezos to become the richest person on Earth</a:t>
            </a:r>
          </a:p>
        </p:txBody>
      </p:sp>
      <p:sp>
        <p:nvSpPr>
          <p:cNvPr id="1260" name="Google Shape;1260;p42"/>
          <p:cNvSpPr/>
          <p:nvPr/>
        </p:nvSpPr>
        <p:spPr>
          <a:xfrm flipH="1">
            <a:off x="600499" y="3380488"/>
            <a:ext cx="6785233" cy="16053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905325" y="3911366"/>
            <a:ext cx="6431822" cy="475200"/>
          </a:xfrm>
          <a:prstGeom prst="rect">
            <a:avLst/>
          </a:prstGeom>
        </p:spPr>
        <p:txBody>
          <a:bodyPr spcFirstLastPara="1" wrap="square" lIns="0" tIns="0" rIns="0" bIns="0" anchor="ctr" anchorCtr="0">
            <a:noAutofit/>
          </a:bodyPr>
          <a:lstStyle/>
          <a:p>
            <a:pPr marL="0" lvl="0" indent="0"/>
            <a:r>
              <a:rPr lang="en-US" sz="1400" dirty="0" err="1">
                <a:solidFill>
                  <a:srgbClr val="6A5E6D"/>
                </a:solidFill>
                <a:latin typeface="Patrick Hand" panose="020B0604020202020204" charset="0"/>
              </a:rPr>
              <a:t>Elon</a:t>
            </a:r>
            <a:r>
              <a:rPr lang="en-US" sz="1400" dirty="0">
                <a:solidFill>
                  <a:srgbClr val="6A5E6D"/>
                </a:solidFill>
                <a:latin typeface="Patrick Hand" panose="020B0604020202020204" charset="0"/>
              </a:rPr>
              <a:t> Musk has become the wealthiest person on the planet, surpassing Amazon CEO Jeff Bezos, thanks to the continued rise in Tesla’s stock price. Musk is now worth around $188 billion, according to Bloomberg’s Billionaires Index.</a:t>
            </a:r>
          </a:p>
        </p:txBody>
      </p:sp>
      <p:grpSp>
        <p:nvGrpSpPr>
          <p:cNvPr id="1263" name="Google Shape;1263;p42"/>
          <p:cNvGrpSpPr/>
          <p:nvPr/>
        </p:nvGrpSpPr>
        <p:grpSpPr>
          <a:xfrm>
            <a:off x="4496069" y="1726084"/>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- 11</a:t>
            </a:r>
            <a:endParaRPr lang="en-IN" dirty="0"/>
          </a:p>
        </p:txBody>
      </p:sp>
      <p:sp>
        <p:nvSpPr>
          <p:cNvPr id="5" name="Rectangle 4"/>
          <p:cNvSpPr/>
          <p:nvPr/>
        </p:nvSpPr>
        <p:spPr>
          <a:xfrm>
            <a:off x="624749" y="793695"/>
            <a:ext cx="1362874" cy="461665"/>
          </a:xfrm>
          <a:prstGeom prst="rect">
            <a:avLst/>
          </a:prstGeom>
        </p:spPr>
        <p:txBody>
          <a:bodyPr wrap="none">
            <a:spAutoFit/>
          </a:bodyPr>
          <a:lstStyle/>
          <a:p>
            <a:r>
              <a:rPr lang="en-IN" sz="2400" dirty="0" smtClean="0">
                <a:latin typeface="Patrick Hand" panose="020B0604020202020204" charset="0"/>
              </a:rPr>
              <a:t>Jan - 2021</a:t>
            </a:r>
            <a:endParaRPr lang="en-IN" sz="2400" dirty="0">
              <a:latin typeface="Patrick Hand" panose="020B0604020202020204" charset="0"/>
            </a:endParaRPr>
          </a:p>
        </p:txBody>
      </p:sp>
      <p:pic>
        <p:nvPicPr>
          <p:cNvPr id="2050" name="Picture 2" descr="Elon Musk Awarded With Axel Springer Award In Berl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911" y="781112"/>
            <a:ext cx="3637226" cy="242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60"/>
                                        </p:tgtEl>
                                        <p:attrNameLst>
                                          <p:attrName>style.visibility</p:attrName>
                                        </p:attrNameLst>
                                      </p:cBhvr>
                                      <p:to>
                                        <p:strVal val="visible"/>
                                      </p:to>
                                    </p:set>
                                    <p:animEffect transition="in" filter="fade">
                                      <p:cBhvr>
                                        <p:cTn id="15"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59437" y="3616347"/>
            <a:ext cx="3467402" cy="935400"/>
          </a:xfrm>
          <a:prstGeom prst="rect">
            <a:avLst/>
          </a:prstGeom>
        </p:spPr>
        <p:txBody>
          <a:bodyPr spcFirstLastPara="1" wrap="square" lIns="0" tIns="0" rIns="0" bIns="0" anchor="ctr" anchorCtr="0">
            <a:noAutofit/>
          </a:bodyPr>
          <a:lstStyle/>
          <a:p>
            <a:pPr marL="0" lvl="0" indent="0"/>
            <a:r>
              <a:rPr lang="en-US" sz="2000" b="1" dirty="0" smtClean="0">
                <a:latin typeface="Patrick Hand" panose="020B0604020202020204" charset="0"/>
              </a:rPr>
              <a:t>“Quiet People have the loudest Minds”</a:t>
            </a:r>
          </a:p>
          <a:p>
            <a:pPr marL="0" lvl="0" indent="0"/>
            <a:r>
              <a:rPr lang="en-US" sz="2000" b="1" dirty="0" smtClean="0">
                <a:latin typeface="Patrick Hand" panose="020B0604020202020204" charset="0"/>
              </a:rPr>
              <a:t>-Stephen Hawking</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25415" y="276784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64087" y="2746132"/>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4901" y="3225219"/>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Weather reporter</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Weather Clouds</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 &amp; </a:t>
            </a:r>
            <a:r>
              <a:rPr lang="en" dirty="0" smtClean="0"/>
              <a:t>Q&amp;A</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Text to Speech </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THIS COURSE</a:t>
            </a:r>
            <a:endParaRPr sz="2400" dirty="0"/>
          </a:p>
        </p:txBody>
      </p:sp>
      <p:sp>
        <p:nvSpPr>
          <p:cNvPr id="556" name="Google Shape;556;p33"/>
          <p:cNvSpPr txBox="1">
            <a:spLocks noGrp="1"/>
          </p:cNvSpPr>
          <p:nvPr>
            <p:ph type="subTitle" idx="1"/>
          </p:nvPr>
        </p:nvSpPr>
        <p:spPr>
          <a:xfrm>
            <a:off x="720000" y="2588420"/>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b="1" dirty="0" smtClean="0"/>
              <a:t>Laptop Speaker/Headphones</a:t>
            </a:r>
          </a:p>
          <a:p>
            <a:pPr marL="0" lvl="0" indent="0" algn="l" rtl="0">
              <a:spcBef>
                <a:spcPts val="0"/>
              </a:spcBef>
              <a:spcAft>
                <a:spcPts val="0"/>
              </a:spcAft>
              <a:buClr>
                <a:srgbClr val="DD52BE"/>
              </a:buClr>
            </a:pPr>
            <a:endParaRPr lang="en-US" b="1" dirty="0" smtClean="0"/>
          </a:p>
          <a:p>
            <a:pPr marL="285750" lvl="0" indent="-285750" algn="l" rtl="0">
              <a:spcBef>
                <a:spcPts val="0"/>
              </a:spcBef>
              <a:spcAft>
                <a:spcPts val="0"/>
              </a:spcAft>
              <a:buClr>
                <a:srgbClr val="DD52BE"/>
              </a:buClr>
              <a:buFont typeface="Arial" panose="020B0604020202020204" pitchFamily="34" charset="0"/>
              <a:buChar char="•"/>
            </a:pPr>
            <a:endParaRPr b="1" dirty="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48" name="Google Shape;1048;p38"/>
          <p:cNvGrpSpPr/>
          <p:nvPr/>
        </p:nvGrpSpPr>
        <p:grpSpPr>
          <a:xfrm>
            <a:off x="683029" y="277640"/>
            <a:ext cx="2223225" cy="970283"/>
            <a:chOff x="720000" y="493976"/>
            <a:chExt cx="2746165" cy="970283"/>
          </a:xfrm>
        </p:grpSpPr>
        <p:sp>
          <p:nvSpPr>
            <p:cNvPr id="1049" name="Google Shape;1049;p38"/>
            <p:cNvSpPr/>
            <p:nvPr/>
          </p:nvSpPr>
          <p:spPr>
            <a:xfrm>
              <a:off x="720000" y="1030551"/>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720000" y="493976"/>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38"/>
          <p:cNvSpPr txBox="1">
            <a:spLocks noGrp="1"/>
          </p:cNvSpPr>
          <p:nvPr>
            <p:ph type="title"/>
          </p:nvPr>
        </p:nvSpPr>
        <p:spPr>
          <a:xfrm>
            <a:off x="749390" y="188051"/>
            <a:ext cx="3134400" cy="103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Weather </a:t>
            </a:r>
            <a:br>
              <a:rPr lang="en-US" dirty="0" smtClean="0"/>
            </a:br>
            <a:r>
              <a:rPr lang="en-US" dirty="0" smtClean="0"/>
              <a:t>Cloud…</a:t>
            </a:r>
            <a:endParaRPr dirty="0"/>
          </a:p>
        </p:txBody>
      </p:sp>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556;p33"/>
          <p:cNvSpPr txBox="1">
            <a:spLocks noGrp="1"/>
          </p:cNvSpPr>
          <p:nvPr>
            <p:ph type="subTitle" idx="1"/>
          </p:nvPr>
        </p:nvSpPr>
        <p:spPr>
          <a:xfrm>
            <a:off x="683030" y="2195307"/>
            <a:ext cx="5546320" cy="1478400"/>
          </a:xfrm>
          <a:prstGeom prst="rect">
            <a:avLst/>
          </a:prstGeom>
        </p:spPr>
        <p:txBody>
          <a:bodyPr spcFirstLastPara="1" wrap="square" lIns="0" tIns="0" rIns="0" bIns="0" anchor="ctr" anchorCtr="0">
            <a:noAutofit/>
          </a:bodyPr>
          <a:lstStyle/>
          <a:p>
            <a:pPr marL="285750" lvl="0" indent="-285750">
              <a:buClr>
                <a:srgbClr val="DD52BE"/>
              </a:buClr>
              <a:buFont typeface="Arial" panose="020B0604020202020204" pitchFamily="34" charset="0"/>
              <a:buChar char="•"/>
            </a:pPr>
            <a:r>
              <a:rPr lang="en-US" dirty="0" err="1"/>
              <a:t>Openweather</a:t>
            </a:r>
            <a:r>
              <a:rPr lang="en-US" dirty="0"/>
              <a:t> NWP (numerical weather prediction) allows to calculate weather data for any location. We use proprietary convolutional neural network that collects and processes wide range of data sources to cover any location and consider the local nuances of climate. </a:t>
            </a:r>
            <a:endParaRPr lang="en-US" dirty="0" smtClean="0"/>
          </a:p>
          <a:p>
            <a:pPr marL="285750" lvl="0" indent="-285750">
              <a:buClr>
                <a:srgbClr val="DD52BE"/>
              </a:buClr>
              <a:buFont typeface="Arial" panose="020B0604020202020204" pitchFamily="34" charset="0"/>
              <a:buChar char="•"/>
            </a:pPr>
            <a:endParaRPr lang="en-US" dirty="0" smtClean="0"/>
          </a:p>
          <a:p>
            <a:pPr marL="285750" lvl="0" indent="-285750">
              <a:buClr>
                <a:srgbClr val="DD52BE"/>
              </a:buClr>
              <a:buFont typeface="Arial" panose="020B0604020202020204" pitchFamily="34" charset="0"/>
              <a:buChar char="•"/>
            </a:pPr>
            <a:r>
              <a:rPr lang="en-US" dirty="0" smtClean="0"/>
              <a:t>ML </a:t>
            </a:r>
            <a:r>
              <a:rPr lang="en-US" dirty="0"/>
              <a:t>technology allows us to reach resolution about 500 m and very high accuracy between 90% and 100% with inaccuracy about 1%. Amongst data sources we feed to the NWP are 82,000 weather stations spread globally; national meteorological agencies (NOAA, Environment Canada, Met Office, etc.), radars, weather satellites.</a:t>
            </a:r>
          </a:p>
        </p:txBody>
      </p:sp>
      <p:pic>
        <p:nvPicPr>
          <p:cNvPr id="1026" name="Picture 2" descr="OpenWeatherMap - Wikipedia"/>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32961" y="1463465"/>
            <a:ext cx="3564248" cy="201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60137" y="661761"/>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0" y="469462"/>
            <a:ext cx="3565500" cy="859800"/>
          </a:xfrm>
          <a:prstGeom prst="rect">
            <a:avLst/>
          </a:prstGeom>
        </p:spPr>
        <p:txBody>
          <a:bodyPr spcFirstLastPara="1" wrap="square" lIns="0" tIns="0" rIns="0" bIns="0" anchor="ctr" anchorCtr="0">
            <a:noAutofit/>
          </a:bodyPr>
          <a:lstStyle/>
          <a:p>
            <a:pPr lvl="0"/>
            <a:r>
              <a:rPr lang="en-IN" dirty="0" err="1" smtClean="0"/>
              <a:t>Openweather</a:t>
            </a:r>
            <a:r>
              <a:rPr lang="en-IN" dirty="0" smtClean="0"/>
              <a:t> API</a:t>
            </a:r>
            <a:endParaRPr lang="en-IN" dirty="0"/>
          </a:p>
        </p:txBody>
      </p:sp>
      <p:sp>
        <p:nvSpPr>
          <p:cNvPr id="4" name="Rectangle 3"/>
          <p:cNvSpPr/>
          <p:nvPr/>
        </p:nvSpPr>
        <p:spPr>
          <a:xfrm>
            <a:off x="1885640" y="2172385"/>
            <a:ext cx="5783956" cy="1200329"/>
          </a:xfrm>
          <a:prstGeom prst="rect">
            <a:avLst/>
          </a:prstGeom>
        </p:spPr>
        <p:txBody>
          <a:bodyPr wrap="none">
            <a:spAutoFit/>
          </a:bodyPr>
          <a:lstStyle/>
          <a:p>
            <a:pPr algn="ctr"/>
            <a:r>
              <a:rPr lang="en-US" sz="3600" b="1" dirty="0" smtClean="0">
                <a:solidFill>
                  <a:schemeClr val="accent2"/>
                </a:solidFill>
                <a:latin typeface="Patrick Hand"/>
                <a:sym typeface="Patrick Hand"/>
              </a:rPr>
              <a:t>Creating account in </a:t>
            </a:r>
            <a:r>
              <a:rPr lang="en-US" sz="3600" b="1" dirty="0" err="1" smtClean="0">
                <a:solidFill>
                  <a:schemeClr val="accent2"/>
                </a:solidFill>
                <a:latin typeface="Patrick Hand"/>
                <a:sym typeface="Patrick Hand"/>
              </a:rPr>
              <a:t>OpenWeather</a:t>
            </a:r>
            <a:endParaRPr lang="en-US" sz="3600" b="1" dirty="0">
              <a:solidFill>
                <a:schemeClr val="accent2"/>
              </a:solidFill>
              <a:latin typeface="Patrick Hand"/>
              <a:sym typeface="Patrick Hand"/>
            </a:endParaRPr>
          </a:p>
          <a:p>
            <a:pPr algn="ctr"/>
            <a:r>
              <a:rPr lang="en-US" sz="3600" b="1" dirty="0" smtClean="0">
                <a:solidFill>
                  <a:schemeClr val="accent2"/>
                </a:solidFill>
                <a:latin typeface="Patrick Hand"/>
                <a:sym typeface="Patrick Hand"/>
              </a:rPr>
              <a:t> Get API Key</a:t>
            </a:r>
            <a:endParaRPr lang="en-IN" dirty="0">
              <a:solidFill>
                <a:schemeClr val="accent2"/>
              </a:solidFill>
            </a:endParaRPr>
          </a:p>
        </p:txBody>
      </p:sp>
    </p:spTree>
    <p:extLst>
      <p:ext uri="{BB962C8B-B14F-4D97-AF65-F5344CB8AC3E}">
        <p14:creationId xmlns:p14="http://schemas.microsoft.com/office/powerpoint/2010/main" val="1498334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949;p37"/>
          <p:cNvSpPr/>
          <p:nvPr/>
        </p:nvSpPr>
        <p:spPr>
          <a:xfrm flipH="1">
            <a:off x="420070" y="249336"/>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49;p37"/>
          <p:cNvSpPr/>
          <p:nvPr/>
        </p:nvSpPr>
        <p:spPr>
          <a:xfrm flipH="1">
            <a:off x="420070" y="824768"/>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p:cNvSpPr>
            <a:spLocks noGrp="1"/>
          </p:cNvSpPr>
          <p:nvPr>
            <p:ph type="title"/>
          </p:nvPr>
        </p:nvSpPr>
        <p:spPr>
          <a:xfrm>
            <a:off x="646864" y="207339"/>
            <a:ext cx="3134400" cy="1034400"/>
          </a:xfrm>
        </p:spPr>
        <p:txBody>
          <a:bodyPr/>
          <a:lstStyle/>
          <a:p>
            <a:r>
              <a:rPr lang="en-US" dirty="0" smtClean="0"/>
              <a:t>Text to Speech Configuration…</a:t>
            </a:r>
            <a:endParaRPr lang="en-IN" dirty="0"/>
          </a:p>
        </p:txBody>
      </p:sp>
      <p:sp>
        <p:nvSpPr>
          <p:cNvPr id="2" name="Rectangle 1"/>
          <p:cNvSpPr/>
          <p:nvPr/>
        </p:nvSpPr>
        <p:spPr>
          <a:xfrm>
            <a:off x="1904526" y="1683372"/>
            <a:ext cx="6096473" cy="3046988"/>
          </a:xfrm>
          <a:prstGeom prst="rect">
            <a:avLst/>
          </a:prstGeom>
        </p:spPr>
        <p:txBody>
          <a:bodyPr wrap="square">
            <a:spAutoFit/>
          </a:bodyPr>
          <a:lstStyle/>
          <a:p>
            <a:pPr lvl="0"/>
            <a:r>
              <a:rPr lang="en-US" sz="3600" b="1" dirty="0" smtClean="0">
                <a:solidFill>
                  <a:srgbClr val="59BDAB"/>
                </a:solidFill>
                <a:latin typeface="Patrick Hand"/>
                <a:sym typeface="Patrick Hand"/>
              </a:rPr>
              <a:t>Enabling 3.5mm Audio Jack in </a:t>
            </a:r>
            <a:r>
              <a:rPr lang="en-US" sz="3600" b="1" dirty="0" err="1" smtClean="0">
                <a:solidFill>
                  <a:srgbClr val="59BDAB"/>
                </a:solidFill>
                <a:latin typeface="Patrick Hand"/>
                <a:sym typeface="Patrick Hand"/>
              </a:rPr>
              <a:t>Rpi</a:t>
            </a:r>
            <a:endParaRPr lang="en-US" sz="3600" b="1" dirty="0" smtClean="0">
              <a:solidFill>
                <a:srgbClr val="59BDAB"/>
              </a:solidFill>
              <a:latin typeface="Patrick Hand"/>
              <a:sym typeface="Patrick Hand"/>
            </a:endParaRPr>
          </a:p>
          <a:p>
            <a:pPr lvl="0"/>
            <a:endParaRPr lang="en-US" sz="3600" b="1" dirty="0">
              <a:solidFill>
                <a:srgbClr val="59BDAB"/>
              </a:solidFill>
              <a:latin typeface="Patrick Hand"/>
              <a:sym typeface="Patrick Hand"/>
            </a:endParaRPr>
          </a:p>
          <a:p>
            <a:pPr lvl="0"/>
            <a:r>
              <a:rPr lang="en-US" sz="2400" b="1" dirty="0" smtClean="0">
                <a:solidFill>
                  <a:srgbClr val="6A5E6D"/>
                </a:solidFill>
                <a:latin typeface="Patrick Hand"/>
                <a:sym typeface="Patrick Hand"/>
              </a:rPr>
              <a:t>Installing Libraries…</a:t>
            </a:r>
          </a:p>
          <a:p>
            <a:pPr lvl="0"/>
            <a:endParaRPr lang="en-US" sz="2400" b="1" dirty="0" smtClean="0">
              <a:solidFill>
                <a:srgbClr val="6A5E6D"/>
              </a:solidFill>
              <a:latin typeface="Patrick Hand"/>
              <a:sym typeface="Patrick Hand"/>
            </a:endParaRPr>
          </a:p>
          <a:p>
            <a:pPr lvl="0"/>
            <a:r>
              <a:rPr lang="en-US" sz="3600" b="1" dirty="0" err="1" smtClean="0">
                <a:solidFill>
                  <a:srgbClr val="59BDAB"/>
                </a:solidFill>
                <a:latin typeface="Patrick Hand"/>
                <a:sym typeface="Patrick Hand"/>
              </a:rPr>
              <a:t>Sudo</a:t>
            </a:r>
            <a:r>
              <a:rPr lang="en-US" sz="3600" b="1" dirty="0" smtClean="0">
                <a:solidFill>
                  <a:srgbClr val="59BDAB"/>
                </a:solidFill>
                <a:latin typeface="Patrick Hand"/>
                <a:sym typeface="Patrick Hand"/>
              </a:rPr>
              <a:t> apt-get install </a:t>
            </a:r>
            <a:r>
              <a:rPr lang="en-US" sz="3600" b="1" dirty="0" err="1" smtClean="0">
                <a:solidFill>
                  <a:srgbClr val="59BDAB"/>
                </a:solidFill>
                <a:latin typeface="Patrick Hand"/>
                <a:sym typeface="Patrick Hand"/>
              </a:rPr>
              <a:t>espeak</a:t>
            </a:r>
            <a:endParaRPr lang="en-US" sz="3600" b="1" dirty="0" smtClean="0">
              <a:solidFill>
                <a:srgbClr val="59BDAB"/>
              </a:solidFill>
              <a:latin typeface="Patrick Hand"/>
              <a:sym typeface="Patrick Hand"/>
            </a:endParaRPr>
          </a:p>
          <a:p>
            <a:pPr lvl="0"/>
            <a:r>
              <a:rPr lang="en-US" sz="3600" b="1" dirty="0" smtClean="0">
                <a:solidFill>
                  <a:srgbClr val="59BDAB"/>
                </a:solidFill>
                <a:latin typeface="Patrick Hand"/>
                <a:sym typeface="Patrick Hand"/>
              </a:rPr>
              <a:t>Ctrl+Alt+Space</a:t>
            </a:r>
            <a:endParaRPr lang="en-IN" dirty="0">
              <a:solidFill>
                <a:srgbClr val="59BDAB"/>
              </a:solidFill>
            </a:endParaRPr>
          </a:p>
        </p:txBody>
      </p:sp>
    </p:spTree>
    <p:extLst>
      <p:ext uri="{BB962C8B-B14F-4D97-AF65-F5344CB8AC3E}">
        <p14:creationId xmlns:p14="http://schemas.microsoft.com/office/powerpoint/2010/main" val="3486553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60137" y="661761"/>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228600" y="469462"/>
            <a:ext cx="3565500" cy="859800"/>
          </a:xfrm>
          <a:prstGeom prst="rect">
            <a:avLst/>
          </a:prstGeom>
        </p:spPr>
        <p:txBody>
          <a:bodyPr spcFirstLastPara="1" wrap="square" lIns="0" tIns="0" rIns="0" bIns="0" anchor="ctr" anchorCtr="0">
            <a:noAutofit/>
          </a:bodyPr>
          <a:lstStyle/>
          <a:p>
            <a:pPr lvl="0"/>
            <a:r>
              <a:rPr lang="en-IN" dirty="0" smtClean="0"/>
              <a:t>To turn of Narrator</a:t>
            </a:r>
            <a:endParaRPr lang="en-IN" dirty="0"/>
          </a:p>
        </p:txBody>
      </p:sp>
      <p:sp>
        <p:nvSpPr>
          <p:cNvPr id="4" name="Rectangle 3"/>
          <p:cNvSpPr/>
          <p:nvPr/>
        </p:nvSpPr>
        <p:spPr>
          <a:xfrm>
            <a:off x="2011350" y="1521561"/>
            <a:ext cx="5751896" cy="2862322"/>
          </a:xfrm>
          <a:prstGeom prst="rect">
            <a:avLst/>
          </a:prstGeom>
        </p:spPr>
        <p:txBody>
          <a:bodyPr wrap="none">
            <a:spAutoFit/>
          </a:bodyPr>
          <a:lstStyle/>
          <a:p>
            <a:r>
              <a:rPr lang="en-US" sz="3600" b="1" dirty="0" err="1">
                <a:solidFill>
                  <a:schemeClr val="accent2"/>
                </a:solidFill>
                <a:latin typeface="Patrick Hand"/>
                <a:sym typeface="Patrick Hand"/>
              </a:rPr>
              <a:t>killall</a:t>
            </a:r>
            <a:r>
              <a:rPr lang="en-US" sz="3600" b="1" dirty="0">
                <a:solidFill>
                  <a:schemeClr val="accent2"/>
                </a:solidFill>
                <a:latin typeface="Patrick Hand"/>
                <a:sym typeface="Patrick Hand"/>
              </a:rPr>
              <a:t> </a:t>
            </a:r>
            <a:r>
              <a:rPr lang="en-US" sz="3600" b="1" dirty="0" smtClean="0">
                <a:solidFill>
                  <a:schemeClr val="accent2"/>
                </a:solidFill>
                <a:latin typeface="Patrick Hand"/>
                <a:sym typeface="Patrick Hand"/>
              </a:rPr>
              <a:t>orca</a:t>
            </a:r>
          </a:p>
          <a:p>
            <a:r>
              <a:rPr lang="en-US" sz="3600" b="1" dirty="0" smtClean="0">
                <a:solidFill>
                  <a:schemeClr val="accent2"/>
                </a:solidFill>
                <a:latin typeface="Patrick Hand"/>
                <a:sym typeface="Patrick Hand"/>
              </a:rPr>
              <a:t>			or</a:t>
            </a:r>
            <a:endParaRPr lang="en-US" sz="3600" b="1" dirty="0">
              <a:solidFill>
                <a:schemeClr val="accent2"/>
              </a:solidFill>
              <a:latin typeface="Patrick Hand"/>
              <a:sym typeface="Patrick Hand"/>
            </a:endParaRPr>
          </a:p>
          <a:p>
            <a:r>
              <a:rPr lang="en-US" sz="3600" b="1" dirty="0" err="1" smtClean="0">
                <a:solidFill>
                  <a:schemeClr val="accent2"/>
                </a:solidFill>
                <a:latin typeface="Patrick Hand"/>
                <a:sym typeface="Patrick Hand"/>
              </a:rPr>
              <a:t>sudo</a:t>
            </a:r>
            <a:r>
              <a:rPr lang="en-US" sz="3600" b="1" dirty="0" smtClean="0">
                <a:solidFill>
                  <a:schemeClr val="accent2"/>
                </a:solidFill>
                <a:latin typeface="Patrick Hand"/>
                <a:sym typeface="Patrick Hand"/>
              </a:rPr>
              <a:t> </a:t>
            </a:r>
            <a:r>
              <a:rPr lang="en-US" sz="3600" b="1" dirty="0">
                <a:solidFill>
                  <a:schemeClr val="accent2"/>
                </a:solidFill>
                <a:latin typeface="Patrick Hand"/>
                <a:sym typeface="Patrick Hand"/>
              </a:rPr>
              <a:t>apt-get remove orca</a:t>
            </a:r>
          </a:p>
          <a:p>
            <a:r>
              <a:rPr lang="en-US" sz="3600" b="1" dirty="0" err="1">
                <a:solidFill>
                  <a:schemeClr val="accent2"/>
                </a:solidFill>
                <a:latin typeface="Patrick Hand"/>
                <a:sym typeface="Patrick Hand"/>
              </a:rPr>
              <a:t>sudo</a:t>
            </a:r>
            <a:r>
              <a:rPr lang="en-US" sz="3600" b="1" dirty="0">
                <a:solidFill>
                  <a:schemeClr val="accent2"/>
                </a:solidFill>
                <a:latin typeface="Patrick Hand"/>
                <a:sym typeface="Patrick Hand"/>
              </a:rPr>
              <a:t> apt-get remove gnome-orca</a:t>
            </a:r>
          </a:p>
          <a:p>
            <a:r>
              <a:rPr lang="en-US" sz="3600" b="1" dirty="0" err="1">
                <a:solidFill>
                  <a:schemeClr val="accent2"/>
                </a:solidFill>
                <a:latin typeface="Patrick Hand"/>
                <a:sym typeface="Patrick Hand"/>
              </a:rPr>
              <a:t>killall</a:t>
            </a:r>
            <a:r>
              <a:rPr lang="en-US" sz="3600" b="1" dirty="0">
                <a:solidFill>
                  <a:schemeClr val="accent2"/>
                </a:solidFill>
                <a:latin typeface="Patrick Hand"/>
                <a:sym typeface="Patrick Hand"/>
              </a:rPr>
              <a:t> orca</a:t>
            </a:r>
            <a:endParaRPr lang="en-IN" dirty="0">
              <a:solidFill>
                <a:schemeClr val="accent2"/>
              </a:solidFill>
            </a:endParaRPr>
          </a:p>
        </p:txBody>
      </p:sp>
    </p:spTree>
    <p:extLst>
      <p:ext uri="{BB962C8B-B14F-4D97-AF65-F5344CB8AC3E}">
        <p14:creationId xmlns:p14="http://schemas.microsoft.com/office/powerpoint/2010/main" val="2795676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843426" y="4336564"/>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Q11 – Discussion</a:t>
            </a:r>
            <a:endParaRPr lang="en-IN" dirty="0"/>
          </a:p>
        </p:txBody>
      </p:sp>
      <p:sp>
        <p:nvSpPr>
          <p:cNvPr id="3" name="Subtitle 2"/>
          <p:cNvSpPr>
            <a:spLocks noGrp="1"/>
          </p:cNvSpPr>
          <p:nvPr>
            <p:ph type="subTitle" idx="1"/>
          </p:nvPr>
        </p:nvSpPr>
        <p:spPr>
          <a:xfrm>
            <a:off x="753839" y="4269441"/>
            <a:ext cx="2905549" cy="502200"/>
          </a:xfrm>
        </p:spPr>
        <p:txBody>
          <a:bodyPr/>
          <a:lstStyle/>
          <a:p>
            <a:r>
              <a:rPr lang="en-US" dirty="0">
                <a:latin typeface="Patrick Hand" panose="020B0604020202020204" charset="0"/>
              </a:rPr>
              <a:t>Kinetic </a:t>
            </a:r>
            <a:r>
              <a:rPr lang="en-US" dirty="0" smtClean="0">
                <a:latin typeface="Patrick Hand" panose="020B0604020202020204" charset="0"/>
              </a:rPr>
              <a:t>vs. </a:t>
            </a:r>
            <a:r>
              <a:rPr lang="en-US" dirty="0">
                <a:latin typeface="Patrick Hand" panose="020B0604020202020204" charset="0"/>
              </a:rPr>
              <a:t>Potential Energy</a:t>
            </a:r>
          </a:p>
        </p:txBody>
      </p:sp>
      <p:sp>
        <p:nvSpPr>
          <p:cNvPr id="57" name="Google Shape;1518;p49"/>
          <p:cNvSpPr/>
          <p:nvPr/>
        </p:nvSpPr>
        <p:spPr>
          <a:xfrm rot="5189870">
            <a:off x="4517471" y="223534"/>
            <a:ext cx="3351901" cy="5080451"/>
          </a:xfrm>
          <a:custGeom>
            <a:avLst/>
            <a:gdLst/>
            <a:ahLst/>
            <a:cxnLst/>
            <a:rect l="l" t="t" r="r" b="b"/>
            <a:pathLst>
              <a:path w="15782" h="5103" extrusionOk="0">
                <a:moveTo>
                  <a:pt x="6185" y="0"/>
                </a:moveTo>
                <a:cubicBezTo>
                  <a:pt x="4917" y="0"/>
                  <a:pt x="3650" y="12"/>
                  <a:pt x="2382" y="35"/>
                </a:cubicBezTo>
                <a:cubicBezTo>
                  <a:pt x="2336" y="36"/>
                  <a:pt x="2289" y="36"/>
                  <a:pt x="2242" y="36"/>
                </a:cubicBezTo>
                <a:cubicBezTo>
                  <a:pt x="2056" y="36"/>
                  <a:pt x="1871" y="31"/>
                  <a:pt x="1691" y="31"/>
                </a:cubicBezTo>
                <a:cubicBezTo>
                  <a:pt x="940" y="31"/>
                  <a:pt x="295" y="123"/>
                  <a:pt x="179" y="1070"/>
                </a:cubicBezTo>
                <a:cubicBezTo>
                  <a:pt x="54" y="2025"/>
                  <a:pt x="36" y="3006"/>
                  <a:pt x="9" y="3978"/>
                </a:cubicBezTo>
                <a:cubicBezTo>
                  <a:pt x="0" y="4592"/>
                  <a:pt x="501" y="5103"/>
                  <a:pt x="1111" y="5103"/>
                </a:cubicBezTo>
                <a:cubicBezTo>
                  <a:pt x="1121" y="5103"/>
                  <a:pt x="1132" y="5103"/>
                  <a:pt x="1142" y="5102"/>
                </a:cubicBezTo>
                <a:cubicBezTo>
                  <a:pt x="5647" y="4969"/>
                  <a:pt x="10144" y="4826"/>
                  <a:pt x="14640" y="4692"/>
                </a:cubicBezTo>
                <a:cubicBezTo>
                  <a:pt x="15229" y="4674"/>
                  <a:pt x="15692" y="4210"/>
                  <a:pt x="15710" y="3621"/>
                </a:cubicBezTo>
                <a:lnTo>
                  <a:pt x="15764" y="1088"/>
                </a:lnTo>
                <a:cubicBezTo>
                  <a:pt x="15782" y="597"/>
                  <a:pt x="15398" y="196"/>
                  <a:pt x="14916" y="178"/>
                </a:cubicBezTo>
                <a:cubicBezTo>
                  <a:pt x="13605" y="133"/>
                  <a:pt x="11268" y="62"/>
                  <a:pt x="10982" y="53"/>
                </a:cubicBezTo>
                <a:cubicBezTo>
                  <a:pt x="9381" y="18"/>
                  <a:pt x="7782" y="0"/>
                  <a:pt x="6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Rectangle 3"/>
          <p:cNvSpPr/>
          <p:nvPr/>
        </p:nvSpPr>
        <p:spPr>
          <a:xfrm>
            <a:off x="4090745" y="1386146"/>
            <a:ext cx="4353797" cy="2800767"/>
          </a:xfrm>
          <a:prstGeom prst="rect">
            <a:avLst/>
          </a:prstGeom>
        </p:spPr>
        <p:txBody>
          <a:bodyPr wrap="square">
            <a:spAutoFit/>
          </a:bodyPr>
          <a:lstStyle/>
          <a:p>
            <a:pPr marL="342900" indent="-342900">
              <a:buFont typeface="Arial" panose="020B0604020202020204" pitchFamily="34" charset="0"/>
              <a:buChar char="•"/>
            </a:pPr>
            <a:r>
              <a:rPr lang="en-US" sz="1600" b="1" dirty="0">
                <a:solidFill>
                  <a:srgbClr val="59BDAB"/>
                </a:solidFill>
                <a:latin typeface="Patrick Hand"/>
                <a:sym typeface="Patrick Hand"/>
              </a:rPr>
              <a:t>Kinetic energy is the kind of energy present in a body due to the property of its </a:t>
            </a:r>
            <a:r>
              <a:rPr lang="en-US" sz="1600" b="1" dirty="0" smtClean="0">
                <a:solidFill>
                  <a:srgbClr val="59BDAB"/>
                </a:solidFill>
                <a:latin typeface="Patrick Hand"/>
                <a:sym typeface="Patrick Hand"/>
              </a:rPr>
              <a:t>motion</a:t>
            </a:r>
          </a:p>
          <a:p>
            <a:r>
              <a:rPr lang="en-US" sz="1600" b="1" dirty="0" smtClean="0">
                <a:solidFill>
                  <a:srgbClr val="59BDAB"/>
                </a:solidFill>
                <a:latin typeface="Patrick Hand"/>
                <a:sym typeface="Patrick Hand"/>
              </a:rPr>
              <a:t>       </a:t>
            </a:r>
            <a:r>
              <a:rPr lang="en-US" sz="1600" b="1" dirty="0" smtClean="0">
                <a:solidFill>
                  <a:srgbClr val="DD52BE"/>
                </a:solidFill>
                <a:latin typeface="Patrick Hand"/>
                <a:sym typeface="Patrick Hand"/>
              </a:rPr>
              <a:t>Potential </a:t>
            </a:r>
            <a:r>
              <a:rPr lang="en-US" sz="1600" b="1" dirty="0">
                <a:solidFill>
                  <a:srgbClr val="DD52BE"/>
                </a:solidFill>
                <a:latin typeface="Patrick Hand"/>
                <a:sym typeface="Patrick Hand"/>
              </a:rPr>
              <a:t>Energy is the type of energy present in a </a:t>
            </a:r>
            <a:r>
              <a:rPr lang="en-US" sz="1600" b="1" dirty="0" smtClean="0">
                <a:solidFill>
                  <a:srgbClr val="DD52BE"/>
                </a:solidFill>
                <a:latin typeface="Patrick Hand"/>
                <a:sym typeface="Patrick Hand"/>
              </a:rPr>
              <a:t>      </a:t>
            </a:r>
          </a:p>
          <a:p>
            <a:r>
              <a:rPr lang="en-US" sz="1600" b="1" dirty="0">
                <a:solidFill>
                  <a:srgbClr val="DD52BE"/>
                </a:solidFill>
                <a:latin typeface="Patrick Hand"/>
                <a:sym typeface="Patrick Hand"/>
              </a:rPr>
              <a:t> </a:t>
            </a:r>
            <a:r>
              <a:rPr lang="en-US" sz="1600" b="1" dirty="0" smtClean="0">
                <a:solidFill>
                  <a:srgbClr val="DD52BE"/>
                </a:solidFill>
                <a:latin typeface="Patrick Hand"/>
                <a:sym typeface="Patrick Hand"/>
              </a:rPr>
              <a:t>      body </a:t>
            </a:r>
            <a:r>
              <a:rPr lang="en-US" sz="1600" b="1" dirty="0">
                <a:solidFill>
                  <a:srgbClr val="DD52BE"/>
                </a:solidFill>
                <a:latin typeface="Patrick Hand"/>
                <a:sym typeface="Patrick Hand"/>
              </a:rPr>
              <a:t>due to the property of its </a:t>
            </a:r>
            <a:r>
              <a:rPr lang="en-US" sz="1600" b="1" dirty="0" smtClean="0">
                <a:solidFill>
                  <a:srgbClr val="DD52BE"/>
                </a:solidFill>
                <a:latin typeface="Patrick Hand"/>
                <a:sym typeface="Patrick Hand"/>
              </a:rPr>
              <a:t>state</a:t>
            </a:r>
            <a:endParaRPr lang="en-US" sz="1600" b="1" dirty="0">
              <a:solidFill>
                <a:srgbClr val="DD52BE"/>
              </a:solidFill>
              <a:latin typeface="Patrick Hand"/>
              <a:sym typeface="Patrick Hand"/>
            </a:endParaRPr>
          </a:p>
          <a:p>
            <a:pPr marL="285750" indent="-285750">
              <a:buFont typeface="Arial" panose="020B0604020202020204" pitchFamily="34" charset="0"/>
              <a:buChar char="•"/>
            </a:pPr>
            <a:r>
              <a:rPr lang="en-US" sz="1600" b="1" dirty="0">
                <a:solidFill>
                  <a:srgbClr val="59BDAB"/>
                </a:solidFill>
                <a:latin typeface="Patrick Hand"/>
                <a:sym typeface="Patrick Hand"/>
              </a:rPr>
              <a:t>It can be easily transferred from one body to another</a:t>
            </a:r>
            <a:r>
              <a:rPr lang="en-US" sz="1600" b="1" dirty="0">
                <a:solidFill>
                  <a:srgbClr val="DD52BE"/>
                </a:solidFill>
                <a:latin typeface="Patrick Hand"/>
                <a:sym typeface="Patrick Hand"/>
              </a:rPr>
              <a:t>	</a:t>
            </a:r>
            <a:endParaRPr lang="en-US" sz="1600" b="1" dirty="0" smtClean="0">
              <a:solidFill>
                <a:srgbClr val="DD52BE"/>
              </a:solidFill>
              <a:latin typeface="Patrick Hand"/>
              <a:sym typeface="Patrick Hand"/>
            </a:endParaRPr>
          </a:p>
          <a:p>
            <a:r>
              <a:rPr lang="en-US" sz="1600" b="1" dirty="0" smtClean="0">
                <a:solidFill>
                  <a:srgbClr val="DD52BE"/>
                </a:solidFill>
                <a:latin typeface="Patrick Hand"/>
                <a:sym typeface="Patrick Hand"/>
              </a:rPr>
              <a:t>       It </a:t>
            </a:r>
            <a:r>
              <a:rPr lang="en-US" sz="1600" b="1" dirty="0">
                <a:solidFill>
                  <a:srgbClr val="DD52BE"/>
                </a:solidFill>
                <a:latin typeface="Patrick Hand"/>
                <a:sym typeface="Patrick Hand"/>
              </a:rPr>
              <a:t>is not </a:t>
            </a:r>
            <a:r>
              <a:rPr lang="en-US" sz="1600" b="1" dirty="0" smtClean="0">
                <a:solidFill>
                  <a:srgbClr val="DD52BE"/>
                </a:solidFill>
                <a:latin typeface="Patrick Hand"/>
                <a:sym typeface="Patrick Hand"/>
              </a:rPr>
              <a:t>transferable</a:t>
            </a:r>
          </a:p>
          <a:p>
            <a:pPr marL="285750" indent="-285750">
              <a:buFont typeface="Arial" panose="020B0604020202020204" pitchFamily="34" charset="0"/>
              <a:buChar char="•"/>
            </a:pPr>
            <a:r>
              <a:rPr lang="en-US" sz="1600" b="1" dirty="0">
                <a:solidFill>
                  <a:srgbClr val="59BDAB"/>
                </a:solidFill>
                <a:latin typeface="Patrick Hand"/>
                <a:sym typeface="Patrick Hand"/>
              </a:rPr>
              <a:t>Flowing water is one of the examples for kinetic energy</a:t>
            </a:r>
            <a:r>
              <a:rPr lang="en-US" sz="1600" b="1" dirty="0">
                <a:solidFill>
                  <a:srgbClr val="DD52BE"/>
                </a:solidFill>
                <a:latin typeface="Patrick Hand"/>
                <a:sym typeface="Patrick Hand"/>
              </a:rPr>
              <a:t>	</a:t>
            </a:r>
            <a:endParaRPr lang="en-US" sz="1600" b="1" dirty="0" smtClean="0">
              <a:solidFill>
                <a:srgbClr val="DD52BE"/>
              </a:solidFill>
              <a:latin typeface="Patrick Hand"/>
              <a:sym typeface="Patrick Hand"/>
            </a:endParaRPr>
          </a:p>
          <a:p>
            <a:r>
              <a:rPr lang="en-US" sz="1600" b="1" dirty="0" smtClean="0">
                <a:solidFill>
                  <a:srgbClr val="DD52BE"/>
                </a:solidFill>
                <a:latin typeface="Patrick Hand"/>
                <a:sym typeface="Patrick Hand"/>
              </a:rPr>
              <a:t>      Water </a:t>
            </a:r>
            <a:r>
              <a:rPr lang="en-US" sz="1600" b="1" dirty="0">
                <a:solidFill>
                  <a:srgbClr val="DD52BE"/>
                </a:solidFill>
                <a:latin typeface="Patrick Hand"/>
                <a:sym typeface="Patrick Hand"/>
              </a:rPr>
              <a:t>present at the top of a hill is an example of </a:t>
            </a:r>
            <a:r>
              <a:rPr lang="en-US" sz="1600" b="1" dirty="0" smtClean="0">
                <a:solidFill>
                  <a:srgbClr val="DD52BE"/>
                </a:solidFill>
                <a:latin typeface="Patrick Hand"/>
                <a:sym typeface="Patrick Hand"/>
              </a:rPr>
              <a:t>    </a:t>
            </a:r>
          </a:p>
          <a:p>
            <a:r>
              <a:rPr lang="en-US" sz="1600" b="1" dirty="0">
                <a:solidFill>
                  <a:srgbClr val="DD52BE"/>
                </a:solidFill>
                <a:latin typeface="Patrick Hand"/>
                <a:sym typeface="Patrick Hand"/>
              </a:rPr>
              <a:t> </a:t>
            </a:r>
            <a:r>
              <a:rPr lang="en-US" sz="1600" b="1" dirty="0" smtClean="0">
                <a:solidFill>
                  <a:srgbClr val="DD52BE"/>
                </a:solidFill>
                <a:latin typeface="Patrick Hand"/>
                <a:sym typeface="Patrick Hand"/>
              </a:rPr>
              <a:t>     potential </a:t>
            </a:r>
            <a:r>
              <a:rPr lang="en-US" sz="1600" b="1" dirty="0">
                <a:solidFill>
                  <a:srgbClr val="DD52BE"/>
                </a:solidFill>
                <a:latin typeface="Patrick Hand"/>
                <a:sym typeface="Patrick Hand"/>
              </a:rPr>
              <a:t>energy</a:t>
            </a:r>
          </a:p>
        </p:txBody>
      </p:sp>
      <p:pic>
        <p:nvPicPr>
          <p:cNvPr id="5" name="Picture 4"/>
          <p:cNvPicPr>
            <a:picLocks noChangeAspect="1"/>
          </p:cNvPicPr>
          <p:nvPr/>
        </p:nvPicPr>
        <p:blipFill rotWithShape="1">
          <a:blip r:embed="rId3"/>
          <a:srcRect t="18471"/>
          <a:stretch/>
        </p:blipFill>
        <p:spPr>
          <a:xfrm>
            <a:off x="729057" y="1588296"/>
            <a:ext cx="2863963" cy="2540717"/>
          </a:xfrm>
          <a:prstGeom prst="rect">
            <a:avLst/>
          </a:prstGeom>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Q12 – Discussion</a:t>
            </a:r>
            <a:endParaRPr lang="en-IN" dirty="0"/>
          </a:p>
        </p:txBody>
      </p:sp>
      <p:sp>
        <p:nvSpPr>
          <p:cNvPr id="3" name="Subtitle 2"/>
          <p:cNvSpPr>
            <a:spLocks noGrp="1"/>
          </p:cNvSpPr>
          <p:nvPr>
            <p:ph type="subTitle" idx="1"/>
          </p:nvPr>
        </p:nvSpPr>
        <p:spPr>
          <a:xfrm>
            <a:off x="3479949" y="4361939"/>
            <a:ext cx="2851593" cy="502200"/>
          </a:xfrm>
        </p:spPr>
        <p:txBody>
          <a:bodyPr/>
          <a:lstStyle/>
          <a:p>
            <a:r>
              <a:rPr lang="en-US" dirty="0" smtClean="0">
                <a:latin typeface="Patrick Hand" panose="020B0604020202020204" charset="0"/>
              </a:rPr>
              <a:t>More about Motors</a:t>
            </a:r>
            <a:endParaRPr lang="en-IN" dirty="0">
              <a:latin typeface="Patrick Hand" panose="020B0604020202020204" charset="0"/>
            </a:endParaRPr>
          </a:p>
        </p:txBody>
      </p:sp>
      <p:pic>
        <p:nvPicPr>
          <p:cNvPr id="2" name="Picture 1"/>
          <p:cNvPicPr>
            <a:picLocks noChangeAspect="1"/>
          </p:cNvPicPr>
          <p:nvPr/>
        </p:nvPicPr>
        <p:blipFill>
          <a:blip r:embed="rId3"/>
          <a:stretch>
            <a:fillRect/>
          </a:stretch>
        </p:blipFill>
        <p:spPr>
          <a:xfrm>
            <a:off x="2848955" y="1105923"/>
            <a:ext cx="3805237" cy="3051302"/>
          </a:xfrm>
          <a:prstGeom prst="rect">
            <a:avLst/>
          </a:prstGeom>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TotalTime>
  <Words>346</Words>
  <Application>Microsoft Office PowerPoint</Application>
  <PresentationFormat>On-screen Show (16:9)</PresentationFormat>
  <Paragraphs>64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Patrick Hand</vt:lpstr>
      <vt:lpstr>Red Hat Text</vt:lpstr>
      <vt:lpstr>Arial</vt:lpstr>
      <vt:lpstr>Doodles Serendipity by Slidesgo</vt:lpstr>
      <vt:lpstr>Raspberry Pi Master Class Day-11</vt:lpstr>
      <vt:lpstr>01</vt:lpstr>
      <vt:lpstr>PREREQUISITES FOR THIS COURSE</vt:lpstr>
      <vt:lpstr>Weather  Cloud…</vt:lpstr>
      <vt:lpstr>Openweather API</vt:lpstr>
      <vt:lpstr>Text to Speech Configuration…</vt:lpstr>
      <vt:lpstr>To turn of Narrator</vt:lpstr>
      <vt:lpstr>PowerPoint Presentation</vt:lpstr>
      <vt:lpstr>PowerPoint Presentation</vt:lpstr>
      <vt:lpstr>Elon Musk passes Jeff Bezos to become the richest person on Earth</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152</cp:revision>
  <dcterms:modified xsi:type="dcterms:W3CDTF">2021-01-11T04:58:56Z</dcterms:modified>
</cp:coreProperties>
</file>