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58" r:id="rId4"/>
    <p:sldId id="307" r:id="rId5"/>
    <p:sldId id="326" r:id="rId6"/>
    <p:sldId id="324" r:id="rId7"/>
    <p:sldId id="328" r:id="rId8"/>
    <p:sldId id="329" r:id="rId9"/>
    <p:sldId id="330" r:id="rId10"/>
    <p:sldId id="311" r:id="rId11"/>
    <p:sldId id="312" r:id="rId12"/>
    <p:sldId id="318" r:id="rId13"/>
    <p:sldId id="284" r:id="rId14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6"/>
      <p:boldItalic r:id="rId17"/>
    </p:embeddedFont>
    <p:embeddedFont>
      <p:font typeface="Patrick Hand" panose="020B0604020202020204" charset="0"/>
      <p:regular r:id="rId18"/>
    </p:embeddedFont>
    <p:embeddedFont>
      <p:font typeface="Red Hat Text" panose="020B060402020202020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Fira Sans Condensed Light" panose="020B0604020202020204" charset="0"/>
      <p:regular r:id="rId25"/>
      <p:bold r:id="rId26"/>
      <p:italic r:id="rId27"/>
      <p:boldItalic r:id="rId28"/>
    </p:embeddedFont>
    <p:embeddedFont>
      <p:font typeface="맑은 고딕" panose="020B0503020000020004" pitchFamily="34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8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6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60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86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60775" y="-459944"/>
            <a:ext cx="9382959" cy="5659014"/>
            <a:chOff x="-60775" y="-459944"/>
            <a:chExt cx="9382959" cy="5659014"/>
          </a:xfrm>
        </p:grpSpPr>
        <p:sp>
          <p:nvSpPr>
            <p:cNvPr id="177" name="Google Shape;177;p13"/>
            <p:cNvSpPr/>
            <p:nvPr/>
          </p:nvSpPr>
          <p:spPr>
            <a:xfrm>
              <a:off x="3868026" y="4501521"/>
              <a:ext cx="1407966" cy="43132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232700" y="-5257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432600" y="441735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60775" y="321750"/>
              <a:ext cx="262823" cy="218249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794600" y="4229676"/>
              <a:ext cx="225972" cy="1876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3"/>
            <p:cNvGrpSpPr/>
            <p:nvPr/>
          </p:nvGrpSpPr>
          <p:grpSpPr>
            <a:xfrm>
              <a:off x="6569228" y="4932857"/>
              <a:ext cx="429939" cy="266212"/>
              <a:chOff x="3146150" y="4162950"/>
              <a:chExt cx="129375" cy="8010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3"/>
            <p:cNvSpPr/>
            <p:nvPr/>
          </p:nvSpPr>
          <p:spPr>
            <a:xfrm rot="-7353361">
              <a:off x="8428163" y="20076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8999995" flipH="1">
              <a:off x="2032850" y="-315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713450" y="3537238"/>
            <a:ext cx="5717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/>
          </p:nvPr>
        </p:nvSpPr>
        <p:spPr>
          <a:xfrm>
            <a:off x="1713450" y="1589813"/>
            <a:ext cx="5717100" cy="139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 b="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7" r:id="rId9"/>
    <p:sldLayoutId id="2147483671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Day-14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Baby emotion recognition &amp; Alert system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Q15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How Blood pressure device works?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t="17918"/>
          <a:stretch/>
        </p:blipFill>
        <p:spPr>
          <a:xfrm>
            <a:off x="3726561" y="1224230"/>
            <a:ext cx="2260365" cy="27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Q16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1026" name="Picture 2" descr="The Philosophy of Quantum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32" y="166765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85819" y="4465322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Quantum Theory?</a:t>
            </a:r>
            <a:endParaRPr lang="en-IN" dirty="0">
              <a:latin typeface="Patrick H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92319" y="1126302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Samsung's new bots can pour a glass of wine, clean the house and keep an eye on your pets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5" y="3911366"/>
            <a:ext cx="418928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Samsung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JetBot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90 AI+, Samsung Bot Care, and Samsung Bot Handy come with some interesting features than the average robot.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- 15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" name="Picture 2" descr="Samsung Bot Han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8" y="1140912"/>
            <a:ext cx="3480213" cy="195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“If you want to find the secrets of the universe, think in terms of energy, frequency &amp; vibration”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-Nikola Tesla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Controlled Robot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Computer Interface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 &amp; </a:t>
            </a:r>
            <a:r>
              <a:rPr lang="en" dirty="0" smtClean="0"/>
              <a:t>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Applications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Theory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err="1" smtClean="0"/>
              <a:t>Brainsense</a:t>
            </a:r>
            <a:r>
              <a:rPr lang="en-US" b="1" dirty="0" smtClean="0"/>
              <a:t> – BCI Device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Complete Robot Kit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Computer </a:t>
            </a:r>
            <a:br>
              <a:rPr lang="en-US" dirty="0" smtClean="0"/>
            </a:br>
            <a:r>
              <a:rPr lang="en-US" dirty="0" smtClean="0"/>
              <a:t>Interface...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49390" y="1710197"/>
            <a:ext cx="5499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BCI ( Brain Computer Interface ) Communication using Thoughts of  Brain (EEG) without using any Muscle control, Especially for Severely Paralyzed people</a:t>
            </a:r>
          </a:p>
        </p:txBody>
      </p:sp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508064" y="-971262"/>
            <a:ext cx="650996" cy="309562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239182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Bio Signal…</a:t>
            </a:r>
            <a:endParaRPr sz="3600" dirty="0"/>
          </a:p>
        </p:txBody>
      </p:sp>
      <p:grpSp>
        <p:nvGrpSpPr>
          <p:cNvPr id="635" name="Google Shape;635;p34"/>
          <p:cNvGrpSpPr/>
          <p:nvPr/>
        </p:nvGrpSpPr>
        <p:grpSpPr>
          <a:xfrm>
            <a:off x="7505605" y="2925169"/>
            <a:ext cx="352603" cy="311411"/>
            <a:chOff x="2275225" y="4200525"/>
            <a:chExt cx="86575" cy="76450"/>
          </a:xfrm>
        </p:grpSpPr>
        <p:sp>
          <p:nvSpPr>
            <p:cNvPr id="636" name="Google Shape;636;p34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4937" y="1643994"/>
            <a:ext cx="1941300" cy="1722547"/>
            <a:chOff x="1113974" y="1071994"/>
            <a:chExt cx="1941300" cy="1722547"/>
          </a:xfrm>
        </p:grpSpPr>
        <p:sp>
          <p:nvSpPr>
            <p:cNvPr id="28" name="Google Shape;638;p41"/>
            <p:cNvSpPr txBox="1">
              <a:spLocks/>
            </p:cNvSpPr>
            <p:nvPr/>
          </p:nvSpPr>
          <p:spPr>
            <a:xfrm>
              <a:off x="1113974" y="2273441"/>
              <a:ext cx="1941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Condensed ExtraBold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ECG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Condensed ExtraBold"/>
                <a:buNone/>
                <a:tabLst/>
                <a:defRPr/>
              </a:pPr>
              <a:r>
                <a:rPr lang="en-IN" b="1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Electrocardiogram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endParaRPr>
            </a:p>
          </p:txBody>
        </p:sp>
        <p:sp>
          <p:nvSpPr>
            <p:cNvPr id="29" name="Google Shape;653;p41"/>
            <p:cNvSpPr/>
            <p:nvPr/>
          </p:nvSpPr>
          <p:spPr>
            <a:xfrm>
              <a:off x="1554936" y="1071994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19519" y="1643994"/>
            <a:ext cx="1941300" cy="1703258"/>
            <a:chOff x="3518556" y="1071994"/>
            <a:chExt cx="1941300" cy="1703258"/>
          </a:xfrm>
        </p:grpSpPr>
        <p:sp>
          <p:nvSpPr>
            <p:cNvPr id="31" name="Google Shape;640;p41"/>
            <p:cNvSpPr txBox="1">
              <a:spLocks/>
            </p:cNvSpPr>
            <p:nvPr/>
          </p:nvSpPr>
          <p:spPr>
            <a:xfrm>
              <a:off x="3518556" y="2254152"/>
              <a:ext cx="1941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lvl="0">
                <a:buClr>
                  <a:srgbClr val="000000"/>
                </a:buClr>
              </a:pPr>
              <a:r>
                <a:rPr lang="en-IN" b="1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EMG</a:t>
              </a:r>
            </a:p>
            <a:p>
              <a:pPr lvl="0">
                <a:buClr>
                  <a:srgbClr val="000000"/>
                </a:buClr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Electromyogram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sym typeface="Fira Sans Condensed ExtraBold"/>
              </a:endParaRPr>
            </a:p>
          </p:txBody>
        </p:sp>
        <p:sp>
          <p:nvSpPr>
            <p:cNvPr id="32" name="Google Shape;653;p41"/>
            <p:cNvSpPr/>
            <p:nvPr/>
          </p:nvSpPr>
          <p:spPr>
            <a:xfrm>
              <a:off x="3959517" y="1071994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37378" y="1623695"/>
            <a:ext cx="2498630" cy="1723557"/>
            <a:chOff x="5636415" y="1051695"/>
            <a:chExt cx="2498630" cy="1723557"/>
          </a:xfrm>
        </p:grpSpPr>
        <p:sp>
          <p:nvSpPr>
            <p:cNvPr id="34" name="Google Shape;642;p41"/>
            <p:cNvSpPr txBox="1">
              <a:spLocks/>
            </p:cNvSpPr>
            <p:nvPr/>
          </p:nvSpPr>
          <p:spPr>
            <a:xfrm>
              <a:off x="5636415" y="2254152"/>
              <a:ext cx="249863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lvl="0">
                <a:buClr>
                  <a:srgbClr val="000000"/>
                </a:buClr>
              </a:pPr>
              <a:r>
                <a:rPr lang="en-IN" b="1" noProof="0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EEG</a:t>
              </a:r>
            </a:p>
            <a:p>
              <a:pPr lvl="0">
                <a:buClr>
                  <a:srgbClr val="000000"/>
                </a:buClr>
              </a:pPr>
              <a:r>
                <a:rPr kumimoji="0" lang="en-IN" sz="1800" b="1" i="0" u="none" strike="noStrike" kern="0" cap="none" spc="0" normalizeH="0" baseline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Electroencephalography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sym typeface="Fira Sans Condensed ExtraBold"/>
              </a:endParaRPr>
            </a:p>
          </p:txBody>
        </p:sp>
        <p:sp>
          <p:nvSpPr>
            <p:cNvPr id="35" name="Google Shape;653;p41"/>
            <p:cNvSpPr/>
            <p:nvPr/>
          </p:nvSpPr>
          <p:spPr>
            <a:xfrm>
              <a:off x="6347771" y="1051695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sp>
        <p:nvSpPr>
          <p:cNvPr id="36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1491204" y="189513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sp>
        <p:nvSpPr>
          <p:cNvPr id="37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223117" y="187342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F776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smtClean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+mn-cs"/>
            </a:endParaRPr>
          </a:p>
        </p:txBody>
      </p:sp>
      <p:sp>
        <p:nvSpPr>
          <p:cNvPr id="38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3783263" y="185601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87AD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smtClean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+mn-cs"/>
            </a:endParaRPr>
          </a:p>
        </p:txBody>
      </p:sp>
      <p:sp>
        <p:nvSpPr>
          <p:cNvPr id="39" name="Google Shape;638;p41"/>
          <p:cNvSpPr txBox="1">
            <a:spLocks/>
          </p:cNvSpPr>
          <p:nvPr/>
        </p:nvSpPr>
        <p:spPr>
          <a:xfrm>
            <a:off x="1685587" y="3859976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EOG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noProof="0" dirty="0" smtClean="0">
                <a:solidFill>
                  <a:srgbClr val="6A5E6D"/>
                </a:solidFill>
                <a:latin typeface="Patrick Hand" panose="020B0604020202020204" charset="0"/>
                <a:cs typeface="Rajdhani" panose="020B0604020202020204" charset="0"/>
              </a:rPr>
              <a:t>Electrooculogram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40" name="Google Shape;638;p41"/>
          <p:cNvSpPr txBox="1">
            <a:spLocks/>
          </p:cNvSpPr>
          <p:nvPr/>
        </p:nvSpPr>
        <p:spPr>
          <a:xfrm>
            <a:off x="4179233" y="3859976"/>
            <a:ext cx="2973158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MEG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rgbClr val="6A5E6D"/>
                </a:solidFill>
                <a:latin typeface="Patrick Hand" panose="020B0604020202020204" charset="0"/>
                <a:cs typeface="Rajdhani" panose="020B0604020202020204" charset="0"/>
              </a:rPr>
              <a:t>Magneto encephalography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376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6" y="661761"/>
            <a:ext cx="466431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44406" y="469462"/>
            <a:ext cx="4067175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Electroencephalography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44406" y="164541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3F3F3"/>
              </a:buClr>
              <a:buSzPts val="2800"/>
            </a:pPr>
            <a:r>
              <a:rPr lang="en-US" sz="1800" b="1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Electroencephalography (EEG)</a:t>
            </a: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 is the recording of electrical activity along the scalp. EEG measures voltage fluctuations resulting from ionic current flows within the neurons of the brain</a:t>
            </a:r>
          </a:p>
          <a:p>
            <a:pPr lvl="0">
              <a:buClr>
                <a:srgbClr val="F3F3F3"/>
              </a:buClr>
              <a:buSzPts val="2800"/>
            </a:pPr>
            <a:endParaRPr lang="en-US" sz="1800" dirty="0">
              <a:solidFill>
                <a:srgbClr val="F3F3F3"/>
              </a:solidFill>
              <a:latin typeface="Patrick Hand" panose="020B0604020202020204" charset="0"/>
              <a:sym typeface="Fira Sans Condensed Light"/>
            </a:endParaRPr>
          </a:p>
          <a:p>
            <a:pPr lvl="0">
              <a:buClr>
                <a:srgbClr val="F3F3F3"/>
              </a:buClr>
              <a:buSzPts val="2800"/>
            </a:pP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German physiologist and psychiatrist </a:t>
            </a:r>
            <a:r>
              <a:rPr lang="en-US" sz="1800" b="1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Hans Berger </a:t>
            </a: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(1873–1941) recorded the first human EEG in 1924</a:t>
            </a:r>
          </a:p>
          <a:p>
            <a:pPr lvl="0">
              <a:buClr>
                <a:srgbClr val="F3F3F3"/>
              </a:buClr>
              <a:buSzPts val="2800"/>
            </a:pPr>
            <a:endParaRPr lang="en-US" sz="1800" dirty="0">
              <a:solidFill>
                <a:srgbClr val="F3F3F3"/>
              </a:solidFill>
              <a:latin typeface="Patrick Hand" panose="020B0604020202020204" charset="0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5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EEG</a:t>
            </a:r>
            <a:br>
              <a:rPr lang="en-US" dirty="0" smtClean="0"/>
            </a:br>
            <a:r>
              <a:rPr lang="en-US" dirty="0" smtClean="0"/>
              <a:t>Bands…</a:t>
            </a:r>
            <a:endParaRPr dirty="0"/>
          </a:p>
        </p:txBody>
      </p:sp>
      <p:cxnSp>
        <p:nvCxnSpPr>
          <p:cNvPr id="7" name="Google Shape;143;p28"/>
          <p:cNvCxnSpPr/>
          <p:nvPr/>
        </p:nvCxnSpPr>
        <p:spPr>
          <a:xfrm flipH="1">
            <a:off x="4617677" y="948903"/>
            <a:ext cx="8840" cy="4070772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4;p28"/>
          <p:cNvSpPr txBox="1"/>
          <p:nvPr/>
        </p:nvSpPr>
        <p:spPr>
          <a:xfrm>
            <a:off x="2452682" y="18924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Alert | Anxious Thinking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45;p28"/>
          <p:cNvSpPr txBox="1"/>
          <p:nvPr/>
        </p:nvSpPr>
        <p:spPr>
          <a:xfrm>
            <a:off x="4724932" y="18924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Beta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15 – 32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46;p28"/>
          <p:cNvSpPr txBox="1"/>
          <p:nvPr/>
        </p:nvSpPr>
        <p:spPr>
          <a:xfrm>
            <a:off x="4724932" y="2732040"/>
            <a:ext cx="2063700" cy="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Relaxed State | Eye blink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1" name="Google Shape;147;p28"/>
          <p:cNvSpPr txBox="1"/>
          <p:nvPr/>
        </p:nvSpPr>
        <p:spPr>
          <a:xfrm>
            <a:off x="2452682" y="33727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Drowsiness | Idling in Adults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2" name="Google Shape;148;p28"/>
          <p:cNvSpPr txBox="1"/>
          <p:nvPr/>
        </p:nvSpPr>
        <p:spPr>
          <a:xfrm>
            <a:off x="4724932" y="411192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Adult slow wave sleep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3" name="Google Shape;149;p28"/>
          <p:cNvSpPr txBox="1"/>
          <p:nvPr/>
        </p:nvSpPr>
        <p:spPr>
          <a:xfrm>
            <a:off x="2452682" y="26335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Alpha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8 – 15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4" name="Google Shape;150;p28"/>
          <p:cNvSpPr txBox="1"/>
          <p:nvPr/>
        </p:nvSpPr>
        <p:spPr>
          <a:xfrm>
            <a:off x="4724932" y="33727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Theta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4 – 8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5" name="Google Shape;151;p28"/>
          <p:cNvSpPr txBox="1"/>
          <p:nvPr/>
        </p:nvSpPr>
        <p:spPr>
          <a:xfrm>
            <a:off x="2452682" y="41138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Delta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0.5 – 4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cxnSp>
        <p:nvCxnSpPr>
          <p:cNvPr id="16" name="Google Shape;152;p28"/>
          <p:cNvCxnSpPr>
            <a:stCxn id="8" idx="3"/>
            <a:endCxn id="9" idx="1"/>
          </p:cNvCxnSpPr>
          <p:nvPr/>
        </p:nvCxnSpPr>
        <p:spPr>
          <a:xfrm>
            <a:off x="4516382" y="2205673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53;p28"/>
          <p:cNvCxnSpPr>
            <a:stCxn id="13" idx="3"/>
            <a:endCxn id="10" idx="1"/>
          </p:cNvCxnSpPr>
          <p:nvPr/>
        </p:nvCxnSpPr>
        <p:spPr>
          <a:xfrm>
            <a:off x="4516382" y="2946773"/>
            <a:ext cx="208550" cy="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54;p28"/>
          <p:cNvCxnSpPr>
            <a:stCxn id="11" idx="3"/>
            <a:endCxn id="14" idx="1"/>
          </p:cNvCxnSpPr>
          <p:nvPr/>
        </p:nvCxnSpPr>
        <p:spPr>
          <a:xfrm>
            <a:off x="4516382" y="3685948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oogle Shape;155;p28"/>
          <p:cNvCxnSpPr>
            <a:stCxn id="15" idx="3"/>
            <a:endCxn id="12" idx="1"/>
          </p:cNvCxnSpPr>
          <p:nvPr/>
        </p:nvCxnSpPr>
        <p:spPr>
          <a:xfrm rot="10800000" flipH="1">
            <a:off x="4516382" y="4425248"/>
            <a:ext cx="208500" cy="1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49;p28"/>
          <p:cNvSpPr txBox="1"/>
          <p:nvPr/>
        </p:nvSpPr>
        <p:spPr>
          <a:xfrm>
            <a:off x="2452681" y="126071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Gamma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&gt; 32Hz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cxnSp>
        <p:nvCxnSpPr>
          <p:cNvPr id="21" name="Google Shape;152;p28"/>
          <p:cNvCxnSpPr/>
          <p:nvPr/>
        </p:nvCxnSpPr>
        <p:spPr>
          <a:xfrm>
            <a:off x="4516381" y="1601761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46;p28"/>
          <p:cNvSpPr txBox="1"/>
          <p:nvPr/>
        </p:nvSpPr>
        <p:spPr>
          <a:xfrm>
            <a:off x="4724881" y="1247923"/>
            <a:ext cx="2781022" cy="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Fastest waves which pass information rapidly and quietly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89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6" y="661761"/>
            <a:ext cx="466431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44406" y="469462"/>
            <a:ext cx="4067175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Types of Electrodes</a:t>
            </a:r>
            <a:endParaRPr lang="en-IN" dirty="0"/>
          </a:p>
        </p:txBody>
      </p:sp>
      <p:sp>
        <p:nvSpPr>
          <p:cNvPr id="5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2226807" y="307375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latin typeface="Patrick Hand" panose="020B0604020202020204" charset="0"/>
              </a:rPr>
              <a:t>Involves attaching electrodes directly to the brain tissue</a:t>
            </a:r>
          </a:p>
        </p:txBody>
      </p:sp>
      <p:sp>
        <p:nvSpPr>
          <p:cNvPr id="6" name="Google Shape;163;p29"/>
          <p:cNvSpPr txBox="1">
            <a:spLocks/>
          </p:cNvSpPr>
          <p:nvPr/>
        </p:nvSpPr>
        <p:spPr>
          <a:xfrm>
            <a:off x="5048019" y="307375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mtClean="0">
                <a:solidFill>
                  <a:schemeClr val="accent2"/>
                </a:solidFill>
                <a:latin typeface="Patrick Hand" panose="020B0604020202020204" charset="0"/>
              </a:rPr>
              <a:t>Involves putting electrodes on the scalp of the patient and taking readings</a:t>
            </a:r>
            <a:endParaRPr lang="en-US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sp>
        <p:nvSpPr>
          <p:cNvPr id="7" name="Google Shape;164;p29"/>
          <p:cNvSpPr txBox="1">
            <a:spLocks/>
          </p:cNvSpPr>
          <p:nvPr/>
        </p:nvSpPr>
        <p:spPr>
          <a:xfrm>
            <a:off x="2487507" y="4454400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400" dirty="0" smtClean="0">
                <a:solidFill>
                  <a:schemeClr val="accent2"/>
                </a:solidFill>
                <a:latin typeface="Patrick Hand" panose="020B0604020202020204" charset="0"/>
              </a:rPr>
              <a:t>INVASIVE</a:t>
            </a:r>
            <a:endParaRPr lang="en-IN" sz="1400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sp>
        <p:nvSpPr>
          <p:cNvPr id="8" name="Google Shape;166;p29"/>
          <p:cNvSpPr txBox="1">
            <a:spLocks/>
          </p:cNvSpPr>
          <p:nvPr/>
        </p:nvSpPr>
        <p:spPr>
          <a:xfrm>
            <a:off x="5308719" y="4454400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b="1" dirty="0" smtClean="0">
                <a:solidFill>
                  <a:schemeClr val="accent2"/>
                </a:solidFill>
                <a:latin typeface="Patrick Hand" panose="020B0604020202020204" charset="0"/>
              </a:rPr>
              <a:t>NON-INVASIVE</a:t>
            </a:r>
            <a:endParaRPr lang="en-IN" b="1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cxnSp>
        <p:nvCxnSpPr>
          <p:cNvPr id="9" name="Google Shape;167;p29"/>
          <p:cNvCxnSpPr>
            <a:stCxn id="5" idx="2"/>
            <a:endCxn id="7" idx="0"/>
          </p:cNvCxnSpPr>
          <p:nvPr/>
        </p:nvCxnSpPr>
        <p:spPr>
          <a:xfrm>
            <a:off x="3257157" y="4045750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" name="Google Shape;168;p29"/>
          <p:cNvCxnSpPr>
            <a:stCxn id="8" idx="0"/>
            <a:endCxn id="6" idx="2"/>
          </p:cNvCxnSpPr>
          <p:nvPr/>
        </p:nvCxnSpPr>
        <p:spPr>
          <a:xfrm rot="10800000">
            <a:off x="6078369" y="4045800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103" y="1238860"/>
            <a:ext cx="2320529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://www.tcnj.edu/%7Eleynes/lab/cap2.jpg"/>
          <p:cNvPicPr>
            <a:picLocks noChangeAspect="1" noChangeArrowheads="1"/>
          </p:cNvPicPr>
          <p:nvPr/>
        </p:nvPicPr>
        <p:blipFill>
          <a:blip r:embed="rId4"/>
          <a:srcRect l="20313" r="20313" b="12364"/>
          <a:stretch>
            <a:fillRect/>
          </a:stretch>
        </p:blipFill>
        <p:spPr bwMode="auto">
          <a:xfrm>
            <a:off x="2487507" y="1238860"/>
            <a:ext cx="2029684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70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508064" y="-971262"/>
            <a:ext cx="650996" cy="309562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239182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Anatomy…</a:t>
            </a:r>
            <a:endParaRPr sz="3600" dirty="0"/>
          </a:p>
        </p:txBody>
      </p: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grpSp>
        <p:nvGrpSpPr>
          <p:cNvPr id="25" name="Google Shape;431;p35"/>
          <p:cNvGrpSpPr/>
          <p:nvPr/>
        </p:nvGrpSpPr>
        <p:grpSpPr>
          <a:xfrm>
            <a:off x="3251832" y="1683830"/>
            <a:ext cx="2640353" cy="2527883"/>
            <a:chOff x="1066625" y="238125"/>
            <a:chExt cx="5471100" cy="5238050"/>
          </a:xfrm>
        </p:grpSpPr>
        <p:sp>
          <p:nvSpPr>
            <p:cNvPr id="26" name="Google Shape;432;p35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1" name="Google Shape;433;p35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2" name="Google Shape;434;p35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3" name="Google Shape;435;p35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4" name="Google Shape;436;p35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5" name="Google Shape;437;p35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sp>
        <p:nvSpPr>
          <p:cNvPr id="46" name="Google Shape;448;p35"/>
          <p:cNvSpPr/>
          <p:nvPr/>
        </p:nvSpPr>
        <p:spPr>
          <a:xfrm>
            <a:off x="2470863" y="1598678"/>
            <a:ext cx="159000" cy="159000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7" name="Google Shape;449;p35"/>
          <p:cNvSpPr/>
          <p:nvPr/>
        </p:nvSpPr>
        <p:spPr>
          <a:xfrm>
            <a:off x="2470863" y="2638927"/>
            <a:ext cx="159000" cy="159000"/>
          </a:xfrm>
          <a:prstGeom prst="ellipse">
            <a:avLst/>
          </a:prstGeom>
          <a:solidFill>
            <a:srgbClr val="E17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8" name="Google Shape;450;p35"/>
          <p:cNvSpPr/>
          <p:nvPr/>
        </p:nvSpPr>
        <p:spPr>
          <a:xfrm>
            <a:off x="2470863" y="3679177"/>
            <a:ext cx="159000" cy="159000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9" name="Google Shape;451;p35"/>
          <p:cNvSpPr/>
          <p:nvPr/>
        </p:nvSpPr>
        <p:spPr>
          <a:xfrm>
            <a:off x="6523546" y="2263277"/>
            <a:ext cx="159000" cy="159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50" name="Google Shape;452;p35"/>
          <p:cNvSpPr/>
          <p:nvPr/>
        </p:nvSpPr>
        <p:spPr>
          <a:xfrm>
            <a:off x="6523546" y="3310752"/>
            <a:ext cx="159000" cy="159000"/>
          </a:xfrm>
          <a:prstGeom prst="ellipse">
            <a:avLst/>
          </a:prstGeom>
          <a:solidFill>
            <a:srgbClr val="CF69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cxnSp>
        <p:nvCxnSpPr>
          <p:cNvPr id="51" name="Google Shape;453;p35"/>
          <p:cNvCxnSpPr/>
          <p:nvPr/>
        </p:nvCxnSpPr>
        <p:spPr>
          <a:xfrm>
            <a:off x="2629863" y="1678178"/>
            <a:ext cx="2564400" cy="387900"/>
          </a:xfrm>
          <a:prstGeom prst="bentConnector3">
            <a:avLst>
              <a:gd name="adj1" fmla="val 100001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454;p35"/>
          <p:cNvCxnSpPr>
            <a:stCxn id="47" idx="6"/>
          </p:cNvCxnSpPr>
          <p:nvPr/>
        </p:nvCxnSpPr>
        <p:spPr>
          <a:xfrm rot="10800000" flipH="1">
            <a:off x="2629863" y="2362327"/>
            <a:ext cx="1314600" cy="356100"/>
          </a:xfrm>
          <a:prstGeom prst="bentConnector3">
            <a:avLst>
              <a:gd name="adj1" fmla="val 3131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455;p35"/>
          <p:cNvCxnSpPr>
            <a:stCxn id="48" idx="6"/>
          </p:cNvCxnSpPr>
          <p:nvPr/>
        </p:nvCxnSpPr>
        <p:spPr>
          <a:xfrm rot="10800000" flipH="1">
            <a:off x="2629863" y="3438577"/>
            <a:ext cx="1806000" cy="320100"/>
          </a:xfrm>
          <a:prstGeom prst="bentConnector3">
            <a:avLst>
              <a:gd name="adj1" fmla="val 9959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456;p35"/>
          <p:cNvCxnSpPr>
            <a:stCxn id="49" idx="2"/>
          </p:cNvCxnSpPr>
          <p:nvPr/>
        </p:nvCxnSpPr>
        <p:spPr>
          <a:xfrm flipH="1">
            <a:off x="5519446" y="2342777"/>
            <a:ext cx="1004100" cy="510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457;p35"/>
          <p:cNvCxnSpPr>
            <a:stCxn id="50" idx="2"/>
          </p:cNvCxnSpPr>
          <p:nvPr/>
        </p:nvCxnSpPr>
        <p:spPr>
          <a:xfrm flipH="1">
            <a:off x="5324446" y="3390252"/>
            <a:ext cx="1199100" cy="322800"/>
          </a:xfrm>
          <a:prstGeom prst="bentConnector3">
            <a:avLst>
              <a:gd name="adj1" fmla="val 4217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Google Shape;638;p41"/>
          <p:cNvSpPr txBox="1">
            <a:spLocks/>
          </p:cNvSpPr>
          <p:nvPr/>
        </p:nvSpPr>
        <p:spPr>
          <a:xfrm>
            <a:off x="1015854" y="3703275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TEMPORAL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7" name="Google Shape;638;p41"/>
          <p:cNvSpPr txBox="1">
            <a:spLocks/>
          </p:cNvSpPr>
          <p:nvPr/>
        </p:nvSpPr>
        <p:spPr>
          <a:xfrm>
            <a:off x="555126" y="2444853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F</a:t>
            </a: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RONTAL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8" name="Google Shape;638;p41"/>
          <p:cNvSpPr txBox="1">
            <a:spLocks/>
          </p:cNvSpPr>
          <p:nvPr/>
        </p:nvSpPr>
        <p:spPr>
          <a:xfrm>
            <a:off x="555126" y="1417628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PARIETAL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9" name="Google Shape;638;p41"/>
          <p:cNvSpPr txBox="1">
            <a:spLocks/>
          </p:cNvSpPr>
          <p:nvPr/>
        </p:nvSpPr>
        <p:spPr>
          <a:xfrm>
            <a:off x="6597141" y="2067744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OCCIPITAL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60" name="Google Shape;638;p41"/>
          <p:cNvSpPr txBox="1">
            <a:spLocks/>
          </p:cNvSpPr>
          <p:nvPr/>
        </p:nvSpPr>
        <p:spPr>
          <a:xfrm>
            <a:off x="6603046" y="3073894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VISUAL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 CORTEX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025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345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 Condensed ExtraBold</vt:lpstr>
      <vt:lpstr>Patrick Hand</vt:lpstr>
      <vt:lpstr>Red Hat Text</vt:lpstr>
      <vt:lpstr>Rajdhani</vt:lpstr>
      <vt:lpstr>Arial</vt:lpstr>
      <vt:lpstr>Fira Sans Condensed Light</vt:lpstr>
      <vt:lpstr>맑은 고딕</vt:lpstr>
      <vt:lpstr>Doodles Serendipity by Slidesgo</vt:lpstr>
      <vt:lpstr>Raspberry Pi Master Class Day-14</vt:lpstr>
      <vt:lpstr>01</vt:lpstr>
      <vt:lpstr>PREREQUISITES FOR THIS COURSE</vt:lpstr>
      <vt:lpstr>Brain Computer  Interface...</vt:lpstr>
      <vt:lpstr>Bio Signal…</vt:lpstr>
      <vt:lpstr>Electroencephalography</vt:lpstr>
      <vt:lpstr>EEG Bands…</vt:lpstr>
      <vt:lpstr>Types of Electrodes</vt:lpstr>
      <vt:lpstr>Anatomy…</vt:lpstr>
      <vt:lpstr>PowerPoint Presentation</vt:lpstr>
      <vt:lpstr>PowerPoint Presentation</vt:lpstr>
      <vt:lpstr>Samsung's new bots can pour a glass of wine, clean the house and keep an eye on your pets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203</cp:revision>
  <dcterms:modified xsi:type="dcterms:W3CDTF">2021-01-22T10:51:09Z</dcterms:modified>
</cp:coreProperties>
</file>