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60" r:id="rId3"/>
    <p:sldId id="258" r:id="rId4"/>
    <p:sldId id="324" r:id="rId5"/>
    <p:sldId id="307" r:id="rId6"/>
    <p:sldId id="322" r:id="rId7"/>
    <p:sldId id="321" r:id="rId8"/>
    <p:sldId id="329" r:id="rId9"/>
    <p:sldId id="325" r:id="rId10"/>
    <p:sldId id="326" r:id="rId11"/>
    <p:sldId id="327" r:id="rId12"/>
    <p:sldId id="328" r:id="rId13"/>
    <p:sldId id="277" r:id="rId14"/>
    <p:sldId id="311" r:id="rId15"/>
    <p:sldId id="312" r:id="rId16"/>
    <p:sldId id="318" r:id="rId17"/>
    <p:sldId id="284"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Arial Unicode MS" panose="020B0604020202020204" pitchFamily="34" charset="-128"/>
      <p:regular r:id="rId24"/>
    </p:embeddedFont>
    <p:embeddedFont>
      <p:font typeface="Red Hat Text" panose="020B0604020202020204" charset="0"/>
      <p:regular r:id="rId25"/>
      <p:bold r:id="rId26"/>
      <p:italic r:id="rId27"/>
      <p:boldItalic r:id="rId28"/>
    </p:embeddedFont>
    <p:embeddedFont>
      <p:font typeface="Patrick Hand"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DAB"/>
    <a:srgbClr val="DD52BE"/>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snapToGrid="0">
      <p:cViewPr varScale="1">
        <p:scale>
          <a:sx n="100" d="100"/>
          <a:sy n="100" d="100"/>
        </p:scale>
        <p:origin x="516" y="156"/>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7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acee356aaa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acee356aa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399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692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acd10ee230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acd10ee230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39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78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44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5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50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29"/>
        <p:cNvGrpSpPr/>
        <p:nvPr/>
      </p:nvGrpSpPr>
      <p:grpSpPr>
        <a:xfrm>
          <a:off x="0" y="0"/>
          <a:ext cx="0" cy="0"/>
          <a:chOff x="0" y="0"/>
          <a:chExt cx="0" cy="0"/>
        </a:xfrm>
      </p:grpSpPr>
      <p:grpSp>
        <p:nvGrpSpPr>
          <p:cNvPr id="130" name="Google Shape;130;p8"/>
          <p:cNvGrpSpPr/>
          <p:nvPr/>
        </p:nvGrpSpPr>
        <p:grpSpPr>
          <a:xfrm>
            <a:off x="-60775" y="-459944"/>
            <a:ext cx="9204784" cy="5434261"/>
            <a:chOff x="-60775" y="-459944"/>
            <a:chExt cx="9204784" cy="5434261"/>
          </a:xfrm>
        </p:grpSpPr>
        <p:sp>
          <p:nvSpPr>
            <p:cNvPr id="131" name="Google Shape;131;p8"/>
            <p:cNvSpPr/>
            <p:nvPr/>
          </p:nvSpPr>
          <p:spPr>
            <a:xfrm>
              <a:off x="3868026" y="4542996"/>
              <a:ext cx="1407966" cy="43132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8232700" y="-5257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57600" y="339185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0775" y="321750"/>
              <a:ext cx="262823" cy="218249"/>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598925" y="134063"/>
              <a:ext cx="225972" cy="1876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rot="-7353361">
              <a:off x="8249988" y="23441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8999995" flipH="1">
              <a:off x="2032850" y="-315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8"/>
          <p:cNvSpPr txBox="1">
            <a:spLocks noGrp="1"/>
          </p:cNvSpPr>
          <p:nvPr>
            <p:ph type="title"/>
          </p:nvPr>
        </p:nvSpPr>
        <p:spPr>
          <a:xfrm>
            <a:off x="943650" y="1556338"/>
            <a:ext cx="7256700" cy="1529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9600">
                <a:solidFill>
                  <a:schemeClr val="dk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9" name="Google Shape;139;p8"/>
          <p:cNvSpPr txBox="1">
            <a:spLocks noGrp="1"/>
          </p:cNvSpPr>
          <p:nvPr>
            <p:ph type="subTitle" idx="1"/>
          </p:nvPr>
        </p:nvSpPr>
        <p:spPr>
          <a:xfrm>
            <a:off x="947700" y="3084963"/>
            <a:ext cx="72567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175"/>
        <p:cNvGrpSpPr/>
        <p:nvPr/>
      </p:nvGrpSpPr>
      <p:grpSpPr>
        <a:xfrm>
          <a:off x="0" y="0"/>
          <a:ext cx="0" cy="0"/>
          <a:chOff x="0" y="0"/>
          <a:chExt cx="0" cy="0"/>
        </a:xfrm>
      </p:grpSpPr>
      <p:grpSp>
        <p:nvGrpSpPr>
          <p:cNvPr id="176" name="Google Shape;176;p13"/>
          <p:cNvGrpSpPr/>
          <p:nvPr/>
        </p:nvGrpSpPr>
        <p:grpSpPr>
          <a:xfrm>
            <a:off x="-60775" y="-459944"/>
            <a:ext cx="9382959" cy="5659014"/>
            <a:chOff x="-60775" y="-459944"/>
            <a:chExt cx="9382959" cy="5659014"/>
          </a:xfrm>
        </p:grpSpPr>
        <p:sp>
          <p:nvSpPr>
            <p:cNvPr id="177" name="Google Shape;177;p13"/>
            <p:cNvSpPr/>
            <p:nvPr/>
          </p:nvSpPr>
          <p:spPr>
            <a:xfrm>
              <a:off x="3868026" y="4501521"/>
              <a:ext cx="1407966" cy="43132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8232700" y="-5257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432600" y="441735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0775" y="321750"/>
              <a:ext cx="262823" cy="218249"/>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8794600" y="4229676"/>
              <a:ext cx="225972" cy="1876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3"/>
            <p:cNvGrpSpPr/>
            <p:nvPr/>
          </p:nvGrpSpPr>
          <p:grpSpPr>
            <a:xfrm>
              <a:off x="6569228" y="4932857"/>
              <a:ext cx="429939" cy="266212"/>
              <a:chOff x="3146150" y="4162950"/>
              <a:chExt cx="129375" cy="80100"/>
            </a:xfrm>
          </p:grpSpPr>
          <p:sp>
            <p:nvSpPr>
              <p:cNvPr id="183" name="Google Shape;183;p1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3"/>
            <p:cNvSpPr/>
            <p:nvPr/>
          </p:nvSpPr>
          <p:spPr>
            <a:xfrm rot="-7353361">
              <a:off x="8428163" y="20076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rot="8999995" flipH="1">
              <a:off x="2032850" y="-315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3"/>
          <p:cNvSpPr txBox="1">
            <a:spLocks noGrp="1"/>
          </p:cNvSpPr>
          <p:nvPr>
            <p:ph type="title"/>
          </p:nvPr>
        </p:nvSpPr>
        <p:spPr>
          <a:xfrm>
            <a:off x="1713450" y="3537238"/>
            <a:ext cx="5717100" cy="572700"/>
          </a:xfrm>
          <a:prstGeom prst="rect">
            <a:avLst/>
          </a:prstGeom>
        </p:spPr>
        <p:txBody>
          <a:bodyPr spcFirstLastPara="1" wrap="square" lIns="0" tIns="0" rIns="0" bIns="0" anchor="ctr" anchorCtr="0">
            <a:noAutofit/>
          </a:bodyPr>
          <a:lstStyle>
            <a:lvl1pPr lvl="0" algn="ctr">
              <a:spcBef>
                <a:spcPts val="0"/>
              </a:spcBef>
              <a:spcAft>
                <a:spcPts val="0"/>
              </a:spcAft>
              <a:buClr>
                <a:schemeClr val="dk2"/>
              </a:buClr>
              <a:buSzPts val="1600"/>
              <a:buNone/>
              <a:defRPr sz="2000">
                <a:solidFill>
                  <a:schemeClr val="dk2"/>
                </a:solidFill>
              </a:defRPr>
            </a:lvl1pPr>
            <a:lvl2pPr lvl="1"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2pPr>
            <a:lvl3pPr lvl="2"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3pPr>
            <a:lvl4pPr lvl="3"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4pPr>
            <a:lvl5pPr lvl="4"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5pPr>
            <a:lvl6pPr lvl="5"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6pPr>
            <a:lvl7pPr lvl="6"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7pPr>
            <a:lvl8pPr lvl="7"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8pPr>
            <a:lvl9pPr lvl="8" algn="ctr">
              <a:spcBef>
                <a:spcPts val="0"/>
              </a:spcBef>
              <a:spcAft>
                <a:spcPts val="0"/>
              </a:spcAft>
              <a:buClr>
                <a:schemeClr val="dk2"/>
              </a:buClr>
              <a:buSzPts val="1600"/>
              <a:buFont typeface="Patrick Hand"/>
              <a:buNone/>
              <a:defRPr sz="1600">
                <a:solidFill>
                  <a:schemeClr val="dk2"/>
                </a:solidFill>
                <a:latin typeface="Patrick Hand"/>
                <a:ea typeface="Patrick Hand"/>
                <a:cs typeface="Patrick Hand"/>
                <a:sym typeface="Patrick Hand"/>
              </a:defRPr>
            </a:lvl9pPr>
          </a:lstStyle>
          <a:p>
            <a:endParaRPr/>
          </a:p>
        </p:txBody>
      </p:sp>
      <p:sp>
        <p:nvSpPr>
          <p:cNvPr id="196" name="Google Shape;196;p13"/>
          <p:cNvSpPr txBox="1">
            <a:spLocks noGrp="1"/>
          </p:cNvSpPr>
          <p:nvPr>
            <p:ph type="title" idx="2"/>
          </p:nvPr>
        </p:nvSpPr>
        <p:spPr>
          <a:xfrm>
            <a:off x="1713450" y="1589813"/>
            <a:ext cx="5717100" cy="1391400"/>
          </a:xfrm>
          <a:prstGeom prst="rect">
            <a:avLst/>
          </a:prstGeom>
        </p:spPr>
        <p:txBody>
          <a:bodyPr spcFirstLastPara="1" wrap="square" lIns="0" tIns="0" rIns="0" bIns="0" anchor="ctr" anchorCtr="0">
            <a:noAutofit/>
          </a:bodyPr>
          <a:lstStyle>
            <a:lvl1pPr lvl="0" algn="ctr" rtl="0">
              <a:spcBef>
                <a:spcPts val="0"/>
              </a:spcBef>
              <a:spcAft>
                <a:spcPts val="0"/>
              </a:spcAft>
              <a:buSzPts val="2400"/>
              <a:buFont typeface="Red Hat Text"/>
              <a:buNone/>
              <a:defRPr sz="2400" b="0">
                <a:latin typeface="Red Hat Text"/>
                <a:ea typeface="Red Hat Text"/>
                <a:cs typeface="Red Hat Text"/>
                <a:sym typeface="Red Hat Text"/>
              </a:defRPr>
            </a:lvl1pPr>
            <a:lvl2pPr lvl="1" algn="ctr" rtl="0">
              <a:spcBef>
                <a:spcPts val="0"/>
              </a:spcBef>
              <a:spcAft>
                <a:spcPts val="0"/>
              </a:spcAft>
              <a:buSzPts val="2400"/>
              <a:buFont typeface="Red Hat Text"/>
              <a:buNone/>
              <a:defRPr sz="2400">
                <a:latin typeface="Red Hat Text"/>
                <a:ea typeface="Red Hat Text"/>
                <a:cs typeface="Red Hat Text"/>
                <a:sym typeface="Red Hat Text"/>
              </a:defRPr>
            </a:lvl2pPr>
            <a:lvl3pPr lvl="2" algn="ctr" rtl="0">
              <a:spcBef>
                <a:spcPts val="0"/>
              </a:spcBef>
              <a:spcAft>
                <a:spcPts val="0"/>
              </a:spcAft>
              <a:buSzPts val="2400"/>
              <a:buFont typeface="Red Hat Text"/>
              <a:buNone/>
              <a:defRPr sz="2400">
                <a:latin typeface="Red Hat Text"/>
                <a:ea typeface="Red Hat Text"/>
                <a:cs typeface="Red Hat Text"/>
                <a:sym typeface="Red Hat Text"/>
              </a:defRPr>
            </a:lvl3pPr>
            <a:lvl4pPr lvl="3" algn="ctr" rtl="0">
              <a:spcBef>
                <a:spcPts val="0"/>
              </a:spcBef>
              <a:spcAft>
                <a:spcPts val="0"/>
              </a:spcAft>
              <a:buSzPts val="2400"/>
              <a:buFont typeface="Red Hat Text"/>
              <a:buNone/>
              <a:defRPr sz="2400">
                <a:latin typeface="Red Hat Text"/>
                <a:ea typeface="Red Hat Text"/>
                <a:cs typeface="Red Hat Text"/>
                <a:sym typeface="Red Hat Text"/>
              </a:defRPr>
            </a:lvl4pPr>
            <a:lvl5pPr lvl="4" algn="ctr" rtl="0">
              <a:spcBef>
                <a:spcPts val="0"/>
              </a:spcBef>
              <a:spcAft>
                <a:spcPts val="0"/>
              </a:spcAft>
              <a:buSzPts val="2400"/>
              <a:buFont typeface="Red Hat Text"/>
              <a:buNone/>
              <a:defRPr sz="2400">
                <a:latin typeface="Red Hat Text"/>
                <a:ea typeface="Red Hat Text"/>
                <a:cs typeface="Red Hat Text"/>
                <a:sym typeface="Red Hat Text"/>
              </a:defRPr>
            </a:lvl5pPr>
            <a:lvl6pPr lvl="5" algn="ctr" rtl="0">
              <a:spcBef>
                <a:spcPts val="0"/>
              </a:spcBef>
              <a:spcAft>
                <a:spcPts val="0"/>
              </a:spcAft>
              <a:buSzPts val="2400"/>
              <a:buFont typeface="Red Hat Text"/>
              <a:buNone/>
              <a:defRPr sz="2400">
                <a:latin typeface="Red Hat Text"/>
                <a:ea typeface="Red Hat Text"/>
                <a:cs typeface="Red Hat Text"/>
                <a:sym typeface="Red Hat Text"/>
              </a:defRPr>
            </a:lvl6pPr>
            <a:lvl7pPr lvl="6" algn="ctr" rtl="0">
              <a:spcBef>
                <a:spcPts val="0"/>
              </a:spcBef>
              <a:spcAft>
                <a:spcPts val="0"/>
              </a:spcAft>
              <a:buSzPts val="2400"/>
              <a:buFont typeface="Red Hat Text"/>
              <a:buNone/>
              <a:defRPr sz="2400">
                <a:latin typeface="Red Hat Text"/>
                <a:ea typeface="Red Hat Text"/>
                <a:cs typeface="Red Hat Text"/>
                <a:sym typeface="Red Hat Text"/>
              </a:defRPr>
            </a:lvl7pPr>
            <a:lvl8pPr lvl="7" algn="ctr" rtl="0">
              <a:spcBef>
                <a:spcPts val="0"/>
              </a:spcBef>
              <a:spcAft>
                <a:spcPts val="0"/>
              </a:spcAft>
              <a:buSzPts val="2400"/>
              <a:buFont typeface="Red Hat Text"/>
              <a:buNone/>
              <a:defRPr sz="2400">
                <a:latin typeface="Red Hat Text"/>
                <a:ea typeface="Red Hat Text"/>
                <a:cs typeface="Red Hat Text"/>
                <a:sym typeface="Red Hat Text"/>
              </a:defRPr>
            </a:lvl8pPr>
            <a:lvl9pPr lvl="8" algn="ctr" rtl="0">
              <a:spcBef>
                <a:spcPts val="0"/>
              </a:spcBef>
              <a:spcAft>
                <a:spcPts val="0"/>
              </a:spcAft>
              <a:buSzPts val="2400"/>
              <a:buFont typeface="Red Hat Text"/>
              <a:buNone/>
              <a:defRPr sz="2400">
                <a:latin typeface="Red Hat Text"/>
                <a:ea typeface="Red Hat Text"/>
                <a:cs typeface="Red Hat Text"/>
                <a:sym typeface="Red Hat Tex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60" r:id="rId7"/>
    <p:sldLayoutId id="2147483661" r:id="rId8"/>
    <p:sldLayoutId id="2147483663" r:id="rId9"/>
    <p:sldLayoutId id="2147483667" r:id="rId10"/>
    <p:sldLayoutId id="2147483671"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Day-29</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smtClean="0"/>
              <a:t>LIDAR Interface with R</a:t>
            </a:r>
            <a:r>
              <a:rPr lang="en-IN" b="1" dirty="0" smtClean="0"/>
              <a:t>p</a:t>
            </a:r>
            <a:r>
              <a:rPr lang="en" b="1" dirty="0" smtClean="0"/>
              <a:t>i using ROS</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ROS Action.</a:t>
            </a:r>
            <a:endParaRPr lang="en-IN" dirty="0"/>
          </a:p>
        </p:txBody>
      </p:sp>
      <p:sp>
        <p:nvSpPr>
          <p:cNvPr id="5" name="Rectangle 4"/>
          <p:cNvSpPr/>
          <p:nvPr/>
        </p:nvSpPr>
        <p:spPr>
          <a:xfrm>
            <a:off x="450197" y="1041027"/>
            <a:ext cx="3781224" cy="3693319"/>
          </a:xfrm>
          <a:prstGeom prst="rect">
            <a:avLst/>
          </a:prstGeom>
        </p:spPr>
        <p:txBody>
          <a:bodyPr wrap="square">
            <a:spAutoFit/>
          </a:bodyPr>
          <a:lstStyle/>
          <a:p>
            <a:pPr lvl="0"/>
            <a:r>
              <a:rPr lang="en-US" sz="1800" b="1" dirty="0">
                <a:solidFill>
                  <a:schemeClr val="accent2"/>
                </a:solidFill>
                <a:latin typeface="Patrick Hand"/>
                <a:sym typeface="Patrick Hand"/>
              </a:rPr>
              <a:t>Actions are similar to services, in the sense that they also allow you to code a functionality for your robot, and then provide it so that anyone can call it. </a:t>
            </a:r>
          </a:p>
          <a:p>
            <a:pPr lvl="0"/>
            <a:endParaRPr lang="en-US" sz="1800" b="1" dirty="0">
              <a:solidFill>
                <a:schemeClr val="accent2"/>
              </a:solidFill>
              <a:latin typeface="Patrick Hand"/>
              <a:sym typeface="Patrick Hand"/>
            </a:endParaRPr>
          </a:p>
          <a:p>
            <a:pPr lvl="0"/>
            <a:r>
              <a:rPr lang="en-US" sz="1800" b="1" dirty="0">
                <a:solidFill>
                  <a:schemeClr val="accent2"/>
                </a:solidFill>
                <a:latin typeface="Patrick Hand"/>
                <a:sym typeface="Patrick Hand"/>
              </a:rPr>
              <a:t>The main difference between actions and services is that when you call a service, the robot has to wait until the service has ended before doing something else. </a:t>
            </a:r>
            <a:endParaRPr lang="en-US" sz="1800" b="1" dirty="0" smtClean="0">
              <a:solidFill>
                <a:schemeClr val="accent2"/>
              </a:solidFill>
              <a:latin typeface="Patrick Hand"/>
              <a:sym typeface="Patrick Hand"/>
            </a:endParaRPr>
          </a:p>
          <a:p>
            <a:pPr lvl="0"/>
            <a:endParaRPr lang="en-US" sz="1800" b="1" dirty="0" smtClean="0">
              <a:solidFill>
                <a:schemeClr val="accent2"/>
              </a:solidFill>
              <a:latin typeface="Patrick Hand"/>
              <a:sym typeface="Patrick Hand"/>
            </a:endParaRPr>
          </a:p>
          <a:p>
            <a:pPr lvl="0"/>
            <a:r>
              <a:rPr lang="en-US" sz="1800" b="1" dirty="0" smtClean="0">
                <a:solidFill>
                  <a:schemeClr val="accent2"/>
                </a:solidFill>
                <a:latin typeface="Patrick Hand"/>
                <a:sym typeface="Patrick Hand"/>
              </a:rPr>
              <a:t>On </a:t>
            </a:r>
            <a:r>
              <a:rPr lang="en-US" sz="1800" b="1" dirty="0">
                <a:solidFill>
                  <a:schemeClr val="accent2"/>
                </a:solidFill>
                <a:latin typeface="Patrick Hand"/>
                <a:sym typeface="Patrick Hand"/>
              </a:rPr>
              <a:t>the other hand, when you call an action, your robot can still keep doing something else while performing the action.</a:t>
            </a:r>
          </a:p>
        </p:txBody>
      </p:sp>
      <p:sp>
        <p:nvSpPr>
          <p:cNvPr id="6" name="Rectangle 5"/>
          <p:cNvSpPr/>
          <p:nvPr/>
        </p:nvSpPr>
        <p:spPr>
          <a:xfrm>
            <a:off x="4547156" y="1689944"/>
            <a:ext cx="4392380" cy="2308324"/>
          </a:xfrm>
          <a:prstGeom prst="rect">
            <a:avLst/>
          </a:prstGeom>
        </p:spPr>
        <p:txBody>
          <a:bodyPr wrap="square">
            <a:spAutoFit/>
          </a:bodyPr>
          <a:lstStyle/>
          <a:p>
            <a:pPr lvl="0"/>
            <a:r>
              <a:rPr lang="en-US" sz="1800" b="1" dirty="0">
                <a:solidFill>
                  <a:srgbClr val="DD52BE"/>
                </a:solidFill>
                <a:latin typeface="Patrick Hand"/>
                <a:sym typeface="Patrick Hand"/>
              </a:rPr>
              <a:t>For example: </a:t>
            </a:r>
            <a:r>
              <a:rPr lang="en-US" sz="1800" b="1" dirty="0">
                <a:solidFill>
                  <a:schemeClr val="accent2"/>
                </a:solidFill>
                <a:latin typeface="Patrick Hand"/>
                <a:sym typeface="Patrick Hand"/>
              </a:rPr>
              <a:t>To Start the Action: </a:t>
            </a:r>
          </a:p>
          <a:p>
            <a:pPr lvl="0"/>
            <a:endParaRPr lang="en-US" sz="1800" b="1" dirty="0">
              <a:solidFill>
                <a:schemeClr val="accent2"/>
              </a:solidFill>
              <a:latin typeface="Patrick Hand"/>
              <a:sym typeface="Patrick Hand"/>
            </a:endParaRPr>
          </a:p>
          <a:p>
            <a:pPr lvl="0"/>
            <a:r>
              <a:rPr lang="en-US" sz="1800" b="1" dirty="0" err="1">
                <a:solidFill>
                  <a:schemeClr val="accent2"/>
                </a:solidFill>
                <a:latin typeface="Patrick Hand"/>
                <a:sym typeface="Patrick Hand"/>
              </a:rPr>
              <a:t>roslaunch</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action_demo</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action_launch.launch</a:t>
            </a:r>
            <a:endParaRPr lang="en-US" sz="1800" b="1" dirty="0">
              <a:solidFill>
                <a:schemeClr val="accent2"/>
              </a:solidFill>
              <a:latin typeface="Patrick Hand"/>
              <a:sym typeface="Patrick Hand"/>
            </a:endParaRPr>
          </a:p>
          <a:p>
            <a:pPr lvl="0"/>
            <a:endParaRPr lang="en-US" sz="1800" b="1" dirty="0">
              <a:solidFill>
                <a:schemeClr val="accent2"/>
              </a:solidFill>
              <a:latin typeface="Patrick Hand"/>
              <a:sym typeface="Patrick Hand"/>
            </a:endParaRPr>
          </a:p>
          <a:p>
            <a:pPr lvl="0"/>
            <a:r>
              <a:rPr lang="en-US" sz="1800" b="1" dirty="0">
                <a:solidFill>
                  <a:srgbClr val="DD52BE"/>
                </a:solidFill>
                <a:latin typeface="Patrick Hand"/>
                <a:sym typeface="Patrick Hand"/>
              </a:rPr>
              <a:t>To call the action, below command should be run in another terminal.</a:t>
            </a:r>
          </a:p>
          <a:p>
            <a:pPr lvl="0"/>
            <a:endParaRPr lang="en-US" sz="1800" b="1" dirty="0">
              <a:solidFill>
                <a:schemeClr val="accent2"/>
              </a:solidFill>
              <a:latin typeface="Patrick Hand"/>
              <a:sym typeface="Patrick Hand"/>
            </a:endParaRPr>
          </a:p>
          <a:p>
            <a:pPr lvl="0"/>
            <a:r>
              <a:rPr lang="en-US" sz="1800" b="1" dirty="0" err="1">
                <a:solidFill>
                  <a:schemeClr val="accent2"/>
                </a:solidFill>
                <a:latin typeface="Patrick Hand"/>
                <a:sym typeface="Patrick Hand"/>
              </a:rPr>
              <a:t>roslaunch</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action_demo_client</a:t>
            </a:r>
            <a:r>
              <a:rPr lang="en-US" sz="1800" b="1" dirty="0">
                <a:solidFill>
                  <a:schemeClr val="accent2"/>
                </a:solidFill>
                <a:latin typeface="Patrick Hand"/>
                <a:sym typeface="Patrick Hand"/>
              </a:rPr>
              <a:t> </a:t>
            </a:r>
            <a:r>
              <a:rPr lang="en-US" sz="1800" b="1" dirty="0" err="1">
                <a:solidFill>
                  <a:schemeClr val="accent2"/>
                </a:solidFill>
                <a:latin typeface="Patrick Hand"/>
                <a:sym typeface="Patrick Hand"/>
              </a:rPr>
              <a:t>client_launch.launch</a:t>
            </a:r>
            <a:endParaRPr lang="en-US" sz="1800" b="1" dirty="0">
              <a:solidFill>
                <a:schemeClr val="accent2"/>
              </a:solidFill>
              <a:latin typeface="Patrick Hand"/>
              <a:sym typeface="Patrick Hand"/>
            </a:endParaRPr>
          </a:p>
        </p:txBody>
      </p:sp>
    </p:spTree>
    <p:extLst>
      <p:ext uri="{BB962C8B-B14F-4D97-AF65-F5344CB8AC3E}">
        <p14:creationId xmlns:p14="http://schemas.microsoft.com/office/powerpoint/2010/main" val="262195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4"/>
          <p:cNvSpPr/>
          <p:nvPr/>
        </p:nvSpPr>
        <p:spPr>
          <a:xfrm rot="-5400000">
            <a:off x="1641414" y="-889697"/>
            <a:ext cx="650996" cy="3095625"/>
          </a:xfrm>
          <a:custGeom>
            <a:avLst/>
            <a:gdLst/>
            <a:ahLst/>
            <a:cxnLst/>
            <a:rect l="l" t="t" r="r" b="b"/>
            <a:pathLst>
              <a:path w="2758" h="12296" extrusionOk="0">
                <a:moveTo>
                  <a:pt x="181" y="6466"/>
                </a:moveTo>
                <a:cubicBezTo>
                  <a:pt x="180" y="6467"/>
                  <a:pt x="179" y="6469"/>
                  <a:pt x="179" y="6470"/>
                </a:cubicBezTo>
                <a:cubicBezTo>
                  <a:pt x="180" y="6468"/>
                  <a:pt x="180" y="6467"/>
                  <a:pt x="181" y="6466"/>
                </a:cubicBezTo>
                <a:close/>
                <a:moveTo>
                  <a:pt x="340" y="8405"/>
                </a:moveTo>
                <a:cubicBezTo>
                  <a:pt x="338" y="8406"/>
                  <a:pt x="338" y="8407"/>
                  <a:pt x="340" y="8409"/>
                </a:cubicBezTo>
                <a:lnTo>
                  <a:pt x="340" y="8409"/>
                </a:lnTo>
                <a:cubicBezTo>
                  <a:pt x="340" y="8408"/>
                  <a:pt x="340" y="8406"/>
                  <a:pt x="340" y="8405"/>
                </a:cubicBezTo>
                <a:close/>
                <a:moveTo>
                  <a:pt x="2225" y="1"/>
                </a:moveTo>
                <a:cubicBezTo>
                  <a:pt x="2050" y="1"/>
                  <a:pt x="1729" y="5"/>
                  <a:pt x="1384" y="29"/>
                </a:cubicBezTo>
                <a:cubicBezTo>
                  <a:pt x="875" y="64"/>
                  <a:pt x="322" y="145"/>
                  <a:pt x="144" y="323"/>
                </a:cubicBezTo>
                <a:lnTo>
                  <a:pt x="90" y="323"/>
                </a:lnTo>
                <a:lnTo>
                  <a:pt x="108" y="386"/>
                </a:lnTo>
                <a:cubicBezTo>
                  <a:pt x="90" y="466"/>
                  <a:pt x="153" y="493"/>
                  <a:pt x="99" y="493"/>
                </a:cubicBezTo>
                <a:lnTo>
                  <a:pt x="99" y="386"/>
                </a:lnTo>
                <a:cubicBezTo>
                  <a:pt x="95" y="418"/>
                  <a:pt x="87" y="428"/>
                  <a:pt x="77" y="428"/>
                </a:cubicBezTo>
                <a:cubicBezTo>
                  <a:pt x="61" y="428"/>
                  <a:pt x="40" y="405"/>
                  <a:pt x="19" y="394"/>
                </a:cubicBezTo>
                <a:cubicBezTo>
                  <a:pt x="19" y="421"/>
                  <a:pt x="19" y="457"/>
                  <a:pt x="1" y="484"/>
                </a:cubicBezTo>
                <a:cubicBezTo>
                  <a:pt x="5" y="485"/>
                  <a:pt x="8" y="485"/>
                  <a:pt x="10" y="485"/>
                </a:cubicBezTo>
                <a:cubicBezTo>
                  <a:pt x="26" y="485"/>
                  <a:pt x="21" y="465"/>
                  <a:pt x="37" y="457"/>
                </a:cubicBezTo>
                <a:cubicBezTo>
                  <a:pt x="54" y="493"/>
                  <a:pt x="117" y="537"/>
                  <a:pt x="90" y="591"/>
                </a:cubicBezTo>
                <a:cubicBezTo>
                  <a:pt x="99" y="671"/>
                  <a:pt x="10" y="609"/>
                  <a:pt x="10" y="698"/>
                </a:cubicBezTo>
                <a:cubicBezTo>
                  <a:pt x="19" y="1162"/>
                  <a:pt x="1" y="1626"/>
                  <a:pt x="45" y="2089"/>
                </a:cubicBezTo>
                <a:cubicBezTo>
                  <a:pt x="37" y="2095"/>
                  <a:pt x="31" y="2097"/>
                  <a:pt x="27" y="2097"/>
                </a:cubicBezTo>
                <a:cubicBezTo>
                  <a:pt x="18" y="2097"/>
                  <a:pt x="16" y="2087"/>
                  <a:pt x="10" y="2081"/>
                </a:cubicBezTo>
                <a:lnTo>
                  <a:pt x="10" y="2081"/>
                </a:lnTo>
                <a:cubicBezTo>
                  <a:pt x="45" y="2214"/>
                  <a:pt x="45" y="2348"/>
                  <a:pt x="81" y="2473"/>
                </a:cubicBezTo>
                <a:cubicBezTo>
                  <a:pt x="54" y="2509"/>
                  <a:pt x="19" y="2518"/>
                  <a:pt x="1" y="2535"/>
                </a:cubicBezTo>
                <a:cubicBezTo>
                  <a:pt x="2" y="2535"/>
                  <a:pt x="2" y="2535"/>
                  <a:pt x="3" y="2535"/>
                </a:cubicBezTo>
                <a:cubicBezTo>
                  <a:pt x="47" y="2535"/>
                  <a:pt x="90" y="3241"/>
                  <a:pt x="72" y="3258"/>
                </a:cubicBezTo>
                <a:lnTo>
                  <a:pt x="170" y="3258"/>
                </a:lnTo>
                <a:cubicBezTo>
                  <a:pt x="179" y="3401"/>
                  <a:pt x="63" y="3303"/>
                  <a:pt x="90" y="3437"/>
                </a:cubicBezTo>
                <a:cubicBezTo>
                  <a:pt x="233" y="3481"/>
                  <a:pt x="90" y="3651"/>
                  <a:pt x="161" y="3695"/>
                </a:cubicBezTo>
                <a:cubicBezTo>
                  <a:pt x="153" y="3695"/>
                  <a:pt x="153" y="3750"/>
                  <a:pt x="116" y="3750"/>
                </a:cubicBezTo>
                <a:cubicBezTo>
                  <a:pt x="114" y="3750"/>
                  <a:pt x="111" y="3749"/>
                  <a:pt x="108" y="3749"/>
                </a:cubicBezTo>
                <a:lnTo>
                  <a:pt x="108" y="3749"/>
                </a:lnTo>
                <a:cubicBezTo>
                  <a:pt x="179" y="3767"/>
                  <a:pt x="126" y="3820"/>
                  <a:pt x="144" y="3856"/>
                </a:cubicBezTo>
                <a:cubicBezTo>
                  <a:pt x="150" y="3860"/>
                  <a:pt x="155" y="3862"/>
                  <a:pt x="159" y="3862"/>
                </a:cubicBezTo>
                <a:cubicBezTo>
                  <a:pt x="171" y="3862"/>
                  <a:pt x="175" y="3845"/>
                  <a:pt x="188" y="3838"/>
                </a:cubicBezTo>
                <a:lnTo>
                  <a:pt x="215" y="3927"/>
                </a:lnTo>
                <a:cubicBezTo>
                  <a:pt x="205" y="3947"/>
                  <a:pt x="186" y="3959"/>
                  <a:pt x="171" y="3959"/>
                </a:cubicBezTo>
                <a:cubicBezTo>
                  <a:pt x="158" y="3959"/>
                  <a:pt x="148" y="3952"/>
                  <a:pt x="144" y="3936"/>
                </a:cubicBezTo>
                <a:cubicBezTo>
                  <a:pt x="135" y="4052"/>
                  <a:pt x="117" y="4400"/>
                  <a:pt x="99" y="4748"/>
                </a:cubicBezTo>
                <a:cubicBezTo>
                  <a:pt x="90" y="5096"/>
                  <a:pt x="81" y="5453"/>
                  <a:pt x="90" y="5578"/>
                </a:cubicBezTo>
                <a:cubicBezTo>
                  <a:pt x="153" y="5551"/>
                  <a:pt x="117" y="5470"/>
                  <a:pt x="206" y="5435"/>
                </a:cubicBezTo>
                <a:lnTo>
                  <a:pt x="206" y="5435"/>
                </a:lnTo>
                <a:cubicBezTo>
                  <a:pt x="251" y="5506"/>
                  <a:pt x="188" y="5542"/>
                  <a:pt x="233" y="5569"/>
                </a:cubicBezTo>
                <a:cubicBezTo>
                  <a:pt x="108" y="5595"/>
                  <a:pt x="206" y="5720"/>
                  <a:pt x="72" y="5765"/>
                </a:cubicBezTo>
                <a:lnTo>
                  <a:pt x="144" y="5792"/>
                </a:lnTo>
                <a:lnTo>
                  <a:pt x="99" y="5818"/>
                </a:lnTo>
                <a:cubicBezTo>
                  <a:pt x="170" y="6122"/>
                  <a:pt x="135" y="5890"/>
                  <a:pt x="108" y="6157"/>
                </a:cubicBezTo>
                <a:cubicBezTo>
                  <a:pt x="117" y="6307"/>
                  <a:pt x="212" y="6387"/>
                  <a:pt x="181" y="6466"/>
                </a:cubicBezTo>
                <a:lnTo>
                  <a:pt x="181" y="6466"/>
                </a:lnTo>
                <a:cubicBezTo>
                  <a:pt x="186" y="6459"/>
                  <a:pt x="200" y="6448"/>
                  <a:pt x="215" y="6448"/>
                </a:cubicBezTo>
                <a:cubicBezTo>
                  <a:pt x="225" y="6448"/>
                  <a:pt x="235" y="6453"/>
                  <a:pt x="242" y="6470"/>
                </a:cubicBezTo>
                <a:cubicBezTo>
                  <a:pt x="179" y="6470"/>
                  <a:pt x="286" y="6577"/>
                  <a:pt x="215" y="6595"/>
                </a:cubicBezTo>
                <a:cubicBezTo>
                  <a:pt x="223" y="6626"/>
                  <a:pt x="217" y="6726"/>
                  <a:pt x="276" y="6726"/>
                </a:cubicBezTo>
                <a:cubicBezTo>
                  <a:pt x="284" y="6726"/>
                  <a:pt x="293" y="6724"/>
                  <a:pt x="304" y="6719"/>
                </a:cubicBezTo>
                <a:lnTo>
                  <a:pt x="304" y="6719"/>
                </a:lnTo>
                <a:cubicBezTo>
                  <a:pt x="270" y="6733"/>
                  <a:pt x="246" y="6805"/>
                  <a:pt x="221" y="6805"/>
                </a:cubicBezTo>
                <a:cubicBezTo>
                  <a:pt x="213" y="6805"/>
                  <a:pt x="205" y="6798"/>
                  <a:pt x="197" y="6782"/>
                </a:cubicBezTo>
                <a:cubicBezTo>
                  <a:pt x="197" y="6818"/>
                  <a:pt x="179" y="6853"/>
                  <a:pt x="197" y="6880"/>
                </a:cubicBezTo>
                <a:lnTo>
                  <a:pt x="224" y="6835"/>
                </a:lnTo>
                <a:lnTo>
                  <a:pt x="224" y="6835"/>
                </a:lnTo>
                <a:cubicBezTo>
                  <a:pt x="233" y="6960"/>
                  <a:pt x="161" y="7032"/>
                  <a:pt x="233" y="7121"/>
                </a:cubicBezTo>
                <a:lnTo>
                  <a:pt x="277" y="7076"/>
                </a:lnTo>
                <a:lnTo>
                  <a:pt x="277" y="7076"/>
                </a:lnTo>
                <a:cubicBezTo>
                  <a:pt x="277" y="7148"/>
                  <a:pt x="277" y="7219"/>
                  <a:pt x="188" y="7237"/>
                </a:cubicBezTo>
                <a:lnTo>
                  <a:pt x="170" y="7157"/>
                </a:lnTo>
                <a:lnTo>
                  <a:pt x="170" y="7157"/>
                </a:lnTo>
                <a:cubicBezTo>
                  <a:pt x="161" y="7290"/>
                  <a:pt x="161" y="7362"/>
                  <a:pt x="206" y="7478"/>
                </a:cubicBezTo>
                <a:lnTo>
                  <a:pt x="215" y="7433"/>
                </a:lnTo>
                <a:cubicBezTo>
                  <a:pt x="295" y="7576"/>
                  <a:pt x="322" y="8290"/>
                  <a:pt x="411" y="8423"/>
                </a:cubicBezTo>
                <a:lnTo>
                  <a:pt x="492" y="8379"/>
                </a:lnTo>
                <a:lnTo>
                  <a:pt x="536" y="8485"/>
                </a:lnTo>
                <a:lnTo>
                  <a:pt x="536" y="8485"/>
                </a:lnTo>
                <a:cubicBezTo>
                  <a:pt x="528" y="8475"/>
                  <a:pt x="354" y="8424"/>
                  <a:pt x="340" y="8409"/>
                </a:cubicBezTo>
                <a:lnTo>
                  <a:pt x="340" y="8409"/>
                </a:lnTo>
                <a:cubicBezTo>
                  <a:pt x="330" y="8648"/>
                  <a:pt x="277" y="9843"/>
                  <a:pt x="197" y="10056"/>
                </a:cubicBezTo>
                <a:cubicBezTo>
                  <a:pt x="179" y="10083"/>
                  <a:pt x="160" y="10092"/>
                  <a:pt x="143" y="10092"/>
                </a:cubicBezTo>
                <a:cubicBezTo>
                  <a:pt x="108" y="10092"/>
                  <a:pt x="78" y="10056"/>
                  <a:pt x="72" y="10056"/>
                </a:cubicBezTo>
                <a:lnTo>
                  <a:pt x="72" y="10056"/>
                </a:lnTo>
                <a:cubicBezTo>
                  <a:pt x="81" y="10163"/>
                  <a:pt x="144" y="10109"/>
                  <a:pt x="126" y="10190"/>
                </a:cubicBezTo>
                <a:cubicBezTo>
                  <a:pt x="121" y="10197"/>
                  <a:pt x="115" y="10199"/>
                  <a:pt x="109" y="10199"/>
                </a:cubicBezTo>
                <a:cubicBezTo>
                  <a:pt x="91" y="10199"/>
                  <a:pt x="70" y="10176"/>
                  <a:pt x="63" y="10163"/>
                </a:cubicBezTo>
                <a:lnTo>
                  <a:pt x="63" y="10163"/>
                </a:lnTo>
                <a:cubicBezTo>
                  <a:pt x="63" y="10208"/>
                  <a:pt x="37" y="10243"/>
                  <a:pt x="72" y="10243"/>
                </a:cubicBezTo>
                <a:cubicBezTo>
                  <a:pt x="84" y="10224"/>
                  <a:pt x="106" y="10220"/>
                  <a:pt x="132" y="10220"/>
                </a:cubicBezTo>
                <a:cubicBezTo>
                  <a:pt x="152" y="10220"/>
                  <a:pt x="173" y="10222"/>
                  <a:pt x="195" y="10222"/>
                </a:cubicBezTo>
                <a:cubicBezTo>
                  <a:pt x="211" y="10222"/>
                  <a:pt x="227" y="10221"/>
                  <a:pt x="242" y="10216"/>
                </a:cubicBezTo>
                <a:lnTo>
                  <a:pt x="242" y="10216"/>
                </a:lnTo>
                <a:lnTo>
                  <a:pt x="215" y="10332"/>
                </a:lnTo>
                <a:lnTo>
                  <a:pt x="161" y="10324"/>
                </a:lnTo>
                <a:lnTo>
                  <a:pt x="161" y="10324"/>
                </a:lnTo>
                <a:cubicBezTo>
                  <a:pt x="161" y="10341"/>
                  <a:pt x="304" y="10404"/>
                  <a:pt x="260" y="10511"/>
                </a:cubicBezTo>
                <a:cubicBezTo>
                  <a:pt x="215" y="10698"/>
                  <a:pt x="197" y="10903"/>
                  <a:pt x="161" y="11091"/>
                </a:cubicBezTo>
                <a:cubicBezTo>
                  <a:pt x="135" y="11091"/>
                  <a:pt x="117" y="11046"/>
                  <a:pt x="108" y="11002"/>
                </a:cubicBezTo>
                <a:cubicBezTo>
                  <a:pt x="99" y="11028"/>
                  <a:pt x="99" y="11064"/>
                  <a:pt x="72" y="11091"/>
                </a:cubicBezTo>
                <a:cubicBezTo>
                  <a:pt x="83" y="11084"/>
                  <a:pt x="92" y="11081"/>
                  <a:pt x="98" y="11081"/>
                </a:cubicBezTo>
                <a:cubicBezTo>
                  <a:pt x="127" y="11081"/>
                  <a:pt x="111" y="11142"/>
                  <a:pt x="125" y="11142"/>
                </a:cubicBezTo>
                <a:cubicBezTo>
                  <a:pt x="127" y="11142"/>
                  <a:pt x="130" y="11140"/>
                  <a:pt x="135" y="11135"/>
                </a:cubicBezTo>
                <a:lnTo>
                  <a:pt x="135" y="11135"/>
                </a:lnTo>
                <a:cubicBezTo>
                  <a:pt x="242" y="11296"/>
                  <a:pt x="90" y="11456"/>
                  <a:pt x="161" y="11599"/>
                </a:cubicBezTo>
                <a:cubicBezTo>
                  <a:pt x="277" y="11617"/>
                  <a:pt x="2124" y="12179"/>
                  <a:pt x="2258" y="12206"/>
                </a:cubicBezTo>
                <a:cubicBezTo>
                  <a:pt x="2249" y="12250"/>
                  <a:pt x="2240" y="12286"/>
                  <a:pt x="2231" y="12295"/>
                </a:cubicBezTo>
                <a:cubicBezTo>
                  <a:pt x="2267" y="12295"/>
                  <a:pt x="2294" y="12215"/>
                  <a:pt x="2276" y="12170"/>
                </a:cubicBezTo>
                <a:lnTo>
                  <a:pt x="2204" y="12152"/>
                </a:lnTo>
                <a:cubicBezTo>
                  <a:pt x="2195" y="12054"/>
                  <a:pt x="2258" y="12134"/>
                  <a:pt x="2267" y="12036"/>
                </a:cubicBezTo>
                <a:cubicBezTo>
                  <a:pt x="2320" y="12045"/>
                  <a:pt x="2320" y="12134"/>
                  <a:pt x="2320" y="12215"/>
                </a:cubicBezTo>
                <a:cubicBezTo>
                  <a:pt x="2338" y="12143"/>
                  <a:pt x="2392" y="12081"/>
                  <a:pt x="2329" y="12045"/>
                </a:cubicBezTo>
                <a:cubicBezTo>
                  <a:pt x="2341" y="12024"/>
                  <a:pt x="2353" y="12019"/>
                  <a:pt x="2365" y="12019"/>
                </a:cubicBezTo>
                <a:cubicBezTo>
                  <a:pt x="2376" y="12019"/>
                  <a:pt x="2387" y="12024"/>
                  <a:pt x="2397" y="12024"/>
                </a:cubicBezTo>
                <a:cubicBezTo>
                  <a:pt x="2410" y="12024"/>
                  <a:pt x="2423" y="12018"/>
                  <a:pt x="2436" y="11992"/>
                </a:cubicBezTo>
                <a:cubicBezTo>
                  <a:pt x="2427" y="11929"/>
                  <a:pt x="2383" y="11849"/>
                  <a:pt x="2427" y="11787"/>
                </a:cubicBezTo>
                <a:lnTo>
                  <a:pt x="2427" y="11787"/>
                </a:lnTo>
                <a:lnTo>
                  <a:pt x="2436" y="11795"/>
                </a:lnTo>
                <a:cubicBezTo>
                  <a:pt x="2526" y="11644"/>
                  <a:pt x="2383" y="11546"/>
                  <a:pt x="2463" y="11412"/>
                </a:cubicBezTo>
                <a:lnTo>
                  <a:pt x="2463" y="11412"/>
                </a:lnTo>
                <a:lnTo>
                  <a:pt x="2481" y="11430"/>
                </a:lnTo>
                <a:cubicBezTo>
                  <a:pt x="2526" y="11385"/>
                  <a:pt x="2490" y="11278"/>
                  <a:pt x="2543" y="11189"/>
                </a:cubicBezTo>
                <a:lnTo>
                  <a:pt x="2543" y="11189"/>
                </a:lnTo>
                <a:cubicBezTo>
                  <a:pt x="2534" y="11203"/>
                  <a:pt x="2517" y="11215"/>
                  <a:pt x="2503" y="11215"/>
                </a:cubicBezTo>
                <a:cubicBezTo>
                  <a:pt x="2491" y="11215"/>
                  <a:pt x="2481" y="11205"/>
                  <a:pt x="2481" y="11180"/>
                </a:cubicBezTo>
                <a:cubicBezTo>
                  <a:pt x="2534" y="11082"/>
                  <a:pt x="2508" y="11002"/>
                  <a:pt x="2561" y="10930"/>
                </a:cubicBezTo>
                <a:lnTo>
                  <a:pt x="2508" y="10850"/>
                </a:lnTo>
                <a:cubicBezTo>
                  <a:pt x="2543" y="10671"/>
                  <a:pt x="2579" y="10216"/>
                  <a:pt x="2606" y="9770"/>
                </a:cubicBezTo>
                <a:cubicBezTo>
                  <a:pt x="2633" y="9315"/>
                  <a:pt x="2650" y="8860"/>
                  <a:pt x="2659" y="8682"/>
                </a:cubicBezTo>
                <a:lnTo>
                  <a:pt x="2668" y="8700"/>
                </a:lnTo>
                <a:cubicBezTo>
                  <a:pt x="2677" y="8414"/>
                  <a:pt x="2695" y="7995"/>
                  <a:pt x="2713" y="7567"/>
                </a:cubicBezTo>
                <a:cubicBezTo>
                  <a:pt x="2713" y="7353"/>
                  <a:pt x="2713" y="7139"/>
                  <a:pt x="2713" y="6942"/>
                </a:cubicBezTo>
                <a:cubicBezTo>
                  <a:pt x="2713" y="6737"/>
                  <a:pt x="2695" y="6559"/>
                  <a:pt x="2686" y="6416"/>
                </a:cubicBezTo>
                <a:cubicBezTo>
                  <a:pt x="2749" y="6327"/>
                  <a:pt x="2740" y="6202"/>
                  <a:pt x="2757" y="6113"/>
                </a:cubicBezTo>
                <a:lnTo>
                  <a:pt x="2757" y="6113"/>
                </a:lnTo>
                <a:cubicBezTo>
                  <a:pt x="2746" y="6136"/>
                  <a:pt x="2731" y="6146"/>
                  <a:pt x="2718" y="6146"/>
                </a:cubicBezTo>
                <a:cubicBezTo>
                  <a:pt x="2702" y="6146"/>
                  <a:pt x="2690" y="6129"/>
                  <a:pt x="2695" y="6104"/>
                </a:cubicBezTo>
                <a:cubicBezTo>
                  <a:pt x="2704" y="5827"/>
                  <a:pt x="2650" y="6086"/>
                  <a:pt x="2633" y="5801"/>
                </a:cubicBezTo>
                <a:cubicBezTo>
                  <a:pt x="2588" y="5470"/>
                  <a:pt x="2641" y="4213"/>
                  <a:pt x="2677" y="3918"/>
                </a:cubicBezTo>
                <a:cubicBezTo>
                  <a:pt x="2588" y="3767"/>
                  <a:pt x="2641" y="3570"/>
                  <a:pt x="2588" y="3419"/>
                </a:cubicBezTo>
                <a:lnTo>
                  <a:pt x="2588" y="3419"/>
                </a:lnTo>
                <a:lnTo>
                  <a:pt x="2606" y="3428"/>
                </a:lnTo>
                <a:cubicBezTo>
                  <a:pt x="2570" y="3267"/>
                  <a:pt x="2606" y="2330"/>
                  <a:pt x="2561" y="2143"/>
                </a:cubicBezTo>
                <a:lnTo>
                  <a:pt x="2543" y="2170"/>
                </a:lnTo>
                <a:cubicBezTo>
                  <a:pt x="2481" y="2000"/>
                  <a:pt x="2579" y="2018"/>
                  <a:pt x="2597" y="1884"/>
                </a:cubicBezTo>
                <a:lnTo>
                  <a:pt x="2597" y="1884"/>
                </a:lnTo>
                <a:cubicBezTo>
                  <a:pt x="2589" y="1887"/>
                  <a:pt x="2581" y="1888"/>
                  <a:pt x="2573" y="1888"/>
                </a:cubicBezTo>
                <a:cubicBezTo>
                  <a:pt x="2489" y="1888"/>
                  <a:pt x="2436" y="1764"/>
                  <a:pt x="2427" y="1715"/>
                </a:cubicBezTo>
                <a:lnTo>
                  <a:pt x="2445" y="1715"/>
                </a:lnTo>
                <a:cubicBezTo>
                  <a:pt x="2418" y="1634"/>
                  <a:pt x="2320" y="1456"/>
                  <a:pt x="2294" y="1322"/>
                </a:cubicBezTo>
                <a:lnTo>
                  <a:pt x="2356" y="1322"/>
                </a:lnTo>
                <a:cubicBezTo>
                  <a:pt x="2285" y="1215"/>
                  <a:pt x="2285" y="1001"/>
                  <a:pt x="2276" y="921"/>
                </a:cubicBezTo>
                <a:cubicBezTo>
                  <a:pt x="2285" y="733"/>
                  <a:pt x="2347" y="439"/>
                  <a:pt x="2249" y="198"/>
                </a:cubicBezTo>
                <a:lnTo>
                  <a:pt x="2383" y="20"/>
                </a:lnTo>
                <a:lnTo>
                  <a:pt x="2365" y="2"/>
                </a:lnTo>
                <a:cubicBezTo>
                  <a:pt x="2365" y="2"/>
                  <a:pt x="2313" y="1"/>
                  <a:pt x="2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4"/>
          <p:cNvSpPr txBox="1">
            <a:spLocks noGrp="1"/>
          </p:cNvSpPr>
          <p:nvPr>
            <p:ph type="title"/>
          </p:nvPr>
        </p:nvSpPr>
        <p:spPr>
          <a:xfrm>
            <a:off x="494249" y="415302"/>
            <a:ext cx="57171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smtClean="0"/>
              <a:t>ROS Version…</a:t>
            </a:r>
            <a:endParaRPr sz="3600" dirty="0"/>
          </a:p>
        </p:txBody>
      </p:sp>
      <p:grpSp>
        <p:nvGrpSpPr>
          <p:cNvPr id="635" name="Google Shape;635;p34"/>
          <p:cNvGrpSpPr/>
          <p:nvPr/>
        </p:nvGrpSpPr>
        <p:grpSpPr>
          <a:xfrm>
            <a:off x="7496080" y="3180019"/>
            <a:ext cx="352603" cy="311411"/>
            <a:chOff x="2275225" y="4200525"/>
            <a:chExt cx="86575" cy="76450"/>
          </a:xfrm>
        </p:grpSpPr>
        <p:sp>
          <p:nvSpPr>
            <p:cNvPr id="636" name="Google Shape;636;p34"/>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4"/>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8" name="Google Shape;638;p34"/>
          <p:cNvSpPr/>
          <p:nvPr/>
        </p:nvSpPr>
        <p:spPr>
          <a:xfrm>
            <a:off x="961250" y="1262689"/>
            <a:ext cx="352596" cy="426736"/>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9" name="Google Shape;639;p34"/>
          <p:cNvGrpSpPr/>
          <p:nvPr/>
        </p:nvGrpSpPr>
        <p:grpSpPr>
          <a:xfrm rot="-2433394" flipH="1">
            <a:off x="7257775" y="806450"/>
            <a:ext cx="829224" cy="410848"/>
            <a:chOff x="836050" y="4375775"/>
            <a:chExt cx="231300" cy="114600"/>
          </a:xfrm>
        </p:grpSpPr>
        <p:sp>
          <p:nvSpPr>
            <p:cNvPr id="640" name="Google Shape;640;p34"/>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4"/>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1190863" y="2123751"/>
            <a:ext cx="6661132" cy="2869056"/>
          </a:xfrm>
          <a:prstGeom prst="rect">
            <a:avLst/>
          </a:prstGeom>
        </p:spPr>
      </p:pic>
      <p:sp>
        <p:nvSpPr>
          <p:cNvPr id="4" name="Rectangle 3"/>
          <p:cNvSpPr/>
          <p:nvPr/>
        </p:nvSpPr>
        <p:spPr>
          <a:xfrm>
            <a:off x="1966912" y="1535536"/>
            <a:ext cx="449162" cy="307777"/>
          </a:xfrm>
          <a:prstGeom prst="rect">
            <a:avLst/>
          </a:prstGeom>
        </p:spPr>
        <p:txBody>
          <a:bodyPr wrap="none">
            <a:spAutoFit/>
          </a:bodyPr>
          <a:lstStyle/>
          <a:p>
            <a:r>
              <a:rPr lang="en-US" b="1" dirty="0" smtClean="0">
                <a:solidFill>
                  <a:srgbClr val="DD52BE"/>
                </a:solidFill>
                <a:latin typeface="Patrick Hand"/>
                <a:sym typeface="Patrick Hand"/>
              </a:rPr>
              <a:t>ROS</a:t>
            </a:r>
            <a:endParaRPr lang="en-IN" dirty="0"/>
          </a:p>
        </p:txBody>
      </p:sp>
      <p:sp>
        <p:nvSpPr>
          <p:cNvPr id="17" name="Rectangle 16"/>
          <p:cNvSpPr/>
          <p:nvPr/>
        </p:nvSpPr>
        <p:spPr>
          <a:xfrm>
            <a:off x="5876303" y="1535536"/>
            <a:ext cx="575799" cy="307777"/>
          </a:xfrm>
          <a:prstGeom prst="rect">
            <a:avLst/>
          </a:prstGeom>
        </p:spPr>
        <p:txBody>
          <a:bodyPr wrap="none">
            <a:spAutoFit/>
          </a:bodyPr>
          <a:lstStyle/>
          <a:p>
            <a:r>
              <a:rPr lang="en-US" b="1" dirty="0" smtClean="0">
                <a:solidFill>
                  <a:srgbClr val="DD52BE"/>
                </a:solidFill>
                <a:latin typeface="Patrick Hand"/>
                <a:sym typeface="Patrick Hand"/>
              </a:rPr>
              <a:t>ROS 2</a:t>
            </a:r>
            <a:endParaRPr lang="en-IN" dirty="0"/>
          </a:p>
        </p:txBody>
      </p:sp>
    </p:spTree>
    <p:extLst>
      <p:ext uri="{BB962C8B-B14F-4D97-AF65-F5344CB8AC3E}">
        <p14:creationId xmlns:p14="http://schemas.microsoft.com/office/powerpoint/2010/main" val="58619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Tools of ROS. </a:t>
            </a:r>
            <a:endParaRPr lang="en-IN" dirty="0"/>
          </a:p>
        </p:txBody>
      </p:sp>
      <p:pic>
        <p:nvPicPr>
          <p:cNvPr id="4" name="Picture 3"/>
          <p:cNvPicPr>
            <a:picLocks noChangeAspect="1"/>
          </p:cNvPicPr>
          <p:nvPr/>
        </p:nvPicPr>
        <p:blipFill>
          <a:blip r:embed="rId3"/>
          <a:stretch>
            <a:fillRect/>
          </a:stretch>
        </p:blipFill>
        <p:spPr>
          <a:xfrm>
            <a:off x="974034" y="1233326"/>
            <a:ext cx="7342385" cy="1628013"/>
          </a:xfrm>
          <a:prstGeom prst="rect">
            <a:avLst/>
          </a:prstGeom>
        </p:spPr>
      </p:pic>
      <p:grpSp>
        <p:nvGrpSpPr>
          <p:cNvPr id="83" name="Group 82">
            <a:extLst>
              <a:ext uri="{FF2B5EF4-FFF2-40B4-BE49-F238E27FC236}">
                <a16:creationId xmlns:a16="http://schemas.microsoft.com/office/drawing/2014/main" xmlns="" id="{F7E922BC-C5E1-44B5-8564-DE860D310104}"/>
              </a:ext>
            </a:extLst>
          </p:cNvPr>
          <p:cNvGrpSpPr/>
          <p:nvPr/>
        </p:nvGrpSpPr>
        <p:grpSpPr>
          <a:xfrm>
            <a:off x="-174858" y="2092269"/>
            <a:ext cx="2625732" cy="1914130"/>
            <a:chOff x="3017859" y="4283314"/>
            <a:chExt cx="1870812" cy="1653080"/>
          </a:xfrm>
        </p:grpSpPr>
        <p:sp>
          <p:nvSpPr>
            <p:cNvPr id="84" name="TextBox 83">
              <a:extLst>
                <a:ext uri="{FF2B5EF4-FFF2-40B4-BE49-F238E27FC236}">
                  <a16:creationId xmlns:a16="http://schemas.microsoft.com/office/drawing/2014/main" xmlns="" id="{E2908F7C-EBA5-4131-8A45-D5CEDE62A7A6}"/>
                </a:ext>
              </a:extLst>
            </p:cNvPr>
            <p:cNvSpPr txBox="1"/>
            <p:nvPr/>
          </p:nvSpPr>
          <p:spPr>
            <a:xfrm>
              <a:off x="3204568" y="4554225"/>
              <a:ext cx="1597804" cy="1382169"/>
            </a:xfrm>
            <a:prstGeom prst="rect">
              <a:avLst/>
            </a:prstGeom>
            <a:noFill/>
          </p:spPr>
          <p:txBody>
            <a:bodyPr wrap="square" rtlCol="0">
              <a:spAutoFit/>
            </a:bodyPr>
            <a:lstStyle/>
            <a:p>
              <a:r>
                <a:rPr lang="en-US" altLang="ko-KR" dirty="0" smtClean="0">
                  <a:solidFill>
                    <a:schemeClr val="accent2"/>
                  </a:solidFill>
                  <a:latin typeface="Patrick Hand" panose="020B0604020202020204" charset="0"/>
                  <a:cs typeface="Arial" pitchFamily="34" charset="0"/>
                </a:rPr>
                <a:t>It </a:t>
              </a:r>
              <a:r>
                <a:rPr lang="en-US" altLang="ko-KR" dirty="0">
                  <a:solidFill>
                    <a:schemeClr val="accent2"/>
                  </a:solidFill>
                  <a:latin typeface="Patrick Hand" panose="020B0604020202020204" charset="0"/>
                  <a:cs typeface="Arial" pitchFamily="34" charset="0"/>
                </a:rPr>
                <a:t>is a three-dimensional visualizer used to visualize robots, the environments they work in, and sensor data. It is a highly configurable tool, with many different types of visualizations and plugins.</a:t>
              </a:r>
            </a:p>
          </p:txBody>
        </p:sp>
        <p:sp>
          <p:nvSpPr>
            <p:cNvPr id="85" name="TextBox 84">
              <a:extLst>
                <a:ext uri="{FF2B5EF4-FFF2-40B4-BE49-F238E27FC236}">
                  <a16:creationId xmlns:a16="http://schemas.microsoft.com/office/drawing/2014/main" xmlns="" id="{10C016E8-28BD-43F9-A519-1DA247461D2B}"/>
                </a:ext>
              </a:extLst>
            </p:cNvPr>
            <p:cNvSpPr txBox="1"/>
            <p:nvPr/>
          </p:nvSpPr>
          <p:spPr>
            <a:xfrm>
              <a:off x="3017859" y="4283314"/>
              <a:ext cx="1870812" cy="558184"/>
            </a:xfrm>
            <a:prstGeom prst="rect">
              <a:avLst/>
            </a:prstGeom>
            <a:noFill/>
          </p:spPr>
          <p:txBody>
            <a:bodyPr wrap="square" rtlCol="0">
              <a:spAutoFit/>
            </a:bodyPr>
            <a:lstStyle/>
            <a:p>
              <a:pPr algn="ctr"/>
              <a:r>
                <a:rPr lang="en-US" sz="2000" b="1" dirty="0" err="1">
                  <a:solidFill>
                    <a:srgbClr val="DD52BE"/>
                  </a:solidFill>
                  <a:latin typeface="Patrick Hand" panose="020B0604020202020204" charset="0"/>
                </a:rPr>
                <a:t>rviz</a:t>
              </a:r>
              <a:endParaRPr lang="en-US" b="1" dirty="0">
                <a:solidFill>
                  <a:srgbClr val="DD52BE"/>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86" name="Group 85">
            <a:extLst>
              <a:ext uri="{FF2B5EF4-FFF2-40B4-BE49-F238E27FC236}">
                <a16:creationId xmlns:a16="http://schemas.microsoft.com/office/drawing/2014/main" xmlns="" id="{F7E922BC-C5E1-44B5-8564-DE860D310104}"/>
              </a:ext>
            </a:extLst>
          </p:cNvPr>
          <p:cNvGrpSpPr/>
          <p:nvPr/>
        </p:nvGrpSpPr>
        <p:grpSpPr>
          <a:xfrm>
            <a:off x="1453941" y="3437878"/>
            <a:ext cx="2625732" cy="1276408"/>
            <a:chOff x="3008683" y="4283314"/>
            <a:chExt cx="1870812" cy="1102330"/>
          </a:xfrm>
        </p:grpSpPr>
        <p:sp>
          <p:nvSpPr>
            <p:cNvPr id="87" name="TextBox 86">
              <a:extLst>
                <a:ext uri="{FF2B5EF4-FFF2-40B4-BE49-F238E27FC236}">
                  <a16:creationId xmlns:a16="http://schemas.microsoft.com/office/drawing/2014/main" xmlns=""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smtClean="0">
                  <a:solidFill>
                    <a:schemeClr val="accent2"/>
                  </a:solidFill>
                  <a:latin typeface="Patrick Hand" panose="020B0604020202020204" charset="0"/>
                  <a:cs typeface="Arial" pitchFamily="34" charset="0"/>
                </a:rPr>
                <a:t>It </a:t>
              </a:r>
              <a:r>
                <a:rPr lang="en-US" altLang="ko-KR" dirty="0">
                  <a:solidFill>
                    <a:schemeClr val="accent2"/>
                  </a:solidFill>
                  <a:latin typeface="Patrick Hand" panose="020B0604020202020204" charset="0"/>
                  <a:cs typeface="Arial" pitchFamily="34" charset="0"/>
                </a:rPr>
                <a:t>is a command line tool used to record and playback ROS message data. </a:t>
              </a:r>
              <a:r>
                <a:rPr lang="en-US" altLang="ko-KR" dirty="0" err="1">
                  <a:solidFill>
                    <a:schemeClr val="accent2"/>
                  </a:solidFill>
                  <a:latin typeface="Patrick Hand" panose="020B0604020202020204" charset="0"/>
                  <a:cs typeface="Arial" pitchFamily="34" charset="0"/>
                </a:rPr>
                <a:t>rosbag</a:t>
              </a:r>
              <a:r>
                <a:rPr lang="en-US" altLang="ko-KR" dirty="0">
                  <a:solidFill>
                    <a:schemeClr val="accent2"/>
                  </a:solidFill>
                  <a:latin typeface="Patrick Hand" panose="020B0604020202020204" charset="0"/>
                  <a:cs typeface="Arial" pitchFamily="34" charset="0"/>
                </a:rPr>
                <a:t> uses a file format called bags</a:t>
              </a:r>
            </a:p>
          </p:txBody>
        </p:sp>
        <p:sp>
          <p:nvSpPr>
            <p:cNvPr id="88" name="TextBox 87">
              <a:extLst>
                <a:ext uri="{FF2B5EF4-FFF2-40B4-BE49-F238E27FC236}">
                  <a16:creationId xmlns:a16="http://schemas.microsoft.com/office/drawing/2014/main" xmlns=""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59BDAB"/>
                  </a:solidFill>
                  <a:latin typeface="Patrick Hand" panose="020B0604020202020204" charset="0"/>
                </a:rPr>
                <a:t>rosbag</a:t>
              </a:r>
              <a:endParaRPr lang="en-US" sz="2000" b="1" dirty="0" smtClean="0">
                <a:solidFill>
                  <a:srgbClr val="59BDAB"/>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89" name="Group 88">
            <a:extLst>
              <a:ext uri="{FF2B5EF4-FFF2-40B4-BE49-F238E27FC236}">
                <a16:creationId xmlns:a16="http://schemas.microsoft.com/office/drawing/2014/main" xmlns="" id="{F7E922BC-C5E1-44B5-8564-DE860D310104}"/>
              </a:ext>
            </a:extLst>
          </p:cNvPr>
          <p:cNvGrpSpPr/>
          <p:nvPr/>
        </p:nvGrpSpPr>
        <p:grpSpPr>
          <a:xfrm>
            <a:off x="3063753" y="2511405"/>
            <a:ext cx="2625732" cy="1276408"/>
            <a:chOff x="3008683" y="4283314"/>
            <a:chExt cx="1870812" cy="1102330"/>
          </a:xfrm>
        </p:grpSpPr>
        <p:sp>
          <p:nvSpPr>
            <p:cNvPr id="90" name="TextBox 89">
              <a:extLst>
                <a:ext uri="{FF2B5EF4-FFF2-40B4-BE49-F238E27FC236}">
                  <a16:creationId xmlns:a16="http://schemas.microsoft.com/office/drawing/2014/main" xmlns=""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a:solidFill>
                    <a:schemeClr val="accent2"/>
                  </a:solidFill>
                  <a:latin typeface="Patrick Hand" panose="020B0604020202020204" charset="0"/>
                  <a:cs typeface="Arial" pitchFamily="34" charset="0"/>
                </a:rPr>
                <a:t>Catkin is a collection of </a:t>
              </a:r>
              <a:r>
                <a:rPr lang="en-US" altLang="ko-KR" dirty="0" err="1">
                  <a:solidFill>
                    <a:schemeClr val="accent2"/>
                  </a:solidFill>
                  <a:latin typeface="Patrick Hand" panose="020B0604020202020204" charset="0"/>
                  <a:cs typeface="Arial" pitchFamily="34" charset="0"/>
                </a:rPr>
                <a:t>CMake</a:t>
              </a:r>
              <a:r>
                <a:rPr lang="en-US" altLang="ko-KR" dirty="0">
                  <a:solidFill>
                    <a:schemeClr val="accent2"/>
                  </a:solidFill>
                  <a:latin typeface="Patrick Hand" panose="020B0604020202020204" charset="0"/>
                  <a:cs typeface="Arial" pitchFamily="34" charset="0"/>
                </a:rPr>
                <a:t> macros and associated code used to build packages used in ROS.</a:t>
              </a:r>
            </a:p>
          </p:txBody>
        </p:sp>
        <p:sp>
          <p:nvSpPr>
            <p:cNvPr id="91" name="TextBox 90">
              <a:extLst>
                <a:ext uri="{FF2B5EF4-FFF2-40B4-BE49-F238E27FC236}">
                  <a16:creationId xmlns:a16="http://schemas.microsoft.com/office/drawing/2014/main" xmlns=""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smtClean="0">
                  <a:solidFill>
                    <a:srgbClr val="FFC000"/>
                  </a:solidFill>
                  <a:latin typeface="Patrick Hand" panose="020B0604020202020204" charset="0"/>
                </a:rPr>
                <a:t>catkin</a:t>
              </a:r>
              <a:endParaRPr lang="en-US" b="1" dirty="0" smtClean="0">
                <a:solidFill>
                  <a:srgbClr val="FFC000"/>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92" name="Group 91">
            <a:extLst>
              <a:ext uri="{FF2B5EF4-FFF2-40B4-BE49-F238E27FC236}">
                <a16:creationId xmlns:a16="http://schemas.microsoft.com/office/drawing/2014/main" xmlns="" id="{F7E922BC-C5E1-44B5-8564-DE860D310104}"/>
              </a:ext>
            </a:extLst>
          </p:cNvPr>
          <p:cNvGrpSpPr/>
          <p:nvPr/>
        </p:nvGrpSpPr>
        <p:grpSpPr>
          <a:xfrm>
            <a:off x="4894783" y="3341630"/>
            <a:ext cx="2625732" cy="1276408"/>
            <a:chOff x="3008683" y="4283314"/>
            <a:chExt cx="1870812" cy="1102330"/>
          </a:xfrm>
        </p:grpSpPr>
        <p:sp>
          <p:nvSpPr>
            <p:cNvPr id="93" name="TextBox 92">
              <a:extLst>
                <a:ext uri="{FF2B5EF4-FFF2-40B4-BE49-F238E27FC236}">
                  <a16:creationId xmlns:a16="http://schemas.microsoft.com/office/drawing/2014/main" xmlns="" id="{E2908F7C-EBA5-4131-8A45-D5CEDE62A7A6}"/>
                </a:ext>
              </a:extLst>
            </p:cNvPr>
            <p:cNvSpPr txBox="1"/>
            <p:nvPr/>
          </p:nvSpPr>
          <p:spPr>
            <a:xfrm>
              <a:off x="3246694" y="4561659"/>
              <a:ext cx="1597804" cy="823985"/>
            </a:xfrm>
            <a:prstGeom prst="rect">
              <a:avLst/>
            </a:prstGeom>
            <a:noFill/>
          </p:spPr>
          <p:txBody>
            <a:bodyPr wrap="square" rtlCol="0">
              <a:spAutoFit/>
            </a:bodyPr>
            <a:lstStyle/>
            <a:p>
              <a:r>
                <a:rPr lang="en-US" altLang="ko-KR" dirty="0">
                  <a:solidFill>
                    <a:schemeClr val="accent2"/>
                  </a:solidFill>
                  <a:latin typeface="Patrick Hand" panose="020B0604020202020204" charset="0"/>
                  <a:cs typeface="Arial" pitchFamily="34" charset="0"/>
                </a:rPr>
                <a:t>The </a:t>
              </a:r>
              <a:r>
                <a:rPr lang="en-US" altLang="ko-KR" dirty="0" err="1" smtClean="0">
                  <a:solidFill>
                    <a:schemeClr val="accent2"/>
                  </a:solidFill>
                  <a:latin typeface="Patrick Hand" panose="020B0604020202020204" charset="0"/>
                  <a:cs typeface="Arial" pitchFamily="34" charset="0"/>
                </a:rPr>
                <a:t>rosbash</a:t>
              </a:r>
              <a:r>
                <a:rPr lang="en-US" altLang="ko-KR" dirty="0" smtClean="0">
                  <a:solidFill>
                    <a:schemeClr val="accent2"/>
                  </a:solidFill>
                  <a:latin typeface="Patrick Hand" panose="020B0604020202020204" charset="0"/>
                  <a:cs typeface="Arial" pitchFamily="34" charset="0"/>
                </a:rPr>
                <a:t> package </a:t>
              </a:r>
              <a:r>
                <a:rPr lang="en-US" altLang="ko-KR" dirty="0">
                  <a:solidFill>
                    <a:schemeClr val="accent2"/>
                  </a:solidFill>
                  <a:latin typeface="Patrick Hand" panose="020B0604020202020204" charset="0"/>
                  <a:cs typeface="Arial" pitchFamily="34" charset="0"/>
                </a:rPr>
                <a:t>provides a suite of tools which augment the functionality of the bash shell. </a:t>
              </a:r>
            </a:p>
          </p:txBody>
        </p:sp>
        <p:sp>
          <p:nvSpPr>
            <p:cNvPr id="94" name="TextBox 93">
              <a:extLst>
                <a:ext uri="{FF2B5EF4-FFF2-40B4-BE49-F238E27FC236}">
                  <a16:creationId xmlns:a16="http://schemas.microsoft.com/office/drawing/2014/main" xmlns=""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DD52BE"/>
                  </a:solidFill>
                  <a:latin typeface="Patrick Hand" panose="020B0604020202020204" charset="0"/>
                </a:rPr>
                <a:t>rosbash</a:t>
              </a:r>
              <a:endParaRPr lang="en-US" b="1" dirty="0" smtClean="0">
                <a:solidFill>
                  <a:srgbClr val="DD52BE"/>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grpSp>
        <p:nvGrpSpPr>
          <p:cNvPr id="95" name="Group 94">
            <a:extLst>
              <a:ext uri="{FF2B5EF4-FFF2-40B4-BE49-F238E27FC236}">
                <a16:creationId xmlns:a16="http://schemas.microsoft.com/office/drawing/2014/main" xmlns="" id="{F7E922BC-C5E1-44B5-8564-DE860D310104}"/>
              </a:ext>
            </a:extLst>
          </p:cNvPr>
          <p:cNvGrpSpPr/>
          <p:nvPr/>
        </p:nvGrpSpPr>
        <p:grpSpPr>
          <a:xfrm>
            <a:off x="6708421" y="2079121"/>
            <a:ext cx="2625732" cy="1681058"/>
            <a:chOff x="3008683" y="4283314"/>
            <a:chExt cx="1870812" cy="1451794"/>
          </a:xfrm>
        </p:grpSpPr>
        <p:sp>
          <p:nvSpPr>
            <p:cNvPr id="96" name="TextBox 95">
              <a:extLst>
                <a:ext uri="{FF2B5EF4-FFF2-40B4-BE49-F238E27FC236}">
                  <a16:creationId xmlns:a16="http://schemas.microsoft.com/office/drawing/2014/main" xmlns="" id="{E2908F7C-EBA5-4131-8A45-D5CEDE62A7A6}"/>
                </a:ext>
              </a:extLst>
            </p:cNvPr>
            <p:cNvSpPr txBox="1"/>
            <p:nvPr/>
          </p:nvSpPr>
          <p:spPr>
            <a:xfrm>
              <a:off x="3247537" y="4725061"/>
              <a:ext cx="1597804" cy="1010047"/>
            </a:xfrm>
            <a:prstGeom prst="rect">
              <a:avLst/>
            </a:prstGeom>
            <a:noFill/>
          </p:spPr>
          <p:txBody>
            <a:bodyPr wrap="square" rtlCol="0">
              <a:spAutoFit/>
            </a:bodyPr>
            <a:lstStyle/>
            <a:p>
              <a:r>
                <a:rPr lang="en-US" altLang="ko-KR" dirty="0" err="1" smtClean="0">
                  <a:solidFill>
                    <a:schemeClr val="accent2"/>
                  </a:solidFill>
                  <a:latin typeface="Patrick Hand" panose="020B0604020202020204" charset="0"/>
                  <a:cs typeface="Arial" pitchFamily="34" charset="0"/>
                </a:rPr>
                <a:t>roslaunch</a:t>
              </a:r>
              <a:r>
                <a:rPr lang="en-US" altLang="ko-KR" dirty="0" smtClean="0">
                  <a:solidFill>
                    <a:schemeClr val="accent2"/>
                  </a:solidFill>
                  <a:latin typeface="Patrick Hand" panose="020B0604020202020204" charset="0"/>
                  <a:cs typeface="Arial" pitchFamily="34" charset="0"/>
                </a:rPr>
                <a:t> </a:t>
              </a:r>
              <a:r>
                <a:rPr lang="en-US" altLang="ko-KR" dirty="0">
                  <a:solidFill>
                    <a:schemeClr val="accent2"/>
                  </a:solidFill>
                  <a:latin typeface="Patrick Hand" panose="020B0604020202020204" charset="0"/>
                  <a:cs typeface="Arial" pitchFamily="34" charset="0"/>
                </a:rPr>
                <a:t>is a tool used to launch multiple ROS nodes both locally and remotely, as well as setting parameters on the ROS parameter server.</a:t>
              </a:r>
            </a:p>
          </p:txBody>
        </p:sp>
        <p:sp>
          <p:nvSpPr>
            <p:cNvPr id="97" name="TextBox 96">
              <a:extLst>
                <a:ext uri="{FF2B5EF4-FFF2-40B4-BE49-F238E27FC236}">
                  <a16:creationId xmlns:a16="http://schemas.microsoft.com/office/drawing/2014/main" xmlns="" id="{10C016E8-28BD-43F9-A519-1DA247461D2B}"/>
                </a:ext>
              </a:extLst>
            </p:cNvPr>
            <p:cNvSpPr txBox="1"/>
            <p:nvPr/>
          </p:nvSpPr>
          <p:spPr>
            <a:xfrm>
              <a:off x="3008683" y="4283314"/>
              <a:ext cx="1870812" cy="558184"/>
            </a:xfrm>
            <a:prstGeom prst="rect">
              <a:avLst/>
            </a:prstGeom>
            <a:noFill/>
          </p:spPr>
          <p:txBody>
            <a:bodyPr wrap="square" rtlCol="0">
              <a:spAutoFit/>
            </a:bodyPr>
            <a:lstStyle/>
            <a:p>
              <a:pPr algn="ctr"/>
              <a:r>
                <a:rPr lang="en-US" sz="2000" b="1" dirty="0" err="1" smtClean="0">
                  <a:solidFill>
                    <a:srgbClr val="59BDAB"/>
                  </a:solidFill>
                  <a:latin typeface="Patrick Hand" panose="020B0604020202020204" charset="0"/>
                </a:rPr>
                <a:t>roslaunch</a:t>
              </a:r>
              <a:endParaRPr lang="en-US" b="1" dirty="0" smtClean="0">
                <a:solidFill>
                  <a:srgbClr val="59BDAB"/>
                </a:solidFill>
                <a:latin typeface="Patrick Hand" panose="020B0604020202020204" charset="0"/>
              </a:endParaRPr>
            </a:p>
            <a:p>
              <a:endParaRPr lang="ko-KR" altLang="en-US" sz="1600" b="1" dirty="0">
                <a:solidFill>
                  <a:schemeClr val="accent2"/>
                </a:solidFill>
                <a:latin typeface="Patrick Hand" panose="020B0604020202020204" charset="0"/>
                <a:cs typeface="Arial" pitchFamily="34" charset="0"/>
              </a:endParaRPr>
            </a:p>
          </p:txBody>
        </p:sp>
      </p:grpSp>
    </p:spTree>
    <p:extLst>
      <p:ext uri="{BB962C8B-B14F-4D97-AF65-F5344CB8AC3E}">
        <p14:creationId xmlns:p14="http://schemas.microsoft.com/office/powerpoint/2010/main" val="403420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1" name="Google Shape;1671;p52"/>
          <p:cNvSpPr txBox="1">
            <a:spLocks noGrp="1"/>
          </p:cNvSpPr>
          <p:nvPr>
            <p:ph type="title"/>
          </p:nvPr>
        </p:nvSpPr>
        <p:spPr>
          <a:xfrm>
            <a:off x="1847975" y="1100638"/>
            <a:ext cx="5448000" cy="268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solidFill>
                  <a:schemeClr val="dk1"/>
                </a:solidFill>
              </a:rPr>
              <a:t>DEMO</a:t>
            </a:r>
            <a:r>
              <a:rPr lang="en" dirty="0" smtClean="0">
                <a:solidFill>
                  <a:schemeClr val="dk1"/>
                </a:solidFill>
              </a:rPr>
              <a:t/>
            </a:r>
            <a:br>
              <a:rPr lang="en" dirty="0" smtClean="0">
                <a:solidFill>
                  <a:schemeClr val="dk1"/>
                </a:solidFill>
              </a:rPr>
            </a:br>
            <a:r>
              <a:rPr lang="en" dirty="0" smtClean="0"/>
              <a:t>Session</a:t>
            </a:r>
            <a:endParaRPr dirty="0"/>
          </a:p>
        </p:txBody>
      </p:sp>
      <p:grpSp>
        <p:nvGrpSpPr>
          <p:cNvPr id="1673" name="Google Shape;1673;p52"/>
          <p:cNvGrpSpPr/>
          <p:nvPr/>
        </p:nvGrpSpPr>
        <p:grpSpPr>
          <a:xfrm>
            <a:off x="7473541" y="921864"/>
            <a:ext cx="550533" cy="601562"/>
            <a:chOff x="2696750" y="3623150"/>
            <a:chExt cx="118675" cy="129675"/>
          </a:xfrm>
        </p:grpSpPr>
        <p:sp>
          <p:nvSpPr>
            <p:cNvPr id="1674" name="Google Shape;1674;p52"/>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2"/>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2"/>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2"/>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2"/>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2"/>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2"/>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2"/>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2"/>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2"/>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2"/>
          <p:cNvGrpSpPr/>
          <p:nvPr/>
        </p:nvGrpSpPr>
        <p:grpSpPr>
          <a:xfrm rot="-2382808">
            <a:off x="181234" y="4294102"/>
            <a:ext cx="1013017" cy="376897"/>
            <a:chOff x="505975" y="4382800"/>
            <a:chExt cx="251375" cy="93525"/>
          </a:xfrm>
        </p:grpSpPr>
        <p:sp>
          <p:nvSpPr>
            <p:cNvPr id="1685" name="Google Shape;1685;p52"/>
            <p:cNvSpPr/>
            <p:nvPr/>
          </p:nvSpPr>
          <p:spPr>
            <a:xfrm>
              <a:off x="505975" y="4411675"/>
              <a:ext cx="208775" cy="64650"/>
            </a:xfrm>
            <a:custGeom>
              <a:avLst/>
              <a:gdLst/>
              <a:ahLst/>
              <a:cxnLst/>
              <a:rect l="l" t="t" r="r" b="b"/>
              <a:pathLst>
                <a:path w="8351" h="2586" extrusionOk="0">
                  <a:moveTo>
                    <a:pt x="5273" y="1"/>
                  </a:moveTo>
                  <a:cubicBezTo>
                    <a:pt x="5157" y="1"/>
                    <a:pt x="5041" y="3"/>
                    <a:pt x="4925" y="7"/>
                  </a:cubicBezTo>
                  <a:cubicBezTo>
                    <a:pt x="4862" y="7"/>
                    <a:pt x="4818" y="61"/>
                    <a:pt x="4818" y="123"/>
                  </a:cubicBezTo>
                  <a:cubicBezTo>
                    <a:pt x="4818" y="186"/>
                    <a:pt x="4871" y="239"/>
                    <a:pt x="4934" y="239"/>
                  </a:cubicBezTo>
                  <a:cubicBezTo>
                    <a:pt x="5049" y="230"/>
                    <a:pt x="5163" y="226"/>
                    <a:pt x="5276" y="226"/>
                  </a:cubicBezTo>
                  <a:cubicBezTo>
                    <a:pt x="5388" y="226"/>
                    <a:pt x="5500" y="230"/>
                    <a:pt x="5612" y="239"/>
                  </a:cubicBezTo>
                  <a:lnTo>
                    <a:pt x="5620" y="239"/>
                  </a:lnTo>
                  <a:cubicBezTo>
                    <a:pt x="5683" y="239"/>
                    <a:pt x="5727" y="186"/>
                    <a:pt x="5736" y="123"/>
                  </a:cubicBezTo>
                  <a:cubicBezTo>
                    <a:pt x="5736" y="61"/>
                    <a:pt x="5683" y="7"/>
                    <a:pt x="5620" y="7"/>
                  </a:cubicBezTo>
                  <a:cubicBezTo>
                    <a:pt x="5504" y="3"/>
                    <a:pt x="5388" y="1"/>
                    <a:pt x="5273" y="1"/>
                  </a:cubicBezTo>
                  <a:close/>
                  <a:moveTo>
                    <a:pt x="4248" y="77"/>
                  </a:moveTo>
                  <a:cubicBezTo>
                    <a:pt x="4242" y="77"/>
                    <a:pt x="4235" y="78"/>
                    <a:pt x="4229" y="79"/>
                  </a:cubicBezTo>
                  <a:cubicBezTo>
                    <a:pt x="4113" y="97"/>
                    <a:pt x="3988" y="114"/>
                    <a:pt x="3863" y="141"/>
                  </a:cubicBezTo>
                  <a:cubicBezTo>
                    <a:pt x="3756" y="168"/>
                    <a:pt x="3649" y="186"/>
                    <a:pt x="3551" y="213"/>
                  </a:cubicBezTo>
                  <a:cubicBezTo>
                    <a:pt x="3488" y="230"/>
                    <a:pt x="3453" y="293"/>
                    <a:pt x="3462" y="355"/>
                  </a:cubicBezTo>
                  <a:cubicBezTo>
                    <a:pt x="3479" y="409"/>
                    <a:pt x="3524" y="445"/>
                    <a:pt x="3578" y="445"/>
                  </a:cubicBezTo>
                  <a:cubicBezTo>
                    <a:pt x="3586" y="445"/>
                    <a:pt x="3595" y="445"/>
                    <a:pt x="3604" y="436"/>
                  </a:cubicBezTo>
                  <a:cubicBezTo>
                    <a:pt x="3702" y="409"/>
                    <a:pt x="3809" y="391"/>
                    <a:pt x="3917" y="364"/>
                  </a:cubicBezTo>
                  <a:cubicBezTo>
                    <a:pt x="4032" y="337"/>
                    <a:pt x="4148" y="320"/>
                    <a:pt x="4264" y="302"/>
                  </a:cubicBezTo>
                  <a:cubicBezTo>
                    <a:pt x="4327" y="293"/>
                    <a:pt x="4371" y="230"/>
                    <a:pt x="4363" y="168"/>
                  </a:cubicBezTo>
                  <a:cubicBezTo>
                    <a:pt x="4355" y="112"/>
                    <a:pt x="4303" y="77"/>
                    <a:pt x="4248" y="77"/>
                  </a:cubicBezTo>
                  <a:close/>
                  <a:moveTo>
                    <a:pt x="6300" y="78"/>
                  </a:moveTo>
                  <a:cubicBezTo>
                    <a:pt x="6245" y="78"/>
                    <a:pt x="6200" y="120"/>
                    <a:pt x="6191" y="177"/>
                  </a:cubicBezTo>
                  <a:cubicBezTo>
                    <a:pt x="6182" y="239"/>
                    <a:pt x="6218" y="293"/>
                    <a:pt x="6281" y="302"/>
                  </a:cubicBezTo>
                  <a:cubicBezTo>
                    <a:pt x="6504" y="337"/>
                    <a:pt x="6727" y="382"/>
                    <a:pt x="6950" y="436"/>
                  </a:cubicBezTo>
                  <a:cubicBezTo>
                    <a:pt x="6959" y="436"/>
                    <a:pt x="6968" y="445"/>
                    <a:pt x="6976" y="445"/>
                  </a:cubicBezTo>
                  <a:cubicBezTo>
                    <a:pt x="7021" y="445"/>
                    <a:pt x="7075" y="409"/>
                    <a:pt x="7083" y="355"/>
                  </a:cubicBezTo>
                  <a:cubicBezTo>
                    <a:pt x="7101" y="293"/>
                    <a:pt x="7066" y="230"/>
                    <a:pt x="7003" y="213"/>
                  </a:cubicBezTo>
                  <a:cubicBezTo>
                    <a:pt x="6780" y="159"/>
                    <a:pt x="6548" y="114"/>
                    <a:pt x="6316" y="79"/>
                  </a:cubicBezTo>
                  <a:cubicBezTo>
                    <a:pt x="6311" y="78"/>
                    <a:pt x="6306" y="78"/>
                    <a:pt x="6300" y="78"/>
                  </a:cubicBezTo>
                  <a:close/>
                  <a:moveTo>
                    <a:pt x="7634" y="412"/>
                  </a:moveTo>
                  <a:cubicBezTo>
                    <a:pt x="7586" y="412"/>
                    <a:pt x="7542" y="439"/>
                    <a:pt x="7521" y="489"/>
                  </a:cubicBezTo>
                  <a:cubicBezTo>
                    <a:pt x="7503" y="552"/>
                    <a:pt x="7530" y="614"/>
                    <a:pt x="7592" y="641"/>
                  </a:cubicBezTo>
                  <a:cubicBezTo>
                    <a:pt x="7788" y="712"/>
                    <a:pt x="7985" y="792"/>
                    <a:pt x="8172" y="882"/>
                  </a:cubicBezTo>
                  <a:cubicBezTo>
                    <a:pt x="8190" y="891"/>
                    <a:pt x="8208" y="891"/>
                    <a:pt x="8225" y="891"/>
                  </a:cubicBezTo>
                  <a:cubicBezTo>
                    <a:pt x="8261" y="891"/>
                    <a:pt x="8306" y="873"/>
                    <a:pt x="8324" y="828"/>
                  </a:cubicBezTo>
                  <a:cubicBezTo>
                    <a:pt x="8350" y="775"/>
                    <a:pt x="8332" y="703"/>
                    <a:pt x="8270" y="676"/>
                  </a:cubicBezTo>
                  <a:cubicBezTo>
                    <a:pt x="8074" y="578"/>
                    <a:pt x="7869" y="498"/>
                    <a:pt x="7672" y="418"/>
                  </a:cubicBezTo>
                  <a:cubicBezTo>
                    <a:pt x="7660" y="414"/>
                    <a:pt x="7647" y="412"/>
                    <a:pt x="7634" y="412"/>
                  </a:cubicBezTo>
                  <a:close/>
                  <a:moveTo>
                    <a:pt x="2920" y="421"/>
                  </a:moveTo>
                  <a:cubicBezTo>
                    <a:pt x="2907" y="421"/>
                    <a:pt x="2894" y="423"/>
                    <a:pt x="2882" y="427"/>
                  </a:cubicBezTo>
                  <a:cubicBezTo>
                    <a:pt x="2668" y="507"/>
                    <a:pt x="2453" y="596"/>
                    <a:pt x="2239" y="703"/>
                  </a:cubicBezTo>
                  <a:cubicBezTo>
                    <a:pt x="2186" y="730"/>
                    <a:pt x="2159" y="801"/>
                    <a:pt x="2186" y="855"/>
                  </a:cubicBezTo>
                  <a:cubicBezTo>
                    <a:pt x="2204" y="899"/>
                    <a:pt x="2248" y="917"/>
                    <a:pt x="2293" y="917"/>
                  </a:cubicBezTo>
                  <a:cubicBezTo>
                    <a:pt x="2311" y="917"/>
                    <a:pt x="2329" y="917"/>
                    <a:pt x="2337" y="908"/>
                  </a:cubicBezTo>
                  <a:cubicBezTo>
                    <a:pt x="2543" y="810"/>
                    <a:pt x="2748" y="721"/>
                    <a:pt x="2962" y="641"/>
                  </a:cubicBezTo>
                  <a:cubicBezTo>
                    <a:pt x="3024" y="623"/>
                    <a:pt x="3051" y="552"/>
                    <a:pt x="3024" y="498"/>
                  </a:cubicBezTo>
                  <a:cubicBezTo>
                    <a:pt x="3010" y="448"/>
                    <a:pt x="2968" y="421"/>
                    <a:pt x="2920" y="421"/>
                  </a:cubicBezTo>
                  <a:close/>
                  <a:moveTo>
                    <a:pt x="1694" y="1024"/>
                  </a:moveTo>
                  <a:cubicBezTo>
                    <a:pt x="1673" y="1024"/>
                    <a:pt x="1652" y="1030"/>
                    <a:pt x="1633" y="1042"/>
                  </a:cubicBezTo>
                  <a:cubicBezTo>
                    <a:pt x="1436" y="1158"/>
                    <a:pt x="1240" y="1292"/>
                    <a:pt x="1053" y="1435"/>
                  </a:cubicBezTo>
                  <a:cubicBezTo>
                    <a:pt x="1008" y="1479"/>
                    <a:pt x="999" y="1551"/>
                    <a:pt x="1035" y="1595"/>
                  </a:cubicBezTo>
                  <a:cubicBezTo>
                    <a:pt x="1062" y="1631"/>
                    <a:pt x="1089" y="1640"/>
                    <a:pt x="1124" y="1640"/>
                  </a:cubicBezTo>
                  <a:cubicBezTo>
                    <a:pt x="1151" y="1640"/>
                    <a:pt x="1178" y="1631"/>
                    <a:pt x="1196" y="1622"/>
                  </a:cubicBezTo>
                  <a:cubicBezTo>
                    <a:pt x="1374" y="1479"/>
                    <a:pt x="1561" y="1354"/>
                    <a:pt x="1749" y="1238"/>
                  </a:cubicBezTo>
                  <a:cubicBezTo>
                    <a:pt x="1802" y="1203"/>
                    <a:pt x="1820" y="1131"/>
                    <a:pt x="1784" y="1078"/>
                  </a:cubicBezTo>
                  <a:cubicBezTo>
                    <a:pt x="1767" y="1043"/>
                    <a:pt x="1731" y="1024"/>
                    <a:pt x="1694" y="1024"/>
                  </a:cubicBezTo>
                  <a:close/>
                  <a:moveTo>
                    <a:pt x="603" y="1857"/>
                  </a:moveTo>
                  <a:cubicBezTo>
                    <a:pt x="575" y="1857"/>
                    <a:pt x="548" y="1868"/>
                    <a:pt x="527" y="1890"/>
                  </a:cubicBezTo>
                  <a:cubicBezTo>
                    <a:pt x="357" y="2050"/>
                    <a:pt x="196" y="2220"/>
                    <a:pt x="45" y="2398"/>
                  </a:cubicBezTo>
                  <a:cubicBezTo>
                    <a:pt x="0" y="2443"/>
                    <a:pt x="9" y="2514"/>
                    <a:pt x="54" y="2559"/>
                  </a:cubicBezTo>
                  <a:cubicBezTo>
                    <a:pt x="72" y="2577"/>
                    <a:pt x="98" y="2586"/>
                    <a:pt x="125" y="2586"/>
                  </a:cubicBezTo>
                  <a:cubicBezTo>
                    <a:pt x="161" y="2586"/>
                    <a:pt x="196" y="2568"/>
                    <a:pt x="214" y="2541"/>
                  </a:cubicBezTo>
                  <a:cubicBezTo>
                    <a:pt x="366" y="2371"/>
                    <a:pt x="518" y="2211"/>
                    <a:pt x="678" y="2059"/>
                  </a:cubicBezTo>
                  <a:cubicBezTo>
                    <a:pt x="732" y="2015"/>
                    <a:pt x="732" y="1943"/>
                    <a:pt x="687" y="1899"/>
                  </a:cubicBezTo>
                  <a:cubicBezTo>
                    <a:pt x="664" y="1871"/>
                    <a:pt x="633" y="1857"/>
                    <a:pt x="603" y="18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2"/>
            <p:cNvSpPr/>
            <p:nvPr/>
          </p:nvSpPr>
          <p:spPr>
            <a:xfrm>
              <a:off x="657625" y="4382800"/>
              <a:ext cx="99725" cy="82600"/>
            </a:xfrm>
            <a:custGeom>
              <a:avLst/>
              <a:gdLst/>
              <a:ahLst/>
              <a:cxnLst/>
              <a:rect l="l" t="t" r="r" b="b"/>
              <a:pathLst>
                <a:path w="3989" h="3304" extrusionOk="0">
                  <a:moveTo>
                    <a:pt x="1510" y="0"/>
                  </a:moveTo>
                  <a:cubicBezTo>
                    <a:pt x="1478" y="0"/>
                    <a:pt x="1447" y="14"/>
                    <a:pt x="1428" y="38"/>
                  </a:cubicBezTo>
                  <a:cubicBezTo>
                    <a:pt x="1383" y="92"/>
                    <a:pt x="1392" y="163"/>
                    <a:pt x="1437" y="199"/>
                  </a:cubicBezTo>
                  <a:cubicBezTo>
                    <a:pt x="1606" y="351"/>
                    <a:pt x="1785" y="502"/>
                    <a:pt x="1945" y="654"/>
                  </a:cubicBezTo>
                  <a:cubicBezTo>
                    <a:pt x="1972" y="672"/>
                    <a:pt x="1999" y="690"/>
                    <a:pt x="2026" y="690"/>
                  </a:cubicBezTo>
                  <a:cubicBezTo>
                    <a:pt x="2052" y="690"/>
                    <a:pt x="2088" y="672"/>
                    <a:pt x="2106" y="645"/>
                  </a:cubicBezTo>
                  <a:cubicBezTo>
                    <a:pt x="2150" y="600"/>
                    <a:pt x="2150" y="529"/>
                    <a:pt x="2106" y="484"/>
                  </a:cubicBezTo>
                  <a:cubicBezTo>
                    <a:pt x="1936" y="333"/>
                    <a:pt x="1758" y="172"/>
                    <a:pt x="1588" y="29"/>
                  </a:cubicBezTo>
                  <a:cubicBezTo>
                    <a:pt x="1564" y="9"/>
                    <a:pt x="1537" y="0"/>
                    <a:pt x="1510" y="0"/>
                  </a:cubicBezTo>
                  <a:close/>
                  <a:moveTo>
                    <a:pt x="2516" y="933"/>
                  </a:moveTo>
                  <a:cubicBezTo>
                    <a:pt x="2487" y="933"/>
                    <a:pt x="2458" y="944"/>
                    <a:pt x="2436" y="966"/>
                  </a:cubicBezTo>
                  <a:cubicBezTo>
                    <a:pt x="2391" y="1011"/>
                    <a:pt x="2391" y="1082"/>
                    <a:pt x="2436" y="1127"/>
                  </a:cubicBezTo>
                  <a:cubicBezTo>
                    <a:pt x="2597" y="1296"/>
                    <a:pt x="2748" y="1457"/>
                    <a:pt x="2900" y="1626"/>
                  </a:cubicBezTo>
                  <a:cubicBezTo>
                    <a:pt x="2927" y="1653"/>
                    <a:pt x="2953" y="1662"/>
                    <a:pt x="2989" y="1662"/>
                  </a:cubicBezTo>
                  <a:cubicBezTo>
                    <a:pt x="3016" y="1662"/>
                    <a:pt x="3043" y="1653"/>
                    <a:pt x="3060" y="1635"/>
                  </a:cubicBezTo>
                  <a:cubicBezTo>
                    <a:pt x="3114" y="1591"/>
                    <a:pt x="3114" y="1519"/>
                    <a:pt x="3069" y="1475"/>
                  </a:cubicBezTo>
                  <a:cubicBezTo>
                    <a:pt x="2918" y="1305"/>
                    <a:pt x="2757" y="1136"/>
                    <a:pt x="2597" y="966"/>
                  </a:cubicBezTo>
                  <a:cubicBezTo>
                    <a:pt x="2574" y="944"/>
                    <a:pt x="2545" y="933"/>
                    <a:pt x="2516" y="933"/>
                  </a:cubicBezTo>
                  <a:close/>
                  <a:moveTo>
                    <a:pt x="3435" y="1958"/>
                  </a:moveTo>
                  <a:cubicBezTo>
                    <a:pt x="3409" y="1958"/>
                    <a:pt x="3384" y="1967"/>
                    <a:pt x="3364" y="1983"/>
                  </a:cubicBezTo>
                  <a:cubicBezTo>
                    <a:pt x="3310" y="2028"/>
                    <a:pt x="3310" y="2099"/>
                    <a:pt x="3346" y="2144"/>
                  </a:cubicBezTo>
                  <a:cubicBezTo>
                    <a:pt x="3489" y="2322"/>
                    <a:pt x="3631" y="2501"/>
                    <a:pt x="3765" y="2679"/>
                  </a:cubicBezTo>
                  <a:cubicBezTo>
                    <a:pt x="3792" y="2715"/>
                    <a:pt x="3819" y="2732"/>
                    <a:pt x="3854" y="2732"/>
                  </a:cubicBezTo>
                  <a:cubicBezTo>
                    <a:pt x="3881" y="2732"/>
                    <a:pt x="3908" y="2724"/>
                    <a:pt x="3926" y="2706"/>
                  </a:cubicBezTo>
                  <a:cubicBezTo>
                    <a:pt x="3979" y="2670"/>
                    <a:pt x="3988" y="2599"/>
                    <a:pt x="3953" y="2545"/>
                  </a:cubicBezTo>
                  <a:cubicBezTo>
                    <a:pt x="3810" y="2358"/>
                    <a:pt x="3667" y="2179"/>
                    <a:pt x="3524" y="2001"/>
                  </a:cubicBezTo>
                  <a:cubicBezTo>
                    <a:pt x="3500" y="1971"/>
                    <a:pt x="3467" y="1958"/>
                    <a:pt x="3435" y="1958"/>
                  </a:cubicBezTo>
                  <a:close/>
                  <a:moveTo>
                    <a:pt x="3533" y="2679"/>
                  </a:moveTo>
                  <a:cubicBezTo>
                    <a:pt x="3301" y="2679"/>
                    <a:pt x="3069" y="2688"/>
                    <a:pt x="2837" y="2697"/>
                  </a:cubicBezTo>
                  <a:cubicBezTo>
                    <a:pt x="2775" y="2697"/>
                    <a:pt x="2730" y="2750"/>
                    <a:pt x="2730" y="2813"/>
                  </a:cubicBezTo>
                  <a:cubicBezTo>
                    <a:pt x="2739" y="2875"/>
                    <a:pt x="2784" y="2929"/>
                    <a:pt x="2846" y="2929"/>
                  </a:cubicBezTo>
                  <a:lnTo>
                    <a:pt x="2855" y="2929"/>
                  </a:lnTo>
                  <a:cubicBezTo>
                    <a:pt x="3078" y="2911"/>
                    <a:pt x="3310" y="2911"/>
                    <a:pt x="3533" y="2911"/>
                  </a:cubicBezTo>
                  <a:cubicBezTo>
                    <a:pt x="3596" y="2911"/>
                    <a:pt x="3649" y="2857"/>
                    <a:pt x="3649" y="2795"/>
                  </a:cubicBezTo>
                  <a:cubicBezTo>
                    <a:pt x="3649" y="2732"/>
                    <a:pt x="3596" y="2679"/>
                    <a:pt x="3533" y="2679"/>
                  </a:cubicBezTo>
                  <a:close/>
                  <a:moveTo>
                    <a:pt x="2150" y="2741"/>
                  </a:moveTo>
                  <a:cubicBezTo>
                    <a:pt x="1919" y="2768"/>
                    <a:pt x="1687" y="2795"/>
                    <a:pt x="1464" y="2822"/>
                  </a:cubicBezTo>
                  <a:cubicBezTo>
                    <a:pt x="1401" y="2831"/>
                    <a:pt x="1356" y="2893"/>
                    <a:pt x="1365" y="2956"/>
                  </a:cubicBezTo>
                  <a:cubicBezTo>
                    <a:pt x="1374" y="3009"/>
                    <a:pt x="1419" y="3054"/>
                    <a:pt x="1481" y="3054"/>
                  </a:cubicBezTo>
                  <a:lnTo>
                    <a:pt x="1499" y="3054"/>
                  </a:lnTo>
                  <a:cubicBezTo>
                    <a:pt x="1722" y="3018"/>
                    <a:pt x="1945" y="2991"/>
                    <a:pt x="2168" y="2973"/>
                  </a:cubicBezTo>
                  <a:cubicBezTo>
                    <a:pt x="2231" y="2964"/>
                    <a:pt x="2284" y="2911"/>
                    <a:pt x="2275" y="2848"/>
                  </a:cubicBezTo>
                  <a:cubicBezTo>
                    <a:pt x="2266" y="2786"/>
                    <a:pt x="2213" y="2741"/>
                    <a:pt x="2150" y="2741"/>
                  </a:cubicBezTo>
                  <a:close/>
                  <a:moveTo>
                    <a:pt x="808" y="2934"/>
                  </a:moveTo>
                  <a:cubicBezTo>
                    <a:pt x="798" y="2934"/>
                    <a:pt x="787" y="2935"/>
                    <a:pt x="777" y="2938"/>
                  </a:cubicBezTo>
                  <a:cubicBezTo>
                    <a:pt x="554" y="2973"/>
                    <a:pt x="331" y="3027"/>
                    <a:pt x="108" y="3071"/>
                  </a:cubicBezTo>
                  <a:cubicBezTo>
                    <a:pt x="45" y="3089"/>
                    <a:pt x="0" y="3152"/>
                    <a:pt x="18" y="3214"/>
                  </a:cubicBezTo>
                  <a:cubicBezTo>
                    <a:pt x="27" y="3268"/>
                    <a:pt x="81" y="3303"/>
                    <a:pt x="125" y="3303"/>
                  </a:cubicBezTo>
                  <a:cubicBezTo>
                    <a:pt x="134" y="3303"/>
                    <a:pt x="143" y="3303"/>
                    <a:pt x="152" y="3295"/>
                  </a:cubicBezTo>
                  <a:cubicBezTo>
                    <a:pt x="375" y="3250"/>
                    <a:pt x="598" y="3196"/>
                    <a:pt x="821" y="3161"/>
                  </a:cubicBezTo>
                  <a:cubicBezTo>
                    <a:pt x="884" y="3152"/>
                    <a:pt x="928" y="3089"/>
                    <a:pt x="910" y="3027"/>
                  </a:cubicBezTo>
                  <a:cubicBezTo>
                    <a:pt x="903" y="2974"/>
                    <a:pt x="863" y="2934"/>
                    <a:pt x="808" y="29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2"/>
          <p:cNvGrpSpPr/>
          <p:nvPr/>
        </p:nvGrpSpPr>
        <p:grpSpPr>
          <a:xfrm>
            <a:off x="1065156" y="1029826"/>
            <a:ext cx="637510" cy="803404"/>
            <a:chOff x="569545" y="-108597"/>
            <a:chExt cx="657973" cy="829191"/>
          </a:xfrm>
        </p:grpSpPr>
        <p:sp>
          <p:nvSpPr>
            <p:cNvPr id="1688" name="Google Shape;1688;p52"/>
            <p:cNvSpPr/>
            <p:nvPr/>
          </p:nvSpPr>
          <p:spPr>
            <a:xfrm>
              <a:off x="577758" y="-102479"/>
              <a:ext cx="507706" cy="328274"/>
            </a:xfrm>
            <a:custGeom>
              <a:avLst/>
              <a:gdLst/>
              <a:ahLst/>
              <a:cxnLst/>
              <a:rect l="l" t="t" r="r" b="b"/>
              <a:pathLst>
                <a:path w="6058" h="3917" extrusionOk="0">
                  <a:moveTo>
                    <a:pt x="4425" y="0"/>
                  </a:moveTo>
                  <a:cubicBezTo>
                    <a:pt x="4042" y="0"/>
                    <a:pt x="3783" y="385"/>
                    <a:pt x="3613" y="864"/>
                  </a:cubicBezTo>
                  <a:cubicBezTo>
                    <a:pt x="3460" y="541"/>
                    <a:pt x="3218" y="313"/>
                    <a:pt x="2809" y="313"/>
                  </a:cubicBezTo>
                  <a:cubicBezTo>
                    <a:pt x="2767" y="313"/>
                    <a:pt x="2723" y="315"/>
                    <a:pt x="2677" y="320"/>
                  </a:cubicBezTo>
                  <a:cubicBezTo>
                    <a:pt x="2329" y="356"/>
                    <a:pt x="2115" y="561"/>
                    <a:pt x="2025" y="900"/>
                  </a:cubicBezTo>
                  <a:cubicBezTo>
                    <a:pt x="1945" y="1176"/>
                    <a:pt x="2016" y="1524"/>
                    <a:pt x="2097" y="1792"/>
                  </a:cubicBezTo>
                  <a:cubicBezTo>
                    <a:pt x="2106" y="1828"/>
                    <a:pt x="2132" y="1881"/>
                    <a:pt x="2159" y="1935"/>
                  </a:cubicBezTo>
                  <a:cubicBezTo>
                    <a:pt x="2043" y="1890"/>
                    <a:pt x="1945" y="1837"/>
                    <a:pt x="1883" y="1828"/>
                  </a:cubicBezTo>
                  <a:cubicBezTo>
                    <a:pt x="1633" y="1762"/>
                    <a:pt x="1377" y="1714"/>
                    <a:pt x="1121" y="1714"/>
                  </a:cubicBezTo>
                  <a:cubicBezTo>
                    <a:pt x="1065" y="1714"/>
                    <a:pt x="1010" y="1716"/>
                    <a:pt x="955" y="1721"/>
                  </a:cubicBezTo>
                  <a:cubicBezTo>
                    <a:pt x="527" y="1756"/>
                    <a:pt x="0" y="1952"/>
                    <a:pt x="0" y="2470"/>
                  </a:cubicBezTo>
                  <a:cubicBezTo>
                    <a:pt x="7" y="3312"/>
                    <a:pt x="1282" y="3917"/>
                    <a:pt x="2186" y="3917"/>
                  </a:cubicBezTo>
                  <a:cubicBezTo>
                    <a:pt x="2402" y="3917"/>
                    <a:pt x="2597" y="3882"/>
                    <a:pt x="2748" y="3808"/>
                  </a:cubicBezTo>
                  <a:cubicBezTo>
                    <a:pt x="2837" y="3763"/>
                    <a:pt x="2891" y="3656"/>
                    <a:pt x="2882" y="3558"/>
                  </a:cubicBezTo>
                  <a:lnTo>
                    <a:pt x="3667" y="3398"/>
                  </a:lnTo>
                  <a:cubicBezTo>
                    <a:pt x="3698" y="3539"/>
                    <a:pt x="3818" y="3651"/>
                    <a:pt x="3954" y="3651"/>
                  </a:cubicBezTo>
                  <a:cubicBezTo>
                    <a:pt x="4015" y="3651"/>
                    <a:pt x="4079" y="3629"/>
                    <a:pt x="4140" y="3576"/>
                  </a:cubicBezTo>
                  <a:cubicBezTo>
                    <a:pt x="4871" y="2943"/>
                    <a:pt x="6058" y="1051"/>
                    <a:pt x="4969" y="222"/>
                  </a:cubicBezTo>
                  <a:cubicBezTo>
                    <a:pt x="4765" y="67"/>
                    <a:pt x="4584" y="0"/>
                    <a:pt x="4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2"/>
            <p:cNvSpPr/>
            <p:nvPr/>
          </p:nvSpPr>
          <p:spPr>
            <a:xfrm>
              <a:off x="570970" y="-108597"/>
              <a:ext cx="468903" cy="340258"/>
            </a:xfrm>
            <a:custGeom>
              <a:avLst/>
              <a:gdLst/>
              <a:ahLst/>
              <a:cxnLst/>
              <a:rect l="l" t="t" r="r" b="b"/>
              <a:pathLst>
                <a:path w="5595" h="4060" extrusionOk="0">
                  <a:moveTo>
                    <a:pt x="4501" y="151"/>
                  </a:moveTo>
                  <a:cubicBezTo>
                    <a:pt x="4651" y="151"/>
                    <a:pt x="4820" y="220"/>
                    <a:pt x="5006" y="357"/>
                  </a:cubicBezTo>
                  <a:cubicBezTo>
                    <a:pt x="5264" y="554"/>
                    <a:pt x="5398" y="830"/>
                    <a:pt x="5416" y="1178"/>
                  </a:cubicBezTo>
                  <a:cubicBezTo>
                    <a:pt x="5443" y="2034"/>
                    <a:pt x="4711" y="3123"/>
                    <a:pt x="4167" y="3596"/>
                  </a:cubicBezTo>
                  <a:cubicBezTo>
                    <a:pt x="4121" y="3629"/>
                    <a:pt x="4074" y="3647"/>
                    <a:pt x="4028" y="3647"/>
                  </a:cubicBezTo>
                  <a:cubicBezTo>
                    <a:pt x="4012" y="3647"/>
                    <a:pt x="3996" y="3645"/>
                    <a:pt x="3980" y="3640"/>
                  </a:cubicBezTo>
                  <a:cubicBezTo>
                    <a:pt x="3908" y="3613"/>
                    <a:pt x="3846" y="3542"/>
                    <a:pt x="3819" y="3453"/>
                  </a:cubicBezTo>
                  <a:cubicBezTo>
                    <a:pt x="3811" y="3422"/>
                    <a:pt x="3784" y="3398"/>
                    <a:pt x="3753" y="3398"/>
                  </a:cubicBezTo>
                  <a:cubicBezTo>
                    <a:pt x="3748" y="3398"/>
                    <a:pt x="3744" y="3398"/>
                    <a:pt x="3739" y="3399"/>
                  </a:cubicBezTo>
                  <a:lnTo>
                    <a:pt x="2945" y="3560"/>
                  </a:lnTo>
                  <a:cubicBezTo>
                    <a:pt x="2909" y="3569"/>
                    <a:pt x="2882" y="3605"/>
                    <a:pt x="2882" y="3640"/>
                  </a:cubicBezTo>
                  <a:cubicBezTo>
                    <a:pt x="2900" y="3703"/>
                    <a:pt x="2856" y="3783"/>
                    <a:pt x="2793" y="3810"/>
                  </a:cubicBezTo>
                  <a:cubicBezTo>
                    <a:pt x="2653" y="3881"/>
                    <a:pt x="2466" y="3915"/>
                    <a:pt x="2257" y="3915"/>
                  </a:cubicBezTo>
                  <a:cubicBezTo>
                    <a:pt x="1815" y="3915"/>
                    <a:pt x="1269" y="3764"/>
                    <a:pt x="840" y="3497"/>
                  </a:cubicBezTo>
                  <a:cubicBezTo>
                    <a:pt x="402" y="3221"/>
                    <a:pt x="162" y="2882"/>
                    <a:pt x="153" y="2543"/>
                  </a:cubicBezTo>
                  <a:cubicBezTo>
                    <a:pt x="153" y="2097"/>
                    <a:pt x="608" y="1901"/>
                    <a:pt x="1045" y="1865"/>
                  </a:cubicBezTo>
                  <a:cubicBezTo>
                    <a:pt x="1098" y="1856"/>
                    <a:pt x="1152" y="1856"/>
                    <a:pt x="1205" y="1856"/>
                  </a:cubicBezTo>
                  <a:cubicBezTo>
                    <a:pt x="1419" y="1856"/>
                    <a:pt x="1660" y="1892"/>
                    <a:pt x="1946" y="1972"/>
                  </a:cubicBezTo>
                  <a:cubicBezTo>
                    <a:pt x="1999" y="1981"/>
                    <a:pt x="2106" y="2034"/>
                    <a:pt x="2213" y="2079"/>
                  </a:cubicBezTo>
                  <a:cubicBezTo>
                    <a:pt x="2223" y="2082"/>
                    <a:pt x="2234" y="2084"/>
                    <a:pt x="2245" y="2084"/>
                  </a:cubicBezTo>
                  <a:cubicBezTo>
                    <a:pt x="2264" y="2084"/>
                    <a:pt x="2282" y="2078"/>
                    <a:pt x="2294" y="2061"/>
                  </a:cubicBezTo>
                  <a:cubicBezTo>
                    <a:pt x="2320" y="2034"/>
                    <a:pt x="2320" y="2008"/>
                    <a:pt x="2303" y="1972"/>
                  </a:cubicBezTo>
                  <a:cubicBezTo>
                    <a:pt x="2285" y="1936"/>
                    <a:pt x="2258" y="1874"/>
                    <a:pt x="2249" y="1847"/>
                  </a:cubicBezTo>
                  <a:cubicBezTo>
                    <a:pt x="2142" y="1499"/>
                    <a:pt x="2115" y="1205"/>
                    <a:pt x="2178" y="991"/>
                  </a:cubicBezTo>
                  <a:cubicBezTo>
                    <a:pt x="2267" y="670"/>
                    <a:pt x="2463" y="500"/>
                    <a:pt x="2767" y="464"/>
                  </a:cubicBezTo>
                  <a:cubicBezTo>
                    <a:pt x="2807" y="460"/>
                    <a:pt x="2847" y="457"/>
                    <a:pt x="2886" y="457"/>
                  </a:cubicBezTo>
                  <a:cubicBezTo>
                    <a:pt x="3218" y="457"/>
                    <a:pt x="3464" y="628"/>
                    <a:pt x="3632" y="964"/>
                  </a:cubicBezTo>
                  <a:cubicBezTo>
                    <a:pt x="3640" y="987"/>
                    <a:pt x="3661" y="1010"/>
                    <a:pt x="3684" y="1010"/>
                  </a:cubicBezTo>
                  <a:cubicBezTo>
                    <a:pt x="3687" y="1010"/>
                    <a:pt x="3691" y="1010"/>
                    <a:pt x="3694" y="1008"/>
                  </a:cubicBezTo>
                  <a:cubicBezTo>
                    <a:pt x="3730" y="1008"/>
                    <a:pt x="3757" y="991"/>
                    <a:pt x="3766" y="964"/>
                  </a:cubicBezTo>
                  <a:cubicBezTo>
                    <a:pt x="3926" y="509"/>
                    <a:pt x="4131" y="241"/>
                    <a:pt x="4372" y="170"/>
                  </a:cubicBezTo>
                  <a:cubicBezTo>
                    <a:pt x="4413" y="158"/>
                    <a:pt x="4457" y="151"/>
                    <a:pt x="4501" y="151"/>
                  </a:cubicBezTo>
                  <a:close/>
                  <a:moveTo>
                    <a:pt x="4507" y="0"/>
                  </a:moveTo>
                  <a:cubicBezTo>
                    <a:pt x="4445" y="0"/>
                    <a:pt x="4386" y="9"/>
                    <a:pt x="4328" y="27"/>
                  </a:cubicBezTo>
                  <a:cubicBezTo>
                    <a:pt x="4069" y="99"/>
                    <a:pt x="3855" y="348"/>
                    <a:pt x="3685" y="759"/>
                  </a:cubicBezTo>
                  <a:cubicBezTo>
                    <a:pt x="3496" y="458"/>
                    <a:pt x="3229" y="305"/>
                    <a:pt x="2885" y="305"/>
                  </a:cubicBezTo>
                  <a:cubicBezTo>
                    <a:pt x="2841" y="305"/>
                    <a:pt x="2795" y="308"/>
                    <a:pt x="2749" y="313"/>
                  </a:cubicBezTo>
                  <a:cubicBezTo>
                    <a:pt x="2383" y="357"/>
                    <a:pt x="2133" y="571"/>
                    <a:pt x="2035" y="955"/>
                  </a:cubicBezTo>
                  <a:cubicBezTo>
                    <a:pt x="1964" y="1187"/>
                    <a:pt x="1990" y="1499"/>
                    <a:pt x="2097" y="1865"/>
                  </a:cubicBezTo>
                  <a:cubicBezTo>
                    <a:pt x="2053" y="1847"/>
                    <a:pt x="2008" y="1838"/>
                    <a:pt x="1981" y="1829"/>
                  </a:cubicBezTo>
                  <a:cubicBezTo>
                    <a:pt x="1684" y="1742"/>
                    <a:pt x="1427" y="1708"/>
                    <a:pt x="1188" y="1708"/>
                  </a:cubicBezTo>
                  <a:cubicBezTo>
                    <a:pt x="1134" y="1708"/>
                    <a:pt x="1080" y="1710"/>
                    <a:pt x="1027" y="1713"/>
                  </a:cubicBezTo>
                  <a:cubicBezTo>
                    <a:pt x="536" y="1758"/>
                    <a:pt x="1" y="1999"/>
                    <a:pt x="10" y="2543"/>
                  </a:cubicBezTo>
                  <a:cubicBezTo>
                    <a:pt x="10" y="2935"/>
                    <a:pt x="278" y="3319"/>
                    <a:pt x="759" y="3622"/>
                  </a:cubicBezTo>
                  <a:cubicBezTo>
                    <a:pt x="1223" y="3908"/>
                    <a:pt x="1794" y="4059"/>
                    <a:pt x="2267" y="4059"/>
                  </a:cubicBezTo>
                  <a:cubicBezTo>
                    <a:pt x="2490" y="4059"/>
                    <a:pt x="2704" y="4024"/>
                    <a:pt x="2865" y="3944"/>
                  </a:cubicBezTo>
                  <a:cubicBezTo>
                    <a:pt x="2954" y="3899"/>
                    <a:pt x="3025" y="3801"/>
                    <a:pt x="3034" y="3694"/>
                  </a:cubicBezTo>
                  <a:lnTo>
                    <a:pt x="3703" y="3560"/>
                  </a:lnTo>
                  <a:cubicBezTo>
                    <a:pt x="3748" y="3667"/>
                    <a:pt x="3828" y="3747"/>
                    <a:pt x="3935" y="3783"/>
                  </a:cubicBezTo>
                  <a:cubicBezTo>
                    <a:pt x="3968" y="3793"/>
                    <a:pt x="4001" y="3798"/>
                    <a:pt x="4034" y="3798"/>
                  </a:cubicBezTo>
                  <a:cubicBezTo>
                    <a:pt x="4116" y="3798"/>
                    <a:pt x="4195" y="3766"/>
                    <a:pt x="4265" y="3703"/>
                  </a:cubicBezTo>
                  <a:cubicBezTo>
                    <a:pt x="4809" y="3239"/>
                    <a:pt x="5594" y="2115"/>
                    <a:pt x="5559" y="1178"/>
                  </a:cubicBezTo>
                  <a:cubicBezTo>
                    <a:pt x="5550" y="777"/>
                    <a:pt x="5389" y="464"/>
                    <a:pt x="5095" y="241"/>
                  </a:cubicBezTo>
                  <a:cubicBezTo>
                    <a:pt x="4887" y="81"/>
                    <a:pt x="4690" y="0"/>
                    <a:pt x="4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2"/>
            <p:cNvSpPr/>
            <p:nvPr/>
          </p:nvSpPr>
          <p:spPr>
            <a:xfrm>
              <a:off x="570299" y="76952"/>
              <a:ext cx="649760" cy="637440"/>
            </a:xfrm>
            <a:custGeom>
              <a:avLst/>
              <a:gdLst/>
              <a:ahLst/>
              <a:cxnLst/>
              <a:rect l="l" t="t" r="r" b="b"/>
              <a:pathLst>
                <a:path w="7753" h="7606" extrusionOk="0">
                  <a:moveTo>
                    <a:pt x="5131" y="0"/>
                  </a:moveTo>
                  <a:cubicBezTo>
                    <a:pt x="4961" y="0"/>
                    <a:pt x="4790" y="10"/>
                    <a:pt x="4621" y="26"/>
                  </a:cubicBezTo>
                  <a:cubicBezTo>
                    <a:pt x="3087" y="177"/>
                    <a:pt x="1401" y="721"/>
                    <a:pt x="678" y="2220"/>
                  </a:cubicBezTo>
                  <a:cubicBezTo>
                    <a:pt x="0" y="3621"/>
                    <a:pt x="660" y="5048"/>
                    <a:pt x="1802" y="5958"/>
                  </a:cubicBezTo>
                  <a:cubicBezTo>
                    <a:pt x="1981" y="6110"/>
                    <a:pt x="2409" y="6377"/>
                    <a:pt x="2409" y="6377"/>
                  </a:cubicBezTo>
                  <a:cubicBezTo>
                    <a:pt x="2817" y="6636"/>
                    <a:pt x="4217" y="7605"/>
                    <a:pt x="5205" y="7605"/>
                  </a:cubicBezTo>
                  <a:cubicBezTo>
                    <a:pt x="5340" y="7605"/>
                    <a:pt x="5468" y="7587"/>
                    <a:pt x="5585" y="7546"/>
                  </a:cubicBezTo>
                  <a:cubicBezTo>
                    <a:pt x="6869" y="7091"/>
                    <a:pt x="7583" y="4557"/>
                    <a:pt x="7690" y="3103"/>
                  </a:cubicBezTo>
                  <a:cubicBezTo>
                    <a:pt x="7752" y="2274"/>
                    <a:pt x="7565" y="1373"/>
                    <a:pt x="7012" y="730"/>
                  </a:cubicBezTo>
                  <a:cubicBezTo>
                    <a:pt x="6524" y="163"/>
                    <a:pt x="5833" y="0"/>
                    <a:pt x="5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2"/>
            <p:cNvSpPr/>
            <p:nvPr/>
          </p:nvSpPr>
          <p:spPr>
            <a:xfrm>
              <a:off x="569545" y="70918"/>
              <a:ext cx="657973" cy="649676"/>
            </a:xfrm>
            <a:custGeom>
              <a:avLst/>
              <a:gdLst/>
              <a:ahLst/>
              <a:cxnLst/>
              <a:rect l="l" t="t" r="r" b="b"/>
              <a:pathLst>
                <a:path w="7851" h="7752" extrusionOk="0">
                  <a:moveTo>
                    <a:pt x="5139" y="151"/>
                  </a:moveTo>
                  <a:cubicBezTo>
                    <a:pt x="5959" y="151"/>
                    <a:pt x="6557" y="383"/>
                    <a:pt x="6959" y="847"/>
                  </a:cubicBezTo>
                  <a:cubicBezTo>
                    <a:pt x="7458" y="1409"/>
                    <a:pt x="7699" y="2256"/>
                    <a:pt x="7628" y="3175"/>
                  </a:cubicBezTo>
                  <a:cubicBezTo>
                    <a:pt x="7521" y="4683"/>
                    <a:pt x="6780" y="7109"/>
                    <a:pt x="5567" y="7547"/>
                  </a:cubicBezTo>
                  <a:cubicBezTo>
                    <a:pt x="5457" y="7586"/>
                    <a:pt x="5335" y="7603"/>
                    <a:pt x="5206" y="7603"/>
                  </a:cubicBezTo>
                  <a:cubicBezTo>
                    <a:pt x="4329" y="7603"/>
                    <a:pt x="3093" y="6803"/>
                    <a:pt x="2587" y="6476"/>
                  </a:cubicBezTo>
                  <a:cubicBezTo>
                    <a:pt x="2534" y="6440"/>
                    <a:pt x="2489" y="6414"/>
                    <a:pt x="2453" y="6387"/>
                  </a:cubicBezTo>
                  <a:cubicBezTo>
                    <a:pt x="2453" y="6387"/>
                    <a:pt x="2034" y="6119"/>
                    <a:pt x="1856" y="5977"/>
                  </a:cubicBezTo>
                  <a:cubicBezTo>
                    <a:pt x="857" y="5174"/>
                    <a:pt x="45" y="3800"/>
                    <a:pt x="750" y="2328"/>
                  </a:cubicBezTo>
                  <a:cubicBezTo>
                    <a:pt x="1490" y="793"/>
                    <a:pt x="3274" y="312"/>
                    <a:pt x="4639" y="178"/>
                  </a:cubicBezTo>
                  <a:cubicBezTo>
                    <a:pt x="4818" y="160"/>
                    <a:pt x="4978" y="151"/>
                    <a:pt x="5139" y="151"/>
                  </a:cubicBezTo>
                  <a:close/>
                  <a:moveTo>
                    <a:pt x="5130" y="1"/>
                  </a:moveTo>
                  <a:cubicBezTo>
                    <a:pt x="4969" y="1"/>
                    <a:pt x="4799" y="9"/>
                    <a:pt x="4621" y="26"/>
                  </a:cubicBezTo>
                  <a:cubicBezTo>
                    <a:pt x="3221" y="160"/>
                    <a:pt x="1383" y="660"/>
                    <a:pt x="616" y="2256"/>
                  </a:cubicBezTo>
                  <a:cubicBezTo>
                    <a:pt x="0" y="3541"/>
                    <a:pt x="455" y="5040"/>
                    <a:pt x="1758" y="6093"/>
                  </a:cubicBezTo>
                  <a:cubicBezTo>
                    <a:pt x="1954" y="6244"/>
                    <a:pt x="2373" y="6512"/>
                    <a:pt x="2373" y="6512"/>
                  </a:cubicBezTo>
                  <a:cubicBezTo>
                    <a:pt x="2418" y="6539"/>
                    <a:pt x="2453" y="6565"/>
                    <a:pt x="2507" y="6601"/>
                  </a:cubicBezTo>
                  <a:cubicBezTo>
                    <a:pt x="3024" y="6931"/>
                    <a:pt x="4282" y="7752"/>
                    <a:pt x="5210" y="7752"/>
                  </a:cubicBezTo>
                  <a:cubicBezTo>
                    <a:pt x="5362" y="7752"/>
                    <a:pt x="5496" y="7725"/>
                    <a:pt x="5620" y="7689"/>
                  </a:cubicBezTo>
                  <a:cubicBezTo>
                    <a:pt x="7030" y="7181"/>
                    <a:pt x="7681" y="4433"/>
                    <a:pt x="7779" y="3184"/>
                  </a:cubicBezTo>
                  <a:cubicBezTo>
                    <a:pt x="7851" y="2230"/>
                    <a:pt x="7592" y="1347"/>
                    <a:pt x="7075" y="749"/>
                  </a:cubicBezTo>
                  <a:cubicBezTo>
                    <a:pt x="6638" y="245"/>
                    <a:pt x="5999" y="1"/>
                    <a:pt x="5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2"/>
            <p:cNvSpPr/>
            <p:nvPr/>
          </p:nvSpPr>
          <p:spPr>
            <a:xfrm>
              <a:off x="689138" y="349662"/>
              <a:ext cx="14331" cy="34529"/>
            </a:xfrm>
            <a:custGeom>
              <a:avLst/>
              <a:gdLst/>
              <a:ahLst/>
              <a:cxnLst/>
              <a:rect l="l" t="t" r="r" b="b"/>
              <a:pathLst>
                <a:path w="171" h="412" extrusionOk="0">
                  <a:moveTo>
                    <a:pt x="1" y="1"/>
                  </a:moveTo>
                  <a:lnTo>
                    <a:pt x="1" y="1"/>
                  </a:lnTo>
                  <a:cubicBezTo>
                    <a:pt x="36" y="153"/>
                    <a:pt x="90" y="286"/>
                    <a:pt x="170" y="411"/>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2"/>
            <p:cNvSpPr/>
            <p:nvPr/>
          </p:nvSpPr>
          <p:spPr>
            <a:xfrm>
              <a:off x="666678" y="332398"/>
              <a:ext cx="57660" cy="67465"/>
            </a:xfrm>
            <a:custGeom>
              <a:avLst/>
              <a:gdLst/>
              <a:ahLst/>
              <a:cxnLst/>
              <a:rect l="l" t="t" r="r" b="b"/>
              <a:pathLst>
                <a:path w="688" h="805" extrusionOk="0">
                  <a:moveTo>
                    <a:pt x="258" y="1"/>
                  </a:moveTo>
                  <a:cubicBezTo>
                    <a:pt x="166" y="1"/>
                    <a:pt x="80" y="58"/>
                    <a:pt x="54" y="171"/>
                  </a:cubicBezTo>
                  <a:cubicBezTo>
                    <a:pt x="19" y="323"/>
                    <a:pt x="1" y="475"/>
                    <a:pt x="90" y="617"/>
                  </a:cubicBezTo>
                  <a:cubicBezTo>
                    <a:pt x="150" y="730"/>
                    <a:pt x="260" y="804"/>
                    <a:pt x="389" y="804"/>
                  </a:cubicBezTo>
                  <a:cubicBezTo>
                    <a:pt x="414" y="804"/>
                    <a:pt x="439" y="802"/>
                    <a:pt x="465" y="796"/>
                  </a:cubicBezTo>
                  <a:cubicBezTo>
                    <a:pt x="634" y="751"/>
                    <a:pt x="688" y="546"/>
                    <a:pt x="652" y="403"/>
                  </a:cubicBezTo>
                  <a:cubicBezTo>
                    <a:pt x="634" y="314"/>
                    <a:pt x="590" y="234"/>
                    <a:pt x="527" y="171"/>
                  </a:cubicBezTo>
                  <a:cubicBezTo>
                    <a:pt x="500" y="145"/>
                    <a:pt x="474" y="118"/>
                    <a:pt x="447" y="91"/>
                  </a:cubicBezTo>
                  <a:cubicBezTo>
                    <a:pt x="394" y="31"/>
                    <a:pt x="324"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2"/>
            <p:cNvSpPr/>
            <p:nvPr/>
          </p:nvSpPr>
          <p:spPr>
            <a:xfrm>
              <a:off x="927654" y="270464"/>
              <a:ext cx="17264" cy="33691"/>
            </a:xfrm>
            <a:custGeom>
              <a:avLst/>
              <a:gdLst/>
              <a:ahLst/>
              <a:cxnLst/>
              <a:rect l="l" t="t" r="r" b="b"/>
              <a:pathLst>
                <a:path w="206" h="402" extrusionOk="0">
                  <a:moveTo>
                    <a:pt x="0" y="0"/>
                  </a:moveTo>
                  <a:lnTo>
                    <a:pt x="206" y="40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2"/>
            <p:cNvSpPr/>
            <p:nvPr/>
          </p:nvSpPr>
          <p:spPr>
            <a:xfrm>
              <a:off x="909720" y="252948"/>
              <a:ext cx="51625" cy="64280"/>
            </a:xfrm>
            <a:custGeom>
              <a:avLst/>
              <a:gdLst/>
              <a:ahLst/>
              <a:cxnLst/>
              <a:rect l="l" t="t" r="r" b="b"/>
              <a:pathLst>
                <a:path w="616" h="767" extrusionOk="0">
                  <a:moveTo>
                    <a:pt x="220" y="1"/>
                  </a:moveTo>
                  <a:cubicBezTo>
                    <a:pt x="105" y="1"/>
                    <a:pt x="0" y="93"/>
                    <a:pt x="0" y="227"/>
                  </a:cubicBezTo>
                  <a:cubicBezTo>
                    <a:pt x="0" y="379"/>
                    <a:pt x="45" y="522"/>
                    <a:pt x="161" y="620"/>
                  </a:cubicBezTo>
                  <a:cubicBezTo>
                    <a:pt x="230" y="682"/>
                    <a:pt x="316" y="767"/>
                    <a:pt x="410" y="767"/>
                  </a:cubicBezTo>
                  <a:cubicBezTo>
                    <a:pt x="437" y="767"/>
                    <a:pt x="464" y="760"/>
                    <a:pt x="491" y="745"/>
                  </a:cubicBezTo>
                  <a:cubicBezTo>
                    <a:pt x="616" y="682"/>
                    <a:pt x="589" y="539"/>
                    <a:pt x="589" y="423"/>
                  </a:cubicBezTo>
                  <a:cubicBezTo>
                    <a:pt x="580" y="263"/>
                    <a:pt x="482" y="138"/>
                    <a:pt x="357" y="49"/>
                  </a:cubicBezTo>
                  <a:cubicBezTo>
                    <a:pt x="314" y="16"/>
                    <a:pt x="266"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2"/>
            <p:cNvSpPr/>
            <p:nvPr/>
          </p:nvSpPr>
          <p:spPr>
            <a:xfrm>
              <a:off x="1122004" y="235349"/>
              <a:ext cx="14331" cy="50871"/>
            </a:xfrm>
            <a:custGeom>
              <a:avLst/>
              <a:gdLst/>
              <a:ahLst/>
              <a:cxnLst/>
              <a:rect l="l" t="t" r="r" b="b"/>
              <a:pathLst>
                <a:path w="171" h="607" extrusionOk="0">
                  <a:moveTo>
                    <a:pt x="1" y="0"/>
                  </a:moveTo>
                  <a:lnTo>
                    <a:pt x="170" y="607"/>
                  </a:lnTo>
                  <a:cubicBezTo>
                    <a:pt x="152" y="393"/>
                    <a:pt x="99"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2"/>
            <p:cNvSpPr/>
            <p:nvPr/>
          </p:nvSpPr>
          <p:spPr>
            <a:xfrm>
              <a:off x="1112534" y="226465"/>
              <a:ext cx="37965" cy="68471"/>
            </a:xfrm>
            <a:custGeom>
              <a:avLst/>
              <a:gdLst/>
              <a:ahLst/>
              <a:cxnLst/>
              <a:rect l="l" t="t" r="r" b="b"/>
              <a:pathLst>
                <a:path w="453" h="817" extrusionOk="0">
                  <a:moveTo>
                    <a:pt x="122" y="1"/>
                  </a:moveTo>
                  <a:cubicBezTo>
                    <a:pt x="63" y="1"/>
                    <a:pt x="0" y="51"/>
                    <a:pt x="7" y="115"/>
                  </a:cubicBezTo>
                  <a:cubicBezTo>
                    <a:pt x="25" y="222"/>
                    <a:pt x="25" y="329"/>
                    <a:pt x="51" y="436"/>
                  </a:cubicBezTo>
                  <a:cubicBezTo>
                    <a:pt x="69" y="552"/>
                    <a:pt x="132" y="641"/>
                    <a:pt x="176" y="748"/>
                  </a:cubicBezTo>
                  <a:cubicBezTo>
                    <a:pt x="197" y="794"/>
                    <a:pt x="237" y="817"/>
                    <a:pt x="277" y="817"/>
                  </a:cubicBezTo>
                  <a:cubicBezTo>
                    <a:pt x="323" y="817"/>
                    <a:pt x="367" y="788"/>
                    <a:pt x="381" y="731"/>
                  </a:cubicBezTo>
                  <a:cubicBezTo>
                    <a:pt x="417" y="597"/>
                    <a:pt x="453" y="472"/>
                    <a:pt x="408" y="338"/>
                  </a:cubicBezTo>
                  <a:cubicBezTo>
                    <a:pt x="364" y="213"/>
                    <a:pt x="274" y="124"/>
                    <a:pt x="185" y="26"/>
                  </a:cubicBezTo>
                  <a:cubicBezTo>
                    <a:pt x="168" y="8"/>
                    <a:pt x="145" y="1"/>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2"/>
            <p:cNvSpPr/>
            <p:nvPr/>
          </p:nvSpPr>
          <p:spPr>
            <a:xfrm>
              <a:off x="1056969" y="395337"/>
              <a:ext cx="9805" cy="41149"/>
            </a:xfrm>
            <a:custGeom>
              <a:avLst/>
              <a:gdLst/>
              <a:ahLst/>
              <a:cxnLst/>
              <a:rect l="l" t="t" r="r" b="b"/>
              <a:pathLst>
                <a:path w="117" h="491" extrusionOk="0">
                  <a:moveTo>
                    <a:pt x="1" y="0"/>
                  </a:moveTo>
                  <a:lnTo>
                    <a:pt x="117" y="49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2"/>
            <p:cNvSpPr/>
            <p:nvPr/>
          </p:nvSpPr>
          <p:spPr>
            <a:xfrm>
              <a:off x="1039789" y="383772"/>
              <a:ext cx="44167" cy="64280"/>
            </a:xfrm>
            <a:custGeom>
              <a:avLst/>
              <a:gdLst/>
              <a:ahLst/>
              <a:cxnLst/>
              <a:rect l="l" t="t" r="r" b="b"/>
              <a:pathLst>
                <a:path w="527" h="767" extrusionOk="0">
                  <a:moveTo>
                    <a:pt x="209" y="0"/>
                  </a:moveTo>
                  <a:cubicBezTo>
                    <a:pt x="144" y="0"/>
                    <a:pt x="82" y="36"/>
                    <a:pt x="54" y="102"/>
                  </a:cubicBezTo>
                  <a:cubicBezTo>
                    <a:pt x="0" y="210"/>
                    <a:pt x="18" y="317"/>
                    <a:pt x="36" y="441"/>
                  </a:cubicBezTo>
                  <a:cubicBezTo>
                    <a:pt x="54" y="575"/>
                    <a:pt x="125" y="647"/>
                    <a:pt x="224" y="736"/>
                  </a:cubicBezTo>
                  <a:cubicBezTo>
                    <a:pt x="251" y="756"/>
                    <a:pt x="285" y="766"/>
                    <a:pt x="318" y="766"/>
                  </a:cubicBezTo>
                  <a:cubicBezTo>
                    <a:pt x="372" y="766"/>
                    <a:pt x="425" y="741"/>
                    <a:pt x="447" y="691"/>
                  </a:cubicBezTo>
                  <a:cubicBezTo>
                    <a:pt x="500" y="566"/>
                    <a:pt x="527" y="477"/>
                    <a:pt x="491" y="343"/>
                  </a:cubicBezTo>
                  <a:cubicBezTo>
                    <a:pt x="455" y="227"/>
                    <a:pt x="420" y="120"/>
                    <a:pt x="322" y="40"/>
                  </a:cubicBezTo>
                  <a:cubicBezTo>
                    <a:pt x="288" y="13"/>
                    <a:pt x="248" y="0"/>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2"/>
            <p:cNvSpPr/>
            <p:nvPr/>
          </p:nvSpPr>
          <p:spPr>
            <a:xfrm>
              <a:off x="855077" y="414026"/>
              <a:ext cx="18102" cy="41149"/>
            </a:xfrm>
            <a:custGeom>
              <a:avLst/>
              <a:gdLst/>
              <a:ahLst/>
              <a:cxnLst/>
              <a:rect l="l" t="t" r="r" b="b"/>
              <a:pathLst>
                <a:path w="216" h="491" extrusionOk="0">
                  <a:moveTo>
                    <a:pt x="1" y="0"/>
                  </a:moveTo>
                  <a:cubicBezTo>
                    <a:pt x="72" y="170"/>
                    <a:pt x="144" y="330"/>
                    <a:pt x="215" y="491"/>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2"/>
            <p:cNvSpPr/>
            <p:nvPr/>
          </p:nvSpPr>
          <p:spPr>
            <a:xfrm>
              <a:off x="836388" y="398103"/>
              <a:ext cx="54726" cy="70398"/>
            </a:xfrm>
            <a:custGeom>
              <a:avLst/>
              <a:gdLst/>
              <a:ahLst/>
              <a:cxnLst/>
              <a:rect l="l" t="t" r="r" b="b"/>
              <a:pathLst>
                <a:path w="653" h="840" extrusionOk="0">
                  <a:moveTo>
                    <a:pt x="228" y="0"/>
                  </a:moveTo>
                  <a:cubicBezTo>
                    <a:pt x="142" y="0"/>
                    <a:pt x="57" y="72"/>
                    <a:pt x="37" y="155"/>
                  </a:cubicBezTo>
                  <a:cubicBezTo>
                    <a:pt x="1" y="315"/>
                    <a:pt x="37" y="511"/>
                    <a:pt x="135" y="645"/>
                  </a:cubicBezTo>
                  <a:cubicBezTo>
                    <a:pt x="194" y="733"/>
                    <a:pt x="319" y="840"/>
                    <a:pt x="436" y="840"/>
                  </a:cubicBezTo>
                  <a:cubicBezTo>
                    <a:pt x="461" y="840"/>
                    <a:pt x="486" y="835"/>
                    <a:pt x="509" y="824"/>
                  </a:cubicBezTo>
                  <a:cubicBezTo>
                    <a:pt x="634" y="752"/>
                    <a:pt x="652" y="529"/>
                    <a:pt x="608" y="404"/>
                  </a:cubicBezTo>
                  <a:cubicBezTo>
                    <a:pt x="590" y="333"/>
                    <a:pt x="545" y="253"/>
                    <a:pt x="501" y="190"/>
                  </a:cubicBezTo>
                  <a:cubicBezTo>
                    <a:pt x="456" y="110"/>
                    <a:pt x="393" y="65"/>
                    <a:pt x="304" y="21"/>
                  </a:cubicBezTo>
                  <a:cubicBezTo>
                    <a:pt x="280" y="6"/>
                    <a:pt x="254"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2"/>
            <p:cNvSpPr/>
            <p:nvPr/>
          </p:nvSpPr>
          <p:spPr>
            <a:xfrm>
              <a:off x="824487" y="548537"/>
              <a:ext cx="23969" cy="31512"/>
            </a:xfrm>
            <a:custGeom>
              <a:avLst/>
              <a:gdLst/>
              <a:ahLst/>
              <a:cxnLst/>
              <a:rect l="l" t="t" r="r" b="b"/>
              <a:pathLst>
                <a:path w="286" h="376" extrusionOk="0">
                  <a:moveTo>
                    <a:pt x="0" y="1"/>
                  </a:moveTo>
                  <a:lnTo>
                    <a:pt x="0" y="1"/>
                  </a:lnTo>
                  <a:cubicBezTo>
                    <a:pt x="63" y="144"/>
                    <a:pt x="161" y="269"/>
                    <a:pt x="286" y="376"/>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2"/>
            <p:cNvSpPr/>
            <p:nvPr/>
          </p:nvSpPr>
          <p:spPr>
            <a:xfrm>
              <a:off x="810994" y="539486"/>
              <a:ext cx="46262" cy="48273"/>
            </a:xfrm>
            <a:custGeom>
              <a:avLst/>
              <a:gdLst/>
              <a:ahLst/>
              <a:cxnLst/>
              <a:rect l="l" t="t" r="r" b="b"/>
              <a:pathLst>
                <a:path w="552" h="576" extrusionOk="0">
                  <a:moveTo>
                    <a:pt x="159" y="0"/>
                  </a:moveTo>
                  <a:cubicBezTo>
                    <a:pt x="114" y="0"/>
                    <a:pt x="79" y="26"/>
                    <a:pt x="63" y="64"/>
                  </a:cubicBezTo>
                  <a:cubicBezTo>
                    <a:pt x="1" y="189"/>
                    <a:pt x="72" y="287"/>
                    <a:pt x="143" y="386"/>
                  </a:cubicBezTo>
                  <a:cubicBezTo>
                    <a:pt x="179" y="430"/>
                    <a:pt x="215" y="475"/>
                    <a:pt x="250" y="510"/>
                  </a:cubicBezTo>
                  <a:cubicBezTo>
                    <a:pt x="304" y="555"/>
                    <a:pt x="357" y="564"/>
                    <a:pt x="429" y="573"/>
                  </a:cubicBezTo>
                  <a:cubicBezTo>
                    <a:pt x="437" y="575"/>
                    <a:pt x="445" y="576"/>
                    <a:pt x="453" y="576"/>
                  </a:cubicBezTo>
                  <a:cubicBezTo>
                    <a:pt x="518" y="576"/>
                    <a:pt x="552" y="512"/>
                    <a:pt x="536" y="448"/>
                  </a:cubicBezTo>
                  <a:cubicBezTo>
                    <a:pt x="527" y="403"/>
                    <a:pt x="518" y="359"/>
                    <a:pt x="491" y="314"/>
                  </a:cubicBezTo>
                  <a:cubicBezTo>
                    <a:pt x="465" y="270"/>
                    <a:pt x="420" y="234"/>
                    <a:pt x="393" y="189"/>
                  </a:cubicBezTo>
                  <a:cubicBezTo>
                    <a:pt x="331" y="100"/>
                    <a:pt x="295" y="20"/>
                    <a:pt x="179" y="2"/>
                  </a:cubicBezTo>
                  <a:cubicBezTo>
                    <a:pt x="172" y="1"/>
                    <a:pt x="165" y="0"/>
                    <a:pt x="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2"/>
            <p:cNvSpPr/>
            <p:nvPr/>
          </p:nvSpPr>
          <p:spPr>
            <a:xfrm>
              <a:off x="1003165" y="523898"/>
              <a:ext cx="12823" cy="38216"/>
            </a:xfrm>
            <a:custGeom>
              <a:avLst/>
              <a:gdLst/>
              <a:ahLst/>
              <a:cxnLst/>
              <a:rect l="l" t="t" r="r" b="b"/>
              <a:pathLst>
                <a:path w="153" h="456" extrusionOk="0">
                  <a:moveTo>
                    <a:pt x="0" y="1"/>
                  </a:moveTo>
                  <a:lnTo>
                    <a:pt x="0" y="1"/>
                  </a:lnTo>
                  <a:cubicBezTo>
                    <a:pt x="36" y="152"/>
                    <a:pt x="90" y="304"/>
                    <a:pt x="152" y="456"/>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2"/>
            <p:cNvSpPr/>
            <p:nvPr/>
          </p:nvSpPr>
          <p:spPr>
            <a:xfrm>
              <a:off x="989672" y="513590"/>
              <a:ext cx="38970" cy="58498"/>
            </a:xfrm>
            <a:custGeom>
              <a:avLst/>
              <a:gdLst/>
              <a:ahLst/>
              <a:cxnLst/>
              <a:rect l="l" t="t" r="r" b="b"/>
              <a:pathLst>
                <a:path w="465" h="698" extrusionOk="0">
                  <a:moveTo>
                    <a:pt x="172" y="1"/>
                  </a:moveTo>
                  <a:cubicBezTo>
                    <a:pt x="97" y="1"/>
                    <a:pt x="20" y="48"/>
                    <a:pt x="10" y="133"/>
                  </a:cubicBezTo>
                  <a:cubicBezTo>
                    <a:pt x="1" y="302"/>
                    <a:pt x="72" y="623"/>
                    <a:pt x="259" y="686"/>
                  </a:cubicBezTo>
                  <a:cubicBezTo>
                    <a:pt x="278" y="694"/>
                    <a:pt x="298" y="698"/>
                    <a:pt x="317" y="698"/>
                  </a:cubicBezTo>
                  <a:cubicBezTo>
                    <a:pt x="361" y="698"/>
                    <a:pt x="401" y="676"/>
                    <a:pt x="420" y="632"/>
                  </a:cubicBezTo>
                  <a:cubicBezTo>
                    <a:pt x="465" y="543"/>
                    <a:pt x="447" y="436"/>
                    <a:pt x="411" y="347"/>
                  </a:cubicBezTo>
                  <a:cubicBezTo>
                    <a:pt x="384" y="248"/>
                    <a:pt x="358" y="150"/>
                    <a:pt x="304" y="70"/>
                  </a:cubicBezTo>
                  <a:cubicBezTo>
                    <a:pt x="275" y="23"/>
                    <a:pt x="224" y="1"/>
                    <a:pt x="1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2"/>
            <p:cNvSpPr/>
            <p:nvPr/>
          </p:nvSpPr>
          <p:spPr>
            <a:xfrm>
              <a:off x="997885" y="148608"/>
              <a:ext cx="18773" cy="38216"/>
            </a:xfrm>
            <a:custGeom>
              <a:avLst/>
              <a:gdLst/>
              <a:ahLst/>
              <a:cxnLst/>
              <a:rect l="l" t="t" r="r" b="b"/>
              <a:pathLst>
                <a:path w="224" h="456" extrusionOk="0">
                  <a:moveTo>
                    <a:pt x="1" y="0"/>
                  </a:moveTo>
                  <a:lnTo>
                    <a:pt x="224" y="45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2"/>
            <p:cNvSpPr/>
            <p:nvPr/>
          </p:nvSpPr>
          <p:spPr>
            <a:xfrm>
              <a:off x="982967" y="138551"/>
              <a:ext cx="47184" cy="57660"/>
            </a:xfrm>
            <a:custGeom>
              <a:avLst/>
              <a:gdLst/>
              <a:ahLst/>
              <a:cxnLst/>
              <a:rect l="l" t="t" r="r" b="b"/>
              <a:pathLst>
                <a:path w="563" h="688" extrusionOk="0">
                  <a:moveTo>
                    <a:pt x="189" y="1"/>
                  </a:moveTo>
                  <a:cubicBezTo>
                    <a:pt x="153" y="1"/>
                    <a:pt x="116" y="17"/>
                    <a:pt x="90" y="49"/>
                  </a:cubicBezTo>
                  <a:cubicBezTo>
                    <a:pt x="0" y="138"/>
                    <a:pt x="72" y="281"/>
                    <a:pt x="108" y="388"/>
                  </a:cubicBezTo>
                  <a:cubicBezTo>
                    <a:pt x="143" y="495"/>
                    <a:pt x="241" y="638"/>
                    <a:pt x="348" y="673"/>
                  </a:cubicBezTo>
                  <a:cubicBezTo>
                    <a:pt x="370" y="683"/>
                    <a:pt x="389" y="687"/>
                    <a:pt x="408" y="687"/>
                  </a:cubicBezTo>
                  <a:cubicBezTo>
                    <a:pt x="459" y="687"/>
                    <a:pt x="498" y="652"/>
                    <a:pt x="518" y="593"/>
                  </a:cubicBezTo>
                  <a:cubicBezTo>
                    <a:pt x="563" y="459"/>
                    <a:pt x="473" y="281"/>
                    <a:pt x="402" y="174"/>
                  </a:cubicBezTo>
                  <a:cubicBezTo>
                    <a:pt x="357" y="120"/>
                    <a:pt x="322" y="49"/>
                    <a:pt x="259" y="22"/>
                  </a:cubicBezTo>
                  <a:cubicBezTo>
                    <a:pt x="238" y="8"/>
                    <a:pt x="214" y="1"/>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2"/>
            <p:cNvSpPr/>
            <p:nvPr/>
          </p:nvSpPr>
          <p:spPr>
            <a:xfrm>
              <a:off x="796077" y="230823"/>
              <a:ext cx="15002" cy="41988"/>
            </a:xfrm>
            <a:custGeom>
              <a:avLst/>
              <a:gdLst/>
              <a:ahLst/>
              <a:cxnLst/>
              <a:rect l="l" t="t" r="r" b="b"/>
              <a:pathLst>
                <a:path w="179" h="501" extrusionOk="0">
                  <a:moveTo>
                    <a:pt x="0" y="1"/>
                  </a:moveTo>
                  <a:cubicBezTo>
                    <a:pt x="54" y="170"/>
                    <a:pt x="116" y="331"/>
                    <a:pt x="179" y="500"/>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2"/>
            <p:cNvSpPr/>
            <p:nvPr/>
          </p:nvSpPr>
          <p:spPr>
            <a:xfrm>
              <a:off x="783338" y="219677"/>
              <a:ext cx="40479" cy="62939"/>
            </a:xfrm>
            <a:custGeom>
              <a:avLst/>
              <a:gdLst/>
              <a:ahLst/>
              <a:cxnLst/>
              <a:rect l="l" t="t" r="r" b="b"/>
              <a:pathLst>
                <a:path w="483" h="751" extrusionOk="0">
                  <a:moveTo>
                    <a:pt x="148" y="0"/>
                  </a:moveTo>
                  <a:cubicBezTo>
                    <a:pt x="89" y="0"/>
                    <a:pt x="30" y="42"/>
                    <a:pt x="18" y="107"/>
                  </a:cubicBezTo>
                  <a:cubicBezTo>
                    <a:pt x="9" y="169"/>
                    <a:pt x="1" y="223"/>
                    <a:pt x="1" y="285"/>
                  </a:cubicBezTo>
                  <a:cubicBezTo>
                    <a:pt x="9" y="348"/>
                    <a:pt x="36" y="410"/>
                    <a:pt x="63" y="473"/>
                  </a:cubicBezTo>
                  <a:cubicBezTo>
                    <a:pt x="99" y="571"/>
                    <a:pt x="170" y="696"/>
                    <a:pt x="277" y="740"/>
                  </a:cubicBezTo>
                  <a:cubicBezTo>
                    <a:pt x="294" y="747"/>
                    <a:pt x="311" y="751"/>
                    <a:pt x="327" y="751"/>
                  </a:cubicBezTo>
                  <a:cubicBezTo>
                    <a:pt x="370" y="751"/>
                    <a:pt x="409" y="726"/>
                    <a:pt x="429" y="687"/>
                  </a:cubicBezTo>
                  <a:cubicBezTo>
                    <a:pt x="482" y="580"/>
                    <a:pt x="464" y="437"/>
                    <a:pt x="438" y="339"/>
                  </a:cubicBezTo>
                  <a:cubicBezTo>
                    <a:pt x="420" y="285"/>
                    <a:pt x="402" y="223"/>
                    <a:pt x="366" y="169"/>
                  </a:cubicBezTo>
                  <a:cubicBezTo>
                    <a:pt x="331" y="116"/>
                    <a:pt x="286" y="80"/>
                    <a:pt x="233" y="35"/>
                  </a:cubicBezTo>
                  <a:cubicBezTo>
                    <a:pt x="208" y="11"/>
                    <a:pt x="178" y="0"/>
                    <a:pt x="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2"/>
          <p:cNvGrpSpPr/>
          <p:nvPr/>
        </p:nvGrpSpPr>
        <p:grpSpPr>
          <a:xfrm>
            <a:off x="7295963" y="2348265"/>
            <a:ext cx="731382" cy="528230"/>
            <a:chOff x="7974538" y="4086940"/>
            <a:chExt cx="731382" cy="528230"/>
          </a:xfrm>
        </p:grpSpPr>
        <p:sp>
          <p:nvSpPr>
            <p:cNvPr id="1711" name="Google Shape;1711;p52"/>
            <p:cNvSpPr/>
            <p:nvPr/>
          </p:nvSpPr>
          <p:spPr>
            <a:xfrm>
              <a:off x="7974538" y="4086940"/>
              <a:ext cx="731382" cy="528230"/>
            </a:xfrm>
            <a:custGeom>
              <a:avLst/>
              <a:gdLst/>
              <a:ahLst/>
              <a:cxnLst/>
              <a:rect l="l" t="t" r="r" b="b"/>
              <a:pathLst>
                <a:path w="8806" h="6360" extrusionOk="0">
                  <a:moveTo>
                    <a:pt x="4344" y="1"/>
                  </a:moveTo>
                  <a:cubicBezTo>
                    <a:pt x="4116" y="1"/>
                    <a:pt x="3880" y="140"/>
                    <a:pt x="3783" y="392"/>
                  </a:cubicBezTo>
                  <a:cubicBezTo>
                    <a:pt x="3667" y="705"/>
                    <a:pt x="3534" y="1017"/>
                    <a:pt x="3391" y="1320"/>
                  </a:cubicBezTo>
                  <a:cubicBezTo>
                    <a:pt x="3015" y="1299"/>
                    <a:pt x="2635" y="1282"/>
                    <a:pt x="2256" y="1282"/>
                  </a:cubicBezTo>
                  <a:cubicBezTo>
                    <a:pt x="1665" y="1282"/>
                    <a:pt x="1078" y="1323"/>
                    <a:pt x="518" y="1454"/>
                  </a:cubicBezTo>
                  <a:cubicBezTo>
                    <a:pt x="46" y="1570"/>
                    <a:pt x="1" y="2221"/>
                    <a:pt x="385" y="2462"/>
                  </a:cubicBezTo>
                  <a:cubicBezTo>
                    <a:pt x="982" y="2828"/>
                    <a:pt x="1562" y="3211"/>
                    <a:pt x="2142" y="3604"/>
                  </a:cubicBezTo>
                  <a:cubicBezTo>
                    <a:pt x="2026" y="3809"/>
                    <a:pt x="1892" y="4005"/>
                    <a:pt x="1767" y="4211"/>
                  </a:cubicBezTo>
                  <a:cubicBezTo>
                    <a:pt x="1642" y="4407"/>
                    <a:pt x="1517" y="4603"/>
                    <a:pt x="1384" y="4808"/>
                  </a:cubicBezTo>
                  <a:cubicBezTo>
                    <a:pt x="1330" y="4889"/>
                    <a:pt x="1277" y="4969"/>
                    <a:pt x="1223" y="5049"/>
                  </a:cubicBezTo>
                  <a:cubicBezTo>
                    <a:pt x="1187" y="5112"/>
                    <a:pt x="1152" y="5174"/>
                    <a:pt x="1116" y="5236"/>
                  </a:cubicBezTo>
                  <a:cubicBezTo>
                    <a:pt x="1089" y="5299"/>
                    <a:pt x="1054" y="5352"/>
                    <a:pt x="1027" y="5415"/>
                  </a:cubicBezTo>
                  <a:cubicBezTo>
                    <a:pt x="1009" y="5459"/>
                    <a:pt x="1000" y="5504"/>
                    <a:pt x="991" y="5549"/>
                  </a:cubicBezTo>
                  <a:cubicBezTo>
                    <a:pt x="964" y="5665"/>
                    <a:pt x="964" y="5790"/>
                    <a:pt x="991" y="5905"/>
                  </a:cubicBezTo>
                  <a:cubicBezTo>
                    <a:pt x="1018" y="6013"/>
                    <a:pt x="1071" y="6120"/>
                    <a:pt x="1152" y="6191"/>
                  </a:cubicBezTo>
                  <a:cubicBezTo>
                    <a:pt x="1220" y="6245"/>
                    <a:pt x="1304" y="6269"/>
                    <a:pt x="1387" y="6269"/>
                  </a:cubicBezTo>
                  <a:cubicBezTo>
                    <a:pt x="1413" y="6269"/>
                    <a:pt x="1439" y="6267"/>
                    <a:pt x="1464" y="6262"/>
                  </a:cubicBezTo>
                  <a:cubicBezTo>
                    <a:pt x="1509" y="6253"/>
                    <a:pt x="1544" y="6244"/>
                    <a:pt x="1580" y="6227"/>
                  </a:cubicBezTo>
                  <a:cubicBezTo>
                    <a:pt x="2481" y="5861"/>
                    <a:pt x="3409" y="5513"/>
                    <a:pt x="4328" y="5138"/>
                  </a:cubicBezTo>
                  <a:cubicBezTo>
                    <a:pt x="4818" y="5495"/>
                    <a:pt x="5300" y="5861"/>
                    <a:pt x="5782" y="6236"/>
                  </a:cubicBezTo>
                  <a:cubicBezTo>
                    <a:pt x="5887" y="6320"/>
                    <a:pt x="6026" y="6360"/>
                    <a:pt x="6166" y="6360"/>
                  </a:cubicBezTo>
                  <a:cubicBezTo>
                    <a:pt x="6514" y="6360"/>
                    <a:pt x="6866" y="6114"/>
                    <a:pt x="6701" y="5700"/>
                  </a:cubicBezTo>
                  <a:cubicBezTo>
                    <a:pt x="6513" y="5236"/>
                    <a:pt x="6156" y="4451"/>
                    <a:pt x="5978" y="3987"/>
                  </a:cubicBezTo>
                  <a:cubicBezTo>
                    <a:pt x="6906" y="3515"/>
                    <a:pt x="7637" y="3309"/>
                    <a:pt x="8405" y="2631"/>
                  </a:cubicBezTo>
                  <a:cubicBezTo>
                    <a:pt x="8806" y="2292"/>
                    <a:pt x="8449" y="1739"/>
                    <a:pt x="8021" y="1695"/>
                  </a:cubicBezTo>
                  <a:cubicBezTo>
                    <a:pt x="6959" y="1588"/>
                    <a:pt x="6228" y="1490"/>
                    <a:pt x="5166" y="1418"/>
                  </a:cubicBezTo>
                  <a:cubicBezTo>
                    <a:pt x="5059" y="1079"/>
                    <a:pt x="4952" y="740"/>
                    <a:pt x="4845" y="392"/>
                  </a:cubicBezTo>
                  <a:cubicBezTo>
                    <a:pt x="4767" y="124"/>
                    <a:pt x="4559" y="1"/>
                    <a:pt x="4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2"/>
            <p:cNvSpPr/>
            <p:nvPr/>
          </p:nvSpPr>
          <p:spPr>
            <a:xfrm>
              <a:off x="8024205" y="4252800"/>
              <a:ext cx="104566" cy="67524"/>
            </a:xfrm>
            <a:custGeom>
              <a:avLst/>
              <a:gdLst/>
              <a:ahLst/>
              <a:cxnLst/>
              <a:rect l="l" t="t" r="r" b="b"/>
              <a:pathLst>
                <a:path w="1259" h="813" extrusionOk="0">
                  <a:moveTo>
                    <a:pt x="118" y="0"/>
                  </a:moveTo>
                  <a:cubicBezTo>
                    <a:pt x="85" y="0"/>
                    <a:pt x="50" y="20"/>
                    <a:pt x="27" y="55"/>
                  </a:cubicBezTo>
                  <a:cubicBezTo>
                    <a:pt x="1" y="99"/>
                    <a:pt x="18" y="162"/>
                    <a:pt x="63" y="197"/>
                  </a:cubicBezTo>
                  <a:lnTo>
                    <a:pt x="1080" y="804"/>
                  </a:lnTo>
                  <a:cubicBezTo>
                    <a:pt x="1098" y="813"/>
                    <a:pt x="1116" y="813"/>
                    <a:pt x="1134" y="813"/>
                  </a:cubicBezTo>
                  <a:cubicBezTo>
                    <a:pt x="1169" y="813"/>
                    <a:pt x="1205" y="795"/>
                    <a:pt x="1223" y="759"/>
                  </a:cubicBezTo>
                  <a:cubicBezTo>
                    <a:pt x="1258" y="715"/>
                    <a:pt x="1241" y="652"/>
                    <a:pt x="1187" y="617"/>
                  </a:cubicBezTo>
                  <a:lnTo>
                    <a:pt x="170" y="19"/>
                  </a:lnTo>
                  <a:cubicBezTo>
                    <a:pt x="154" y="6"/>
                    <a:pt x="136" y="0"/>
                    <a:pt x="118"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2"/>
            <p:cNvSpPr/>
            <p:nvPr/>
          </p:nvSpPr>
          <p:spPr>
            <a:xfrm>
              <a:off x="8136827" y="4328381"/>
              <a:ext cx="40863" cy="30481"/>
            </a:xfrm>
            <a:custGeom>
              <a:avLst/>
              <a:gdLst/>
              <a:ahLst/>
              <a:cxnLst/>
              <a:rect l="l" t="t" r="r" b="b"/>
              <a:pathLst>
                <a:path w="492" h="367" extrusionOk="0">
                  <a:moveTo>
                    <a:pt x="120" y="0"/>
                  </a:moveTo>
                  <a:cubicBezTo>
                    <a:pt x="85" y="0"/>
                    <a:pt x="50" y="20"/>
                    <a:pt x="27" y="55"/>
                  </a:cubicBezTo>
                  <a:cubicBezTo>
                    <a:pt x="1" y="99"/>
                    <a:pt x="18" y="171"/>
                    <a:pt x="63" y="197"/>
                  </a:cubicBezTo>
                  <a:lnTo>
                    <a:pt x="322" y="358"/>
                  </a:lnTo>
                  <a:cubicBezTo>
                    <a:pt x="340" y="367"/>
                    <a:pt x="357" y="367"/>
                    <a:pt x="375" y="367"/>
                  </a:cubicBezTo>
                  <a:cubicBezTo>
                    <a:pt x="411" y="367"/>
                    <a:pt x="447" y="349"/>
                    <a:pt x="465" y="322"/>
                  </a:cubicBezTo>
                  <a:cubicBezTo>
                    <a:pt x="491" y="269"/>
                    <a:pt x="482" y="206"/>
                    <a:pt x="429" y="179"/>
                  </a:cubicBezTo>
                  <a:lnTo>
                    <a:pt x="179" y="19"/>
                  </a:lnTo>
                  <a:cubicBezTo>
                    <a:pt x="160" y="6"/>
                    <a:pt x="140" y="0"/>
                    <a:pt x="120"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2"/>
            <p:cNvSpPr/>
            <p:nvPr/>
          </p:nvSpPr>
          <p:spPr>
            <a:xfrm>
              <a:off x="8096047" y="4415090"/>
              <a:ext cx="85297" cy="130479"/>
            </a:xfrm>
            <a:custGeom>
              <a:avLst/>
              <a:gdLst/>
              <a:ahLst/>
              <a:cxnLst/>
              <a:rect l="l" t="t" r="r" b="b"/>
              <a:pathLst>
                <a:path w="1027" h="1571" extrusionOk="0">
                  <a:moveTo>
                    <a:pt x="901" y="0"/>
                  </a:moveTo>
                  <a:cubicBezTo>
                    <a:pt x="866" y="0"/>
                    <a:pt x="830" y="20"/>
                    <a:pt x="813" y="54"/>
                  </a:cubicBezTo>
                  <a:lnTo>
                    <a:pt x="28" y="1410"/>
                  </a:lnTo>
                  <a:cubicBezTo>
                    <a:pt x="1" y="1464"/>
                    <a:pt x="10" y="1526"/>
                    <a:pt x="63" y="1562"/>
                  </a:cubicBezTo>
                  <a:cubicBezTo>
                    <a:pt x="81" y="1571"/>
                    <a:pt x="99" y="1571"/>
                    <a:pt x="117" y="1571"/>
                  </a:cubicBezTo>
                  <a:cubicBezTo>
                    <a:pt x="153" y="1571"/>
                    <a:pt x="188" y="1553"/>
                    <a:pt x="206" y="1517"/>
                  </a:cubicBezTo>
                  <a:lnTo>
                    <a:pt x="1000" y="161"/>
                  </a:lnTo>
                  <a:cubicBezTo>
                    <a:pt x="1027" y="108"/>
                    <a:pt x="1009" y="45"/>
                    <a:pt x="956" y="19"/>
                  </a:cubicBezTo>
                  <a:cubicBezTo>
                    <a:pt x="940" y="6"/>
                    <a:pt x="921" y="0"/>
                    <a:pt x="901" y="0"/>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2"/>
            <p:cNvSpPr/>
            <p:nvPr/>
          </p:nvSpPr>
          <p:spPr>
            <a:xfrm>
              <a:off x="8439895" y="4232120"/>
              <a:ext cx="154150" cy="22259"/>
            </a:xfrm>
            <a:custGeom>
              <a:avLst/>
              <a:gdLst/>
              <a:ahLst/>
              <a:cxnLst/>
              <a:rect l="l" t="t" r="r" b="b"/>
              <a:pathLst>
                <a:path w="1856" h="268" extrusionOk="0">
                  <a:moveTo>
                    <a:pt x="107" y="0"/>
                  </a:moveTo>
                  <a:cubicBezTo>
                    <a:pt x="54" y="0"/>
                    <a:pt x="0" y="45"/>
                    <a:pt x="0" y="98"/>
                  </a:cubicBezTo>
                  <a:cubicBezTo>
                    <a:pt x="0" y="161"/>
                    <a:pt x="45" y="205"/>
                    <a:pt x="98" y="214"/>
                  </a:cubicBezTo>
                  <a:lnTo>
                    <a:pt x="1740" y="268"/>
                  </a:lnTo>
                  <a:lnTo>
                    <a:pt x="1749" y="268"/>
                  </a:lnTo>
                  <a:cubicBezTo>
                    <a:pt x="1802" y="268"/>
                    <a:pt x="1847" y="223"/>
                    <a:pt x="1847" y="170"/>
                  </a:cubicBezTo>
                  <a:cubicBezTo>
                    <a:pt x="1856" y="107"/>
                    <a:pt x="1811" y="63"/>
                    <a:pt x="1749" y="63"/>
                  </a:cubicBezTo>
                  <a:lnTo>
                    <a:pt x="107" y="0"/>
                  </a:ln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2"/>
            <p:cNvSpPr/>
            <p:nvPr/>
          </p:nvSpPr>
          <p:spPr>
            <a:xfrm>
              <a:off x="8615473" y="4243831"/>
              <a:ext cx="33471" cy="20182"/>
            </a:xfrm>
            <a:custGeom>
              <a:avLst/>
              <a:gdLst/>
              <a:ahLst/>
              <a:cxnLst/>
              <a:rect l="l" t="t" r="r" b="b"/>
              <a:pathLst>
                <a:path w="403" h="243" extrusionOk="0">
                  <a:moveTo>
                    <a:pt x="118" y="1"/>
                  </a:moveTo>
                  <a:cubicBezTo>
                    <a:pt x="63" y="1"/>
                    <a:pt x="18" y="42"/>
                    <a:pt x="10" y="91"/>
                  </a:cubicBezTo>
                  <a:cubicBezTo>
                    <a:pt x="1" y="145"/>
                    <a:pt x="45" y="198"/>
                    <a:pt x="99" y="207"/>
                  </a:cubicBezTo>
                  <a:lnTo>
                    <a:pt x="277" y="234"/>
                  </a:lnTo>
                  <a:cubicBezTo>
                    <a:pt x="277" y="243"/>
                    <a:pt x="286" y="243"/>
                    <a:pt x="286" y="243"/>
                  </a:cubicBezTo>
                  <a:cubicBezTo>
                    <a:pt x="340" y="243"/>
                    <a:pt x="384" y="198"/>
                    <a:pt x="393" y="154"/>
                  </a:cubicBezTo>
                  <a:cubicBezTo>
                    <a:pt x="402" y="91"/>
                    <a:pt x="366" y="38"/>
                    <a:pt x="304" y="29"/>
                  </a:cubicBezTo>
                  <a:lnTo>
                    <a:pt x="134" y="2"/>
                  </a:lnTo>
                  <a:cubicBezTo>
                    <a:pt x="129" y="1"/>
                    <a:pt x="124" y="1"/>
                    <a:pt x="118" y="1"/>
                  </a:cubicBezTo>
                  <a:close/>
                </a:path>
              </a:pathLst>
            </a:custGeom>
            <a:solidFill>
              <a:srgbClr val="F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6972482" y="24210"/>
            <a:ext cx="2171751" cy="18164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246596" y="394441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Q29 – Discussion</a:t>
            </a:r>
            <a:endParaRPr lang="en-IN" dirty="0"/>
          </a:p>
        </p:txBody>
      </p:sp>
      <p:sp>
        <p:nvSpPr>
          <p:cNvPr id="3" name="Subtitle 2"/>
          <p:cNvSpPr>
            <a:spLocks noGrp="1"/>
          </p:cNvSpPr>
          <p:nvPr>
            <p:ph type="subTitle" idx="1"/>
          </p:nvPr>
        </p:nvSpPr>
        <p:spPr>
          <a:xfrm>
            <a:off x="3142195" y="3888998"/>
            <a:ext cx="2905549" cy="502200"/>
          </a:xfrm>
        </p:spPr>
        <p:txBody>
          <a:bodyPr/>
          <a:lstStyle/>
          <a:p>
            <a:r>
              <a:rPr lang="en-US" dirty="0" smtClean="0">
                <a:latin typeface="Patrick Hand" panose="020B0604020202020204" charset="0"/>
              </a:rPr>
              <a:t>Autonomous Car</a:t>
            </a:r>
            <a:endParaRPr lang="en-US" dirty="0">
              <a:latin typeface="Patrick Hand" panose="020B0604020202020204" charset="0"/>
            </a:endParaRPr>
          </a:p>
        </p:txBody>
      </p:sp>
      <p:pic>
        <p:nvPicPr>
          <p:cNvPr id="6" name="Picture 5"/>
          <p:cNvPicPr>
            <a:picLocks noChangeAspect="1"/>
          </p:cNvPicPr>
          <p:nvPr/>
        </p:nvPicPr>
        <p:blipFill>
          <a:blip r:embed="rId3"/>
          <a:stretch>
            <a:fillRect/>
          </a:stretch>
        </p:blipFill>
        <p:spPr>
          <a:xfrm>
            <a:off x="2869832" y="1630411"/>
            <a:ext cx="3561720" cy="1994563"/>
          </a:xfrm>
          <a:prstGeom prst="rect">
            <a:avLst/>
          </a:prstGeom>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Q30 – Discussion</a:t>
            </a:r>
            <a:endParaRPr lang="en-IN" dirty="0"/>
          </a:p>
        </p:txBody>
      </p:sp>
      <p:sp>
        <p:nvSpPr>
          <p:cNvPr id="3" name="Subtitle 2"/>
          <p:cNvSpPr>
            <a:spLocks noGrp="1"/>
          </p:cNvSpPr>
          <p:nvPr>
            <p:ph type="subTitle" idx="1"/>
          </p:nvPr>
        </p:nvSpPr>
        <p:spPr>
          <a:xfrm>
            <a:off x="3479949" y="4361939"/>
            <a:ext cx="2851593" cy="502200"/>
          </a:xfrm>
        </p:spPr>
        <p:txBody>
          <a:bodyPr/>
          <a:lstStyle/>
          <a:p>
            <a:r>
              <a:rPr lang="en-US" dirty="0" smtClean="0">
                <a:latin typeface="Patrick Hand" panose="020B0604020202020204" charset="0"/>
              </a:rPr>
              <a:t>Future World - Technology</a:t>
            </a:r>
            <a:endParaRPr lang="en-IN" dirty="0">
              <a:latin typeface="Patrick Hand" panose="020B0604020202020204" charset="0"/>
            </a:endParaRPr>
          </a:p>
        </p:txBody>
      </p:sp>
      <p:pic>
        <p:nvPicPr>
          <p:cNvPr id="3074" name="Picture 2" descr="Centers of Technology: The Future Is 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600" y="1056355"/>
            <a:ext cx="5949773" cy="312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024527"/>
            <a:ext cx="3942430" cy="2368500"/>
          </a:xfrm>
          <a:prstGeom prst="rect">
            <a:avLst/>
          </a:prstGeom>
        </p:spPr>
        <p:txBody>
          <a:bodyPr spcFirstLastPara="1" wrap="square" lIns="0" tIns="0" rIns="0" bIns="0" anchor="ctr" anchorCtr="0">
            <a:noAutofit/>
          </a:bodyPr>
          <a:lstStyle/>
          <a:p>
            <a:r>
              <a:rPr lang="en-IN" sz="4000" b="0" dirty="0" err="1"/>
              <a:t>BrainBox</a:t>
            </a:r>
            <a:r>
              <a:rPr lang="en-IN" sz="4000" b="0" dirty="0"/>
              <a:t> </a:t>
            </a:r>
            <a:r>
              <a:rPr lang="en-IN" sz="4000" b="0" dirty="0" smtClean="0"/>
              <a:t>AI</a:t>
            </a:r>
            <a:r>
              <a:rPr lang="en-US" sz="4000" dirty="0" smtClean="0"/>
              <a:t/>
            </a:r>
            <a:br>
              <a:rPr lang="en-US" sz="4000" dirty="0" smtClean="0"/>
            </a:br>
            <a:r>
              <a:rPr lang="en-US" sz="2400" dirty="0" smtClean="0"/>
              <a:t>Built </a:t>
            </a:r>
            <a:r>
              <a:rPr lang="en-US" sz="2400" dirty="0"/>
              <a:t>for the Climate</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905325" y="3911366"/>
            <a:ext cx="6431822" cy="475200"/>
          </a:xfrm>
          <a:prstGeom prst="rect">
            <a:avLst/>
          </a:prstGeom>
        </p:spPr>
        <p:txBody>
          <a:bodyPr spcFirstLastPara="1" wrap="square" lIns="0" tIns="0" rIns="0" bIns="0" anchor="ctr" anchorCtr="0">
            <a:noAutofit/>
          </a:bodyPr>
          <a:lstStyle/>
          <a:p>
            <a:pPr marL="0" lvl="0" indent="0"/>
            <a:r>
              <a:rPr lang="en-US" sz="1400" dirty="0">
                <a:solidFill>
                  <a:srgbClr val="6A5E6D"/>
                </a:solidFill>
                <a:latin typeface="Patrick Hand" panose="020B0604020202020204" charset="0"/>
              </a:rPr>
              <a:t>Five years ago, advances in autonomous cars inspired the founders of </a:t>
            </a:r>
            <a:r>
              <a:rPr lang="en-US" sz="1400" dirty="0" err="1">
                <a:solidFill>
                  <a:srgbClr val="6A5E6D"/>
                </a:solidFill>
                <a:latin typeface="Patrick Hand" panose="020B0604020202020204" charset="0"/>
              </a:rPr>
              <a:t>BrainBox</a:t>
            </a:r>
            <a:r>
              <a:rPr lang="en-US" sz="1400" dirty="0">
                <a:solidFill>
                  <a:srgbClr val="6A5E6D"/>
                </a:solidFill>
                <a:latin typeface="Patrick Hand" panose="020B0604020202020204" charset="0"/>
              </a:rPr>
              <a:t> AI to pursue a related goal: autonomous buildings. The company’s AI system uses data like weather forecasts to predict a building’s thermal conditions, then adjusts its AC or heating output accordingly. Launched last year, the technology now controls temperatures for more than 40 million sq. ft. of building space, helping reduce carbon footprints by as much as 20% to 40%. —Alejandro De La Garza</a:t>
            </a:r>
          </a:p>
        </p:txBody>
      </p:sp>
      <p:grpSp>
        <p:nvGrpSpPr>
          <p:cNvPr id="1263" name="Google Shape;1263;p42"/>
          <p:cNvGrpSpPr/>
          <p:nvPr/>
        </p:nvGrpSpPr>
        <p:grpSpPr>
          <a:xfrm>
            <a:off x="4496069" y="1726084"/>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- 29</a:t>
            </a:r>
            <a:endParaRPr lang="en-IN" dirty="0"/>
          </a:p>
        </p:txBody>
      </p:sp>
      <p:sp>
        <p:nvSpPr>
          <p:cNvPr id="5" name="Rectangle 4"/>
          <p:cNvSpPr/>
          <p:nvPr/>
        </p:nvSpPr>
        <p:spPr>
          <a:xfrm>
            <a:off x="624749" y="793695"/>
            <a:ext cx="748923" cy="461665"/>
          </a:xfrm>
          <a:prstGeom prst="rect">
            <a:avLst/>
          </a:prstGeom>
        </p:spPr>
        <p:txBody>
          <a:bodyPr wrap="none">
            <a:spAutoFit/>
          </a:bodyPr>
          <a:lstStyle/>
          <a:p>
            <a:r>
              <a:rPr lang="en-IN" sz="2400" dirty="0" smtClean="0">
                <a:latin typeface="Patrick Hand" panose="020B0604020202020204" charset="0"/>
              </a:rPr>
              <a:t>2020</a:t>
            </a:r>
            <a:endParaRPr lang="en-IN" sz="2400" dirty="0">
              <a:latin typeface="Patrick Hand" panose="020B0604020202020204" charset="0"/>
            </a:endParaRPr>
          </a:p>
        </p:txBody>
      </p:sp>
      <p:pic>
        <p:nvPicPr>
          <p:cNvPr id="4098" name="Picture 2" descr="https://api.time.com/wp-content/uploads/2020/11/best-inventions-of-2020-BrainBox-2.jpg?w=800&amp;quality=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006" y="754548"/>
            <a:ext cx="3278262" cy="245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59437" y="3616347"/>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“Dream </a:t>
            </a:r>
            <a:r>
              <a:rPr lang="en-US" sz="2000" b="1" dirty="0" err="1" smtClean="0">
                <a:latin typeface="Patrick Hand" panose="020B0604020202020204" charset="0"/>
              </a:rPr>
              <a:t>Dream</a:t>
            </a:r>
            <a:r>
              <a:rPr lang="en-US" sz="2000" b="1" dirty="0" smtClean="0">
                <a:latin typeface="Patrick Hand" panose="020B0604020202020204" charset="0"/>
              </a:rPr>
              <a:t> </a:t>
            </a:r>
            <a:r>
              <a:rPr lang="en-US" sz="2000" b="1" dirty="0" err="1" smtClean="0">
                <a:latin typeface="Patrick Hand" panose="020B0604020202020204" charset="0"/>
              </a:rPr>
              <a:t>Dream</a:t>
            </a:r>
            <a:r>
              <a:rPr lang="en-US" sz="2000" b="1" dirty="0" smtClean="0">
                <a:latin typeface="Patrick Hand" panose="020B0604020202020204" charset="0"/>
              </a:rPr>
              <a:t> </a:t>
            </a:r>
          </a:p>
          <a:p>
            <a:pPr marL="0" lvl="0" indent="0"/>
            <a:r>
              <a:rPr lang="en-US" sz="2000" b="1" dirty="0" smtClean="0">
                <a:latin typeface="Patrick Hand" panose="020B0604020202020204" charset="0"/>
              </a:rPr>
              <a:t>coz, Dreams transform into thoughts &amp; thoughts result in action”</a:t>
            </a:r>
          </a:p>
          <a:p>
            <a:pPr marL="0" lvl="0" indent="0"/>
            <a:r>
              <a:rPr lang="en-US" sz="2000" b="1" dirty="0" smtClean="0">
                <a:latin typeface="Patrick Hand" panose="020B0604020202020204" charset="0"/>
              </a:rPr>
              <a:t>-A.P.J Abdul </a:t>
            </a:r>
            <a:r>
              <a:rPr lang="en-US" sz="2000" b="1" dirty="0" err="1" smtClean="0">
                <a:latin typeface="Patrick Hand" panose="020B0604020202020204" charset="0"/>
              </a:rPr>
              <a:t>Kalam</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25415" y="276784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64087" y="2746132"/>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4901" y="3225219"/>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Interface </a:t>
            </a:r>
            <a:r>
              <a:rPr lang="en-US" dirty="0" err="1" smtClean="0"/>
              <a:t>Lidar</a:t>
            </a:r>
            <a:r>
              <a:rPr lang="en-US" dirty="0" smtClean="0"/>
              <a:t> with </a:t>
            </a:r>
            <a:r>
              <a:rPr lang="en-US" dirty="0" err="1" smtClean="0"/>
              <a:t>Rpi</a:t>
            </a:r>
            <a:r>
              <a:rPr lang="en-US" dirty="0" smtClean="0"/>
              <a:t>, Mapping</a:t>
            </a:r>
            <a:endParaRPr dirty="0"/>
          </a:p>
        </p:txBody>
      </p:sp>
      <p:sp>
        <p:nvSpPr>
          <p:cNvPr id="806" name="Google Shape;806;p35"/>
          <p:cNvSpPr txBox="1">
            <a:spLocks noGrp="1"/>
          </p:cNvSpPr>
          <p:nvPr>
            <p:ph type="subTitle" idx="2"/>
          </p:nvPr>
        </p:nvSpPr>
        <p:spPr>
          <a:xfrm>
            <a:off x="1639655" y="3676124"/>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Robotic Operating System</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 &amp; </a:t>
            </a:r>
            <a:r>
              <a:rPr lang="en" dirty="0" smtClean="0"/>
              <a:t>Q&amp;A</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ROS System components &amp; Tools</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77092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err="1" smtClean="0"/>
              <a:t>Rplidar</a:t>
            </a:r>
            <a:r>
              <a:rPr lang="en-US" b="1" dirty="0" smtClean="0"/>
              <a:t> A1</a:t>
            </a:r>
          </a:p>
          <a:p>
            <a:pPr marL="285750" lvl="0" indent="-285750" algn="l" rtl="0">
              <a:spcBef>
                <a:spcPts val="0"/>
              </a:spcBef>
              <a:spcAft>
                <a:spcPts val="0"/>
              </a:spcAft>
              <a:buClr>
                <a:srgbClr val="DD52BE"/>
              </a:buClr>
              <a:buFont typeface="Arial" panose="020B0604020202020204" pitchFamily="34" charset="0"/>
              <a:buChar char="•"/>
            </a:pPr>
            <a:r>
              <a:rPr lang="en-US" b="1" dirty="0" smtClean="0"/>
              <a:t>USB B-type cable</a:t>
            </a:r>
          </a:p>
          <a:p>
            <a:pPr marL="0" lvl="0" indent="0" algn="l" rtl="0">
              <a:spcBef>
                <a:spcPts val="0"/>
              </a:spcBef>
              <a:spcAft>
                <a:spcPts val="0"/>
              </a:spcAft>
              <a:buClr>
                <a:srgbClr val="DD52BE"/>
              </a:buClr>
            </a:pPr>
            <a:endParaRPr lang="en-US" b="1" dirty="0" smtClean="0"/>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LIDAR</a:t>
            </a:r>
            <a:endParaRPr lang="en-IN" dirty="0"/>
          </a:p>
        </p:txBody>
      </p:sp>
      <p:sp>
        <p:nvSpPr>
          <p:cNvPr id="5" name="Rectangle 4"/>
          <p:cNvSpPr/>
          <p:nvPr/>
        </p:nvSpPr>
        <p:spPr>
          <a:xfrm>
            <a:off x="617573" y="1412945"/>
            <a:ext cx="4783102" cy="2492990"/>
          </a:xfrm>
          <a:prstGeom prst="rect">
            <a:avLst/>
          </a:prstGeom>
        </p:spPr>
        <p:txBody>
          <a:bodyPr wrap="square">
            <a:spAutoFit/>
          </a:bodyPr>
          <a:lstStyle/>
          <a:p>
            <a:pPr lvl="0"/>
            <a:r>
              <a:rPr lang="en-US" sz="2800" b="1" dirty="0">
                <a:solidFill>
                  <a:schemeClr val="accent2"/>
                </a:solidFill>
                <a:latin typeface="Patrick Hand"/>
                <a:sym typeface="Patrick Hand"/>
              </a:rPr>
              <a:t>Light Detection and </a:t>
            </a:r>
            <a:r>
              <a:rPr lang="en-US" sz="2800" b="1" dirty="0" smtClean="0">
                <a:solidFill>
                  <a:schemeClr val="accent2"/>
                </a:solidFill>
                <a:latin typeface="Patrick Hand"/>
                <a:sym typeface="Patrick Hand"/>
              </a:rPr>
              <a:t>Ranging</a:t>
            </a:r>
          </a:p>
          <a:p>
            <a:pPr lvl="0"/>
            <a:endParaRPr lang="en-US" sz="2800" b="1" dirty="0">
              <a:solidFill>
                <a:schemeClr val="accent2"/>
              </a:solidFill>
              <a:latin typeface="Patrick Hand"/>
              <a:sym typeface="Patrick Hand"/>
            </a:endParaRPr>
          </a:p>
          <a:p>
            <a:pPr lvl="0"/>
            <a:r>
              <a:rPr lang="en-US" sz="2000" b="1" dirty="0" smtClean="0">
                <a:solidFill>
                  <a:schemeClr val="accent2"/>
                </a:solidFill>
                <a:latin typeface="Patrick Hand"/>
                <a:sym typeface="Patrick Hand"/>
              </a:rPr>
              <a:t>It is </a:t>
            </a:r>
            <a:r>
              <a:rPr lang="en-US" sz="2000" b="1" dirty="0">
                <a:solidFill>
                  <a:schemeClr val="accent2"/>
                </a:solidFill>
                <a:latin typeface="Patrick Hand"/>
                <a:sym typeface="Patrick Hand"/>
              </a:rPr>
              <a:t>a remote sensing method used to examine the surface of the Earth</a:t>
            </a:r>
            <a:r>
              <a:rPr lang="en-US" sz="2000" b="1" dirty="0" smtClean="0">
                <a:solidFill>
                  <a:schemeClr val="accent2"/>
                </a:solidFill>
                <a:latin typeface="Patrick Hand"/>
                <a:sym typeface="Patrick Hand"/>
              </a:rPr>
              <a:t>.</a:t>
            </a:r>
          </a:p>
          <a:p>
            <a:pPr lvl="0"/>
            <a:r>
              <a:rPr lang="en-US" sz="2000" b="1" dirty="0">
                <a:solidFill>
                  <a:schemeClr val="accent2"/>
                </a:solidFill>
                <a:latin typeface="Patrick Hand"/>
                <a:sym typeface="Patrick Hand"/>
              </a:rPr>
              <a:t> </a:t>
            </a:r>
            <a:r>
              <a:rPr lang="en-US" sz="2000" b="1" dirty="0" smtClean="0">
                <a:solidFill>
                  <a:schemeClr val="accent2"/>
                </a:solidFill>
                <a:latin typeface="Patrick Hand"/>
                <a:sym typeface="Patrick Hand"/>
              </a:rPr>
              <a:t>It is </a:t>
            </a:r>
            <a:r>
              <a:rPr lang="en-US" sz="2000" b="1" dirty="0">
                <a:solidFill>
                  <a:schemeClr val="accent2"/>
                </a:solidFill>
                <a:latin typeface="Patrick Hand"/>
                <a:sym typeface="Patrick Hand"/>
              </a:rPr>
              <a:t>a remote sensing method that uses light in the form of a pulsed laser to measure ranges (variable distances) to the Earth.</a:t>
            </a:r>
            <a:endParaRPr lang="en-US" sz="2000" b="1" dirty="0">
              <a:solidFill>
                <a:schemeClr val="accent2"/>
              </a:solidFill>
              <a:latin typeface="Patrick Hand"/>
              <a:sym typeface="Patrick Hand"/>
            </a:endParaRPr>
          </a:p>
        </p:txBody>
      </p:sp>
      <p:pic>
        <p:nvPicPr>
          <p:cNvPr id="2" name="Picture 1"/>
          <p:cNvPicPr>
            <a:picLocks noChangeAspect="1"/>
          </p:cNvPicPr>
          <p:nvPr/>
        </p:nvPicPr>
        <p:blipFill>
          <a:blip r:embed="rId3"/>
          <a:stretch>
            <a:fillRect/>
          </a:stretch>
        </p:blipFill>
        <p:spPr>
          <a:xfrm>
            <a:off x="5400675" y="1367571"/>
            <a:ext cx="3560029" cy="2538364"/>
          </a:xfrm>
          <a:prstGeom prst="rect">
            <a:avLst/>
          </a:prstGeom>
        </p:spPr>
      </p:pic>
    </p:spTree>
    <p:extLst>
      <p:ext uri="{BB962C8B-B14F-4D97-AF65-F5344CB8AC3E}">
        <p14:creationId xmlns:p14="http://schemas.microsoft.com/office/powerpoint/2010/main" val="2795676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683029" y="277640"/>
            <a:ext cx="3553732"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49390" y="188051"/>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Robotic Operating</a:t>
            </a:r>
            <a:br>
              <a:rPr lang="en-US" dirty="0" smtClean="0"/>
            </a:br>
            <a:r>
              <a:rPr lang="en-US" dirty="0" smtClean="0"/>
              <a:t>System…</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56;p33"/>
          <p:cNvSpPr txBox="1">
            <a:spLocks noGrp="1"/>
          </p:cNvSpPr>
          <p:nvPr>
            <p:ph type="subTitle" idx="1"/>
          </p:nvPr>
        </p:nvSpPr>
        <p:spPr>
          <a:xfrm>
            <a:off x="683030" y="2195307"/>
            <a:ext cx="4241694" cy="1478400"/>
          </a:xfrm>
          <a:prstGeom prst="rect">
            <a:avLst/>
          </a:prstGeom>
        </p:spPr>
        <p:txBody>
          <a:bodyPr spcFirstLastPara="1" wrap="square" lIns="0" tIns="0" rIns="0" bIns="0" anchor="ctr" anchorCtr="0">
            <a:noAutofit/>
          </a:bodyPr>
          <a:lstStyle/>
          <a:p>
            <a:pPr marL="285750" lvl="0" indent="-285750">
              <a:buClr>
                <a:srgbClr val="DD52BE"/>
              </a:buClr>
              <a:buFont typeface="Arial" panose="020B0604020202020204" pitchFamily="34" charset="0"/>
              <a:buChar char="•"/>
            </a:pPr>
            <a:r>
              <a:rPr lang="en-US" dirty="0"/>
              <a:t>The Robot Operating System (ROS) is not an actual operating system, but a framework and set of tools that provide functionality of an operating system on a heterogeneous computer cluster.</a:t>
            </a:r>
          </a:p>
          <a:p>
            <a:pPr marL="285750" lvl="0" indent="-285750">
              <a:buClr>
                <a:srgbClr val="DD52BE"/>
              </a:buClr>
              <a:buFont typeface="Arial" panose="020B0604020202020204" pitchFamily="34" charset="0"/>
              <a:buChar char="•"/>
            </a:pPr>
            <a:endParaRPr lang="en-US" dirty="0"/>
          </a:p>
          <a:p>
            <a:pPr marL="285750" lvl="0" indent="-285750">
              <a:buClr>
                <a:srgbClr val="DD52BE"/>
              </a:buClr>
              <a:buFont typeface="Arial" panose="020B0604020202020204" pitchFamily="34" charset="0"/>
              <a:buChar char="•"/>
            </a:pPr>
            <a:r>
              <a:rPr lang="en-US" dirty="0"/>
              <a:t>Its usefulness is not limited to robots, but the majority of tools provided are focused on working with peripheral hardware.</a:t>
            </a:r>
          </a:p>
        </p:txBody>
      </p:sp>
      <p:pic>
        <p:nvPicPr>
          <p:cNvPr id="2" name="Picture 2" descr="Introduction to ROS (Robot Operating System)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726" y="1409937"/>
            <a:ext cx="3428123" cy="200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13584" y="560590"/>
            <a:ext cx="548346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593090" y="368291"/>
            <a:ext cx="5124450" cy="859800"/>
          </a:xfrm>
          <a:prstGeom prst="rect">
            <a:avLst/>
          </a:prstGeom>
        </p:spPr>
        <p:txBody>
          <a:bodyPr spcFirstLastPara="1" wrap="square" lIns="0" tIns="0" rIns="0" bIns="0" anchor="ctr" anchorCtr="0">
            <a:noAutofit/>
          </a:bodyPr>
          <a:lstStyle/>
          <a:p>
            <a:pPr lvl="0" algn="l"/>
            <a:r>
              <a:rPr lang="en-IN" dirty="0"/>
              <a:t>ROS System components</a:t>
            </a:r>
          </a:p>
        </p:txBody>
      </p:sp>
      <p:pic>
        <p:nvPicPr>
          <p:cNvPr id="896" name="Picture 895"/>
          <p:cNvPicPr>
            <a:picLocks noChangeAspect="1"/>
          </p:cNvPicPr>
          <p:nvPr/>
        </p:nvPicPr>
        <p:blipFill>
          <a:blip r:embed="rId3"/>
          <a:stretch>
            <a:fillRect/>
          </a:stretch>
        </p:blipFill>
        <p:spPr>
          <a:xfrm>
            <a:off x="2872409" y="1683732"/>
            <a:ext cx="3620444" cy="2932737"/>
          </a:xfrm>
          <a:prstGeom prst="rect">
            <a:avLst/>
          </a:prstGeom>
        </p:spPr>
      </p:pic>
      <p:sp>
        <p:nvSpPr>
          <p:cNvPr id="119" name="TextBox 118">
            <a:extLst>
              <a:ext uri="{FF2B5EF4-FFF2-40B4-BE49-F238E27FC236}">
                <a16:creationId xmlns:a16="http://schemas.microsoft.com/office/drawing/2014/main" xmlns="" id="{10C016E8-28BD-43F9-A519-1DA247461D2B}"/>
              </a:ext>
            </a:extLst>
          </p:cNvPr>
          <p:cNvSpPr txBox="1"/>
          <p:nvPr/>
        </p:nvSpPr>
        <p:spPr>
          <a:xfrm>
            <a:off x="6231496" y="1219931"/>
            <a:ext cx="3049406" cy="307777"/>
          </a:xfrm>
          <a:prstGeom prst="rect">
            <a:avLst/>
          </a:prstGeom>
          <a:noFill/>
        </p:spPr>
        <p:txBody>
          <a:bodyPr wrap="square" rtlCol="0">
            <a:spAutoFit/>
          </a:bodyPr>
          <a:lstStyle/>
          <a:p>
            <a:pPr>
              <a:buClrTx/>
              <a:buFontTx/>
              <a:buNone/>
            </a:pPr>
            <a:r>
              <a:rPr lang="en-US" altLang="ko-KR" b="1" kern="1200" dirty="0" smtClean="0">
                <a:solidFill>
                  <a:srgbClr val="000000">
                    <a:lumMod val="75000"/>
                    <a:lumOff val="25000"/>
                  </a:srgbClr>
                </a:solidFill>
                <a:latin typeface="Century Gothic" panose="020B0502020202020204" pitchFamily="34" charset="0"/>
                <a:ea typeface="Arial Unicode MS"/>
                <a:cs typeface="Arial" pitchFamily="34" charset="0"/>
              </a:rPr>
              <a:t>NODE</a:t>
            </a:r>
            <a:endParaRPr lang="ko-KR" altLang="en-US" sz="1100" b="1" kern="1200" dirty="0">
              <a:solidFill>
                <a:srgbClr val="000000">
                  <a:lumMod val="75000"/>
                  <a:lumOff val="25000"/>
                </a:srgbClr>
              </a:solidFill>
              <a:latin typeface="Century Gothic" panose="020B0502020202020204" pitchFamily="34" charset="0"/>
              <a:ea typeface="Arial Unicode MS"/>
              <a:cs typeface="Arial" pitchFamily="34" charset="0"/>
            </a:endParaRPr>
          </a:p>
        </p:txBody>
      </p:sp>
      <p:grpSp>
        <p:nvGrpSpPr>
          <p:cNvPr id="120" name="Group 119">
            <a:extLst>
              <a:ext uri="{FF2B5EF4-FFF2-40B4-BE49-F238E27FC236}">
                <a16:creationId xmlns:a16="http://schemas.microsoft.com/office/drawing/2014/main" xmlns="" id="{F7E922BC-C5E1-44B5-8564-DE860D310104}"/>
              </a:ext>
            </a:extLst>
          </p:cNvPr>
          <p:cNvGrpSpPr/>
          <p:nvPr/>
        </p:nvGrpSpPr>
        <p:grpSpPr>
          <a:xfrm>
            <a:off x="755373" y="1366591"/>
            <a:ext cx="2665991" cy="738664"/>
            <a:chOff x="3017859" y="4283314"/>
            <a:chExt cx="1870812" cy="738664"/>
          </a:xfrm>
        </p:grpSpPr>
        <p:sp>
          <p:nvSpPr>
            <p:cNvPr id="121" name="TextBox 120">
              <a:extLst>
                <a:ext uri="{FF2B5EF4-FFF2-40B4-BE49-F238E27FC236}">
                  <a16:creationId xmlns:a16="http://schemas.microsoft.com/office/drawing/2014/main" xmlns="" id="{E2908F7C-EBA5-4131-8A45-D5CEDE62A7A6}"/>
                </a:ext>
              </a:extLst>
            </p:cNvPr>
            <p:cNvSpPr txBox="1"/>
            <p:nvPr/>
          </p:nvSpPr>
          <p:spPr>
            <a:xfrm>
              <a:off x="3021856" y="4560313"/>
              <a:ext cx="1843922" cy="461665"/>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The publishing and subscribing of a message of a specific name type is known as a topic</a:t>
              </a:r>
              <a:r>
                <a:rPr lang="en-US" altLang="ko-KR" sz="1200" dirty="0" smtClean="0">
                  <a:solidFill>
                    <a:schemeClr val="accent2"/>
                  </a:solidFill>
                  <a:latin typeface="Patrick Hand" panose="020B0604020202020204" charset="0"/>
                  <a:cs typeface="Arial" pitchFamily="34" charset="0"/>
                </a:rPr>
                <a:t>.</a:t>
              </a:r>
              <a:endParaRPr lang="en-US" altLang="ko-KR" sz="1200" dirty="0">
                <a:solidFill>
                  <a:schemeClr val="accent2"/>
                </a:solidFill>
                <a:latin typeface="Patrick Hand" panose="020B0604020202020204" charset="0"/>
                <a:cs typeface="Arial" pitchFamily="34" charset="0"/>
              </a:endParaRPr>
            </a:p>
          </p:txBody>
        </p:sp>
        <p:sp>
          <p:nvSpPr>
            <p:cNvPr id="122" name="TextBox 121">
              <a:extLst>
                <a:ext uri="{FF2B5EF4-FFF2-40B4-BE49-F238E27FC236}">
                  <a16:creationId xmlns:a16="http://schemas.microsoft.com/office/drawing/2014/main" xmlns=""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TOPIC</a:t>
              </a:r>
              <a:endParaRPr lang="ko-KR" altLang="en-US" b="1" dirty="0">
                <a:solidFill>
                  <a:srgbClr val="DD52BE"/>
                </a:solidFill>
                <a:latin typeface="Patrick Hand" panose="020B0604020202020204" charset="0"/>
                <a:cs typeface="Arial" pitchFamily="34" charset="0"/>
              </a:endParaRPr>
            </a:p>
          </p:txBody>
        </p:sp>
      </p:grpSp>
      <p:grpSp>
        <p:nvGrpSpPr>
          <p:cNvPr id="123" name="Group 122">
            <a:extLst>
              <a:ext uri="{FF2B5EF4-FFF2-40B4-BE49-F238E27FC236}">
                <a16:creationId xmlns:a16="http://schemas.microsoft.com/office/drawing/2014/main" xmlns="" id="{F7E922BC-C5E1-44B5-8564-DE860D310104}"/>
              </a:ext>
            </a:extLst>
          </p:cNvPr>
          <p:cNvGrpSpPr/>
          <p:nvPr/>
        </p:nvGrpSpPr>
        <p:grpSpPr>
          <a:xfrm>
            <a:off x="249116" y="2474286"/>
            <a:ext cx="2777990" cy="1107996"/>
            <a:chOff x="3017859" y="4283314"/>
            <a:chExt cx="1870812" cy="1107996"/>
          </a:xfrm>
        </p:grpSpPr>
        <p:sp>
          <p:nvSpPr>
            <p:cNvPr id="124" name="TextBox 123">
              <a:extLst>
                <a:ext uri="{FF2B5EF4-FFF2-40B4-BE49-F238E27FC236}">
                  <a16:creationId xmlns:a16="http://schemas.microsoft.com/office/drawing/2014/main" xmlns="" id="{E2908F7C-EBA5-4131-8A45-D5CEDE62A7A6}"/>
                </a:ext>
              </a:extLst>
            </p:cNvPr>
            <p:cNvSpPr txBox="1"/>
            <p:nvPr/>
          </p:nvSpPr>
          <p:spPr>
            <a:xfrm>
              <a:off x="3021856" y="4560313"/>
              <a:ext cx="1843922" cy="830997"/>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 message that is transmitted by a node or topic within a ROS system is known as a publisher.</a:t>
              </a:r>
            </a:p>
            <a:p>
              <a:endParaRPr lang="en-US" altLang="ko-KR" sz="1200" dirty="0">
                <a:solidFill>
                  <a:srgbClr val="59BDAB"/>
                </a:solidFill>
                <a:latin typeface="Patrick Hand" panose="020B0604020202020204" charset="0"/>
                <a:cs typeface="Arial" pitchFamily="34" charset="0"/>
              </a:endParaRPr>
            </a:p>
          </p:txBody>
        </p:sp>
        <p:sp>
          <p:nvSpPr>
            <p:cNvPr id="125" name="TextBox 124">
              <a:extLst>
                <a:ext uri="{FF2B5EF4-FFF2-40B4-BE49-F238E27FC236}">
                  <a16:creationId xmlns:a16="http://schemas.microsoft.com/office/drawing/2014/main" xmlns=""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PUBLISHER</a:t>
              </a:r>
              <a:endParaRPr lang="ko-KR" altLang="en-US" b="1" dirty="0">
                <a:solidFill>
                  <a:srgbClr val="DD52BE"/>
                </a:solidFill>
                <a:latin typeface="Patrick Hand" panose="020B0604020202020204" charset="0"/>
                <a:cs typeface="Arial" pitchFamily="34" charset="0"/>
              </a:endParaRPr>
            </a:p>
          </p:txBody>
        </p:sp>
      </p:grpSp>
      <p:grpSp>
        <p:nvGrpSpPr>
          <p:cNvPr id="126" name="Group 125">
            <a:extLst>
              <a:ext uri="{FF2B5EF4-FFF2-40B4-BE49-F238E27FC236}">
                <a16:creationId xmlns:a16="http://schemas.microsoft.com/office/drawing/2014/main" xmlns="" id="{F7E922BC-C5E1-44B5-8564-DE860D310104}"/>
              </a:ext>
            </a:extLst>
          </p:cNvPr>
          <p:cNvGrpSpPr/>
          <p:nvPr/>
        </p:nvGrpSpPr>
        <p:grpSpPr>
          <a:xfrm>
            <a:off x="6492853" y="2644444"/>
            <a:ext cx="2278984" cy="1138773"/>
            <a:chOff x="3017859" y="4283314"/>
            <a:chExt cx="1870812" cy="1138773"/>
          </a:xfrm>
        </p:grpSpPr>
        <p:sp>
          <p:nvSpPr>
            <p:cNvPr id="127" name="TextBox 126">
              <a:extLst>
                <a:ext uri="{FF2B5EF4-FFF2-40B4-BE49-F238E27FC236}">
                  <a16:creationId xmlns:a16="http://schemas.microsoft.com/office/drawing/2014/main" xmlns="" id="{E2908F7C-EBA5-4131-8A45-D5CEDE62A7A6}"/>
                </a:ext>
              </a:extLst>
            </p:cNvPr>
            <p:cNvSpPr txBox="1"/>
            <p:nvPr/>
          </p:nvSpPr>
          <p:spPr>
            <a:xfrm>
              <a:off x="3021856" y="4560313"/>
              <a:ext cx="1843922" cy="861774"/>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 message that is received by a node or topic within a ROS system is known as a subscriber.</a:t>
              </a:r>
            </a:p>
            <a:p>
              <a:endParaRPr lang="en-US" altLang="ko-KR" sz="1200" dirty="0">
                <a:solidFill>
                  <a:srgbClr val="59BDAB"/>
                </a:solidFill>
                <a:latin typeface="Patrick Hand" panose="020B0604020202020204" charset="0"/>
                <a:cs typeface="Arial" pitchFamily="34" charset="0"/>
              </a:endParaRPr>
            </a:p>
          </p:txBody>
        </p:sp>
        <p:sp>
          <p:nvSpPr>
            <p:cNvPr id="128" name="TextBox 127">
              <a:extLst>
                <a:ext uri="{FF2B5EF4-FFF2-40B4-BE49-F238E27FC236}">
                  <a16:creationId xmlns:a16="http://schemas.microsoft.com/office/drawing/2014/main" xmlns="" id="{10C016E8-28BD-43F9-A519-1DA247461D2B}"/>
                </a:ext>
              </a:extLst>
            </p:cNvPr>
            <p:cNvSpPr txBox="1"/>
            <p:nvPr/>
          </p:nvSpPr>
          <p:spPr>
            <a:xfrm>
              <a:off x="3017859" y="4283314"/>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SUBSCRIBER</a:t>
              </a:r>
              <a:endParaRPr lang="ko-KR" altLang="en-US" sz="1100" b="1" dirty="0">
                <a:solidFill>
                  <a:srgbClr val="DD52BE"/>
                </a:solidFill>
                <a:latin typeface="Patrick Hand" panose="020B0604020202020204" charset="0"/>
                <a:cs typeface="Arial" pitchFamily="34" charset="0"/>
              </a:endParaRPr>
            </a:p>
          </p:txBody>
        </p:sp>
      </p:grpSp>
      <p:grpSp>
        <p:nvGrpSpPr>
          <p:cNvPr id="129" name="Group 128">
            <a:extLst>
              <a:ext uri="{FF2B5EF4-FFF2-40B4-BE49-F238E27FC236}">
                <a16:creationId xmlns:a16="http://schemas.microsoft.com/office/drawing/2014/main" xmlns="" id="{F7E922BC-C5E1-44B5-8564-DE860D310104}"/>
              </a:ext>
            </a:extLst>
          </p:cNvPr>
          <p:cNvGrpSpPr/>
          <p:nvPr/>
        </p:nvGrpSpPr>
        <p:grpSpPr>
          <a:xfrm>
            <a:off x="6014507" y="1169266"/>
            <a:ext cx="2830163" cy="915178"/>
            <a:chOff x="3021856" y="4291466"/>
            <a:chExt cx="1892628" cy="915178"/>
          </a:xfrm>
        </p:grpSpPr>
        <p:sp>
          <p:nvSpPr>
            <p:cNvPr id="130" name="TextBox 129">
              <a:extLst>
                <a:ext uri="{FF2B5EF4-FFF2-40B4-BE49-F238E27FC236}">
                  <a16:creationId xmlns:a16="http://schemas.microsoft.com/office/drawing/2014/main" xmlns="" id="{E2908F7C-EBA5-4131-8A45-D5CEDE62A7A6}"/>
                </a:ext>
              </a:extLst>
            </p:cNvPr>
            <p:cNvSpPr txBox="1"/>
            <p:nvPr/>
          </p:nvSpPr>
          <p:spPr>
            <a:xfrm>
              <a:off x="3021856" y="4560313"/>
              <a:ext cx="1843922" cy="646331"/>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An executable file within the ROS system to allow communication among another node.</a:t>
              </a:r>
            </a:p>
            <a:p>
              <a:endParaRPr lang="en-US" altLang="ko-KR" sz="1200" dirty="0">
                <a:solidFill>
                  <a:srgbClr val="59BDAB"/>
                </a:solidFill>
                <a:latin typeface="Patrick Hand" panose="020B0604020202020204" charset="0"/>
                <a:cs typeface="Arial" pitchFamily="34" charset="0"/>
              </a:endParaRPr>
            </a:p>
          </p:txBody>
        </p:sp>
        <p:sp>
          <p:nvSpPr>
            <p:cNvPr id="131" name="TextBox 130">
              <a:extLst>
                <a:ext uri="{FF2B5EF4-FFF2-40B4-BE49-F238E27FC236}">
                  <a16:creationId xmlns:a16="http://schemas.microsoft.com/office/drawing/2014/main" xmlns="" id="{10C016E8-28BD-43F9-A519-1DA247461D2B}"/>
                </a:ext>
              </a:extLst>
            </p:cNvPr>
            <p:cNvSpPr txBox="1"/>
            <p:nvPr/>
          </p:nvSpPr>
          <p:spPr>
            <a:xfrm>
              <a:off x="3043672" y="4291466"/>
              <a:ext cx="1870812" cy="307777"/>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NODE</a:t>
              </a:r>
              <a:endParaRPr lang="ko-KR" altLang="en-US" sz="1100" b="1" dirty="0">
                <a:solidFill>
                  <a:srgbClr val="DD52BE"/>
                </a:solidFill>
                <a:latin typeface="Patrick Hand" panose="020B0604020202020204" charset="0"/>
                <a:cs typeface="Arial" pitchFamily="34" charset="0"/>
              </a:endParaRPr>
            </a:p>
          </p:txBody>
        </p:sp>
      </p:grpSp>
      <p:grpSp>
        <p:nvGrpSpPr>
          <p:cNvPr id="132" name="Group 131">
            <a:extLst>
              <a:ext uri="{FF2B5EF4-FFF2-40B4-BE49-F238E27FC236}">
                <a16:creationId xmlns:a16="http://schemas.microsoft.com/office/drawing/2014/main" xmlns="" id="{F7E922BC-C5E1-44B5-8564-DE860D310104}"/>
              </a:ext>
            </a:extLst>
          </p:cNvPr>
          <p:cNvGrpSpPr/>
          <p:nvPr/>
        </p:nvGrpSpPr>
        <p:grpSpPr>
          <a:xfrm>
            <a:off x="844826" y="3657864"/>
            <a:ext cx="2742307" cy="1374105"/>
            <a:chOff x="3017859" y="4283314"/>
            <a:chExt cx="1870812" cy="1578705"/>
          </a:xfrm>
        </p:grpSpPr>
        <p:sp>
          <p:nvSpPr>
            <p:cNvPr id="133" name="TextBox 132">
              <a:extLst>
                <a:ext uri="{FF2B5EF4-FFF2-40B4-BE49-F238E27FC236}">
                  <a16:creationId xmlns:a16="http://schemas.microsoft.com/office/drawing/2014/main" xmlns="" id="{E2908F7C-EBA5-4131-8A45-D5CEDE62A7A6}"/>
                </a:ext>
              </a:extLst>
            </p:cNvPr>
            <p:cNvSpPr txBox="1"/>
            <p:nvPr/>
          </p:nvSpPr>
          <p:spPr>
            <a:xfrm>
              <a:off x="3027073" y="4695127"/>
              <a:ext cx="1843922" cy="1166892"/>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Services are another way to pass data between nodes in ROS. Services are just synchronous remote procedure calls; they allow one node to call a function that executes in another node.</a:t>
              </a:r>
            </a:p>
          </p:txBody>
        </p:sp>
        <p:sp>
          <p:nvSpPr>
            <p:cNvPr id="134" name="TextBox 133">
              <a:extLst>
                <a:ext uri="{FF2B5EF4-FFF2-40B4-BE49-F238E27FC236}">
                  <a16:creationId xmlns:a16="http://schemas.microsoft.com/office/drawing/2014/main" xmlns="" id="{10C016E8-28BD-43F9-A519-1DA247461D2B}"/>
                </a:ext>
              </a:extLst>
            </p:cNvPr>
            <p:cNvSpPr txBox="1"/>
            <p:nvPr/>
          </p:nvSpPr>
          <p:spPr>
            <a:xfrm>
              <a:off x="3017859" y="4283314"/>
              <a:ext cx="1870812" cy="353604"/>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SERVICE</a:t>
              </a:r>
              <a:endParaRPr lang="ko-KR" altLang="en-US" sz="1100" b="1" dirty="0">
                <a:solidFill>
                  <a:srgbClr val="DD52BE"/>
                </a:solidFill>
                <a:latin typeface="Patrick Hand" panose="020B0604020202020204" charset="0"/>
                <a:cs typeface="Arial" pitchFamily="34" charset="0"/>
              </a:endParaRPr>
            </a:p>
          </p:txBody>
        </p:sp>
      </p:grpSp>
      <p:grpSp>
        <p:nvGrpSpPr>
          <p:cNvPr id="135" name="Group 134">
            <a:extLst>
              <a:ext uri="{FF2B5EF4-FFF2-40B4-BE49-F238E27FC236}">
                <a16:creationId xmlns:a16="http://schemas.microsoft.com/office/drawing/2014/main" xmlns="" id="{F7E922BC-C5E1-44B5-8564-DE860D310104}"/>
              </a:ext>
            </a:extLst>
          </p:cNvPr>
          <p:cNvGrpSpPr/>
          <p:nvPr/>
        </p:nvGrpSpPr>
        <p:grpSpPr>
          <a:xfrm>
            <a:off x="6195906" y="3843656"/>
            <a:ext cx="2948094" cy="1189439"/>
            <a:chOff x="3017859" y="4283314"/>
            <a:chExt cx="1870812" cy="1366543"/>
          </a:xfrm>
        </p:grpSpPr>
        <p:sp>
          <p:nvSpPr>
            <p:cNvPr id="136" name="TextBox 135">
              <a:extLst>
                <a:ext uri="{FF2B5EF4-FFF2-40B4-BE49-F238E27FC236}">
                  <a16:creationId xmlns:a16="http://schemas.microsoft.com/office/drawing/2014/main" xmlns="" id="{E2908F7C-EBA5-4131-8A45-D5CEDE62A7A6}"/>
                </a:ext>
              </a:extLst>
            </p:cNvPr>
            <p:cNvSpPr txBox="1"/>
            <p:nvPr/>
          </p:nvSpPr>
          <p:spPr>
            <a:xfrm>
              <a:off x="3027073" y="4695127"/>
              <a:ext cx="1843922" cy="954730"/>
            </a:xfrm>
            <a:prstGeom prst="rect">
              <a:avLst/>
            </a:prstGeom>
            <a:noFill/>
          </p:spPr>
          <p:txBody>
            <a:bodyPr wrap="square" rtlCol="0">
              <a:spAutoFit/>
            </a:bodyPr>
            <a:lstStyle/>
            <a:p>
              <a:r>
                <a:rPr lang="en-US" altLang="ko-KR" sz="1200" dirty="0">
                  <a:solidFill>
                    <a:schemeClr val="accent2"/>
                  </a:solidFill>
                  <a:latin typeface="Patrick Hand" panose="020B0604020202020204" charset="0"/>
                  <a:cs typeface="Arial" pitchFamily="34" charset="0"/>
                </a:rPr>
                <a:t>An action is an asynchronous call to another node's functionality. “Asynchronous” means you don't have to wait for the result. You can do other things pending the result. </a:t>
              </a:r>
            </a:p>
          </p:txBody>
        </p:sp>
        <p:sp>
          <p:nvSpPr>
            <p:cNvPr id="137" name="TextBox 136">
              <a:extLst>
                <a:ext uri="{FF2B5EF4-FFF2-40B4-BE49-F238E27FC236}">
                  <a16:creationId xmlns:a16="http://schemas.microsoft.com/office/drawing/2014/main" xmlns="" id="{10C016E8-28BD-43F9-A519-1DA247461D2B}"/>
                </a:ext>
              </a:extLst>
            </p:cNvPr>
            <p:cNvSpPr txBox="1"/>
            <p:nvPr/>
          </p:nvSpPr>
          <p:spPr>
            <a:xfrm>
              <a:off x="3017859" y="4283314"/>
              <a:ext cx="1870812" cy="353604"/>
            </a:xfrm>
            <a:prstGeom prst="rect">
              <a:avLst/>
            </a:prstGeom>
            <a:noFill/>
          </p:spPr>
          <p:txBody>
            <a:bodyPr wrap="square" rtlCol="0">
              <a:spAutoFit/>
            </a:bodyPr>
            <a:lstStyle/>
            <a:p>
              <a:r>
                <a:rPr lang="en-US" altLang="ko-KR" b="1" dirty="0" smtClean="0">
                  <a:solidFill>
                    <a:srgbClr val="DD52BE"/>
                  </a:solidFill>
                  <a:latin typeface="Patrick Hand" panose="020B0604020202020204" charset="0"/>
                  <a:cs typeface="Arial" pitchFamily="34" charset="0"/>
                </a:rPr>
                <a:t>ACTION</a:t>
              </a:r>
              <a:endParaRPr lang="ko-KR" altLang="en-US" sz="1100" b="1" dirty="0">
                <a:solidFill>
                  <a:srgbClr val="DD52BE"/>
                </a:solidFill>
                <a:latin typeface="Patrick Hand" panose="020B0604020202020204" charset="0"/>
                <a:cs typeface="Arial" pitchFamily="34" charset="0"/>
              </a:endParaRPr>
            </a:p>
          </p:txBody>
        </p:sp>
      </p:grpSp>
    </p:spTree>
    <p:extLst>
      <p:ext uri="{BB962C8B-B14F-4D97-AF65-F5344CB8AC3E}">
        <p14:creationId xmlns:p14="http://schemas.microsoft.com/office/powerpoint/2010/main" val="1498334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21566"/>
            <a:ext cx="3134400" cy="1034400"/>
          </a:xfrm>
        </p:spPr>
        <p:txBody>
          <a:bodyPr/>
          <a:lstStyle/>
          <a:p>
            <a:r>
              <a:rPr lang="en-US" dirty="0" smtClean="0"/>
              <a:t>ROS Topic.</a:t>
            </a:r>
            <a:endParaRPr lang="en-IN" dirty="0"/>
          </a:p>
        </p:txBody>
      </p:sp>
      <p:sp>
        <p:nvSpPr>
          <p:cNvPr id="2" name="Rectangle 1"/>
          <p:cNvSpPr/>
          <p:nvPr/>
        </p:nvSpPr>
        <p:spPr>
          <a:xfrm>
            <a:off x="625547" y="1283736"/>
            <a:ext cx="3382511" cy="2585323"/>
          </a:xfrm>
          <a:prstGeom prst="rect">
            <a:avLst/>
          </a:prstGeom>
        </p:spPr>
        <p:txBody>
          <a:bodyPr wrap="square">
            <a:spAutoFit/>
          </a:bodyPr>
          <a:lstStyle/>
          <a:p>
            <a:pPr lvl="0"/>
            <a:r>
              <a:rPr lang="en-US" sz="1800" b="1" dirty="0">
                <a:solidFill>
                  <a:srgbClr val="6A5E6D"/>
                </a:solidFill>
                <a:latin typeface="Patrick Hand"/>
                <a:sym typeface="Patrick Hand"/>
              </a:rPr>
              <a:t>It is the topic in which the scan or any type of data which gets published or subscribed. </a:t>
            </a:r>
          </a:p>
          <a:p>
            <a:pPr lvl="0"/>
            <a:endParaRPr lang="en-US" sz="1800" b="1" dirty="0">
              <a:solidFill>
                <a:srgbClr val="6A5E6D"/>
              </a:solidFill>
              <a:latin typeface="Patrick Hand"/>
              <a:sym typeface="Patrick Hand"/>
            </a:endParaRPr>
          </a:p>
          <a:p>
            <a:pPr lvl="0"/>
            <a:r>
              <a:rPr lang="en-US" sz="1800" b="1" dirty="0">
                <a:solidFill>
                  <a:srgbClr val="59BDAB"/>
                </a:solidFill>
                <a:latin typeface="Patrick Hand"/>
                <a:sym typeface="Patrick Hand"/>
              </a:rPr>
              <a:t>For example: </a:t>
            </a:r>
            <a:r>
              <a:rPr lang="en-US" sz="1800" b="1" dirty="0">
                <a:solidFill>
                  <a:srgbClr val="6A5E6D"/>
                </a:solidFill>
                <a:latin typeface="Patrick Hand"/>
                <a:sym typeface="Patrick Hand"/>
              </a:rPr>
              <a:t>LIDAR scan data is published in the name of ROS topic "/scan", which can be received from any ROS Network subscribed to the same ROS topic "/scan"</a:t>
            </a:r>
          </a:p>
        </p:txBody>
      </p:sp>
      <p:sp>
        <p:nvSpPr>
          <p:cNvPr id="17" name="Rectangle 16"/>
          <p:cNvSpPr/>
          <p:nvPr/>
        </p:nvSpPr>
        <p:spPr>
          <a:xfrm>
            <a:off x="4527278" y="238004"/>
            <a:ext cx="4392380" cy="4801314"/>
          </a:xfrm>
          <a:prstGeom prst="rect">
            <a:avLst/>
          </a:prstGeom>
        </p:spPr>
        <p:txBody>
          <a:bodyPr wrap="square">
            <a:spAutoFit/>
          </a:bodyPr>
          <a:lstStyle/>
          <a:p>
            <a:pPr lvl="0"/>
            <a:r>
              <a:rPr lang="en-US" sz="1800" b="1" dirty="0">
                <a:solidFill>
                  <a:srgbClr val="DD52BE"/>
                </a:solidFill>
                <a:latin typeface="Patrick Hand"/>
                <a:sym typeface="Patrick Hand"/>
              </a:rPr>
              <a:t>rostopic list </a:t>
            </a:r>
            <a:r>
              <a:rPr lang="en-US" sz="1800" b="1" dirty="0">
                <a:solidFill>
                  <a:srgbClr val="6A5E6D"/>
                </a:solidFill>
                <a:latin typeface="Patrick Hand"/>
                <a:sym typeface="Patrick Hand"/>
              </a:rPr>
              <a:t>- It displays the available </a:t>
            </a:r>
            <a:r>
              <a:rPr lang="en-US" sz="1800" b="1" dirty="0" err="1">
                <a:solidFill>
                  <a:srgbClr val="6A5E6D"/>
                </a:solidFill>
                <a:latin typeface="Patrick Hand"/>
                <a:sym typeface="Patrick Hand"/>
              </a:rPr>
              <a:t>ros</a:t>
            </a:r>
            <a:r>
              <a:rPr lang="en-US" sz="1800" b="1" dirty="0">
                <a:solidFill>
                  <a:srgbClr val="6A5E6D"/>
                </a:solidFill>
                <a:latin typeface="Patrick Hand"/>
                <a:sym typeface="Patrick Hand"/>
              </a:rPr>
              <a:t> topic list which can be subscribed to receive the data published via the same topic</a:t>
            </a: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rostopic info &lt;/topic name&gt; </a:t>
            </a:r>
            <a:r>
              <a:rPr lang="en-US" sz="1800" b="1" dirty="0">
                <a:solidFill>
                  <a:srgbClr val="6A5E6D"/>
                </a:solidFill>
                <a:latin typeface="Patrick Hand"/>
                <a:sym typeface="Patrick Hand"/>
              </a:rPr>
              <a:t>: It displays the type of the specific </a:t>
            </a:r>
            <a:r>
              <a:rPr lang="en-US" sz="1800" b="1" dirty="0" err="1">
                <a:solidFill>
                  <a:srgbClr val="6A5E6D"/>
                </a:solidFill>
                <a:latin typeface="Patrick Hand"/>
                <a:sym typeface="Patrick Hand"/>
              </a:rPr>
              <a:t>ros</a:t>
            </a:r>
            <a:r>
              <a:rPr lang="en-US" sz="1800" b="1" dirty="0">
                <a:solidFill>
                  <a:srgbClr val="6A5E6D"/>
                </a:solidFill>
                <a:latin typeface="Patrick Hand"/>
                <a:sym typeface="Patrick Hand"/>
              </a:rPr>
              <a:t> topic. For example:  rostopic info /scan results the type like </a:t>
            </a:r>
            <a:r>
              <a:rPr lang="en-US" sz="1800" b="1" dirty="0" err="1">
                <a:solidFill>
                  <a:srgbClr val="6A5E6D"/>
                </a:solidFill>
                <a:latin typeface="Patrick Hand"/>
                <a:sym typeface="Patrick Hand"/>
              </a:rPr>
              <a:t>Sensor_msgs</a:t>
            </a:r>
            <a:r>
              <a:rPr lang="en-US" sz="1800" b="1" dirty="0">
                <a:solidFill>
                  <a:srgbClr val="6A5E6D"/>
                </a:solidFill>
                <a:latin typeface="Patrick Hand"/>
                <a:sym typeface="Patrick Hand"/>
              </a:rPr>
              <a:t>/</a:t>
            </a:r>
            <a:r>
              <a:rPr lang="en-US" sz="1800" b="1" dirty="0" err="1">
                <a:solidFill>
                  <a:srgbClr val="6A5E6D"/>
                </a:solidFill>
                <a:latin typeface="Patrick Hand"/>
                <a:sym typeface="Patrick Hand"/>
              </a:rPr>
              <a:t>LaserScan</a:t>
            </a:r>
            <a:endParaRPr lang="en-US" sz="1800" b="1" dirty="0">
              <a:solidFill>
                <a:srgbClr val="6A5E6D"/>
              </a:solidFill>
              <a:latin typeface="Patrick Hand"/>
              <a:sym typeface="Patrick Hand"/>
            </a:endParaRP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rostopic echo &lt;/topic name&gt;</a:t>
            </a:r>
            <a:r>
              <a:rPr lang="en-US" sz="1800" b="1" dirty="0">
                <a:solidFill>
                  <a:srgbClr val="6A5E6D"/>
                </a:solidFill>
                <a:latin typeface="Patrick Hand"/>
                <a:sym typeface="Patrick Hand"/>
              </a:rPr>
              <a:t>: It continuously displays the message data published in the topic. For example rostopic echo /scan results the complete scan data obtained from the sensors like Ranges, angles, minimum angles, maximum angles etc.</a:t>
            </a:r>
          </a:p>
          <a:p>
            <a:pPr lvl="0"/>
            <a:endParaRPr lang="en-US" sz="1800" b="1" dirty="0">
              <a:solidFill>
                <a:srgbClr val="6A5E6D"/>
              </a:solidFill>
              <a:latin typeface="Patrick Hand"/>
              <a:sym typeface="Patrick Hand"/>
            </a:endParaRPr>
          </a:p>
          <a:p>
            <a:pPr lvl="0"/>
            <a:r>
              <a:rPr lang="en-US" sz="1800" b="1" dirty="0">
                <a:solidFill>
                  <a:srgbClr val="6A5E6D"/>
                </a:solidFill>
                <a:latin typeface="Patrick Hand"/>
                <a:sym typeface="Patrick Hand"/>
              </a:rPr>
              <a:t>/</a:t>
            </a:r>
            <a:r>
              <a:rPr lang="en-US" sz="1800" b="1" dirty="0" err="1">
                <a:solidFill>
                  <a:srgbClr val="6A5E6D"/>
                </a:solidFill>
                <a:latin typeface="Patrick Hand"/>
                <a:sym typeface="Patrick Hand"/>
              </a:rPr>
              <a:t>rosout</a:t>
            </a:r>
            <a:r>
              <a:rPr lang="en-US" sz="1800" b="1" dirty="0">
                <a:solidFill>
                  <a:srgbClr val="6A5E6D"/>
                </a:solidFill>
                <a:latin typeface="Patrick Hand"/>
                <a:sym typeface="Patrick Hand"/>
              </a:rPr>
              <a:t> &amp; /</a:t>
            </a:r>
            <a:r>
              <a:rPr lang="en-US" sz="1800" b="1" dirty="0" err="1">
                <a:solidFill>
                  <a:srgbClr val="6A5E6D"/>
                </a:solidFill>
                <a:latin typeface="Patrick Hand"/>
                <a:sym typeface="Patrick Hand"/>
              </a:rPr>
              <a:t>rodout_agg</a:t>
            </a:r>
            <a:r>
              <a:rPr lang="en-US" sz="1800" b="1" dirty="0">
                <a:solidFill>
                  <a:srgbClr val="6A5E6D"/>
                </a:solidFill>
                <a:latin typeface="Patrick Hand"/>
                <a:sym typeface="Patrick Hand"/>
              </a:rPr>
              <a:t> are internal topic of </a:t>
            </a:r>
            <a:r>
              <a:rPr lang="en-US" sz="1800" b="1" dirty="0" err="1">
                <a:solidFill>
                  <a:srgbClr val="6A5E6D"/>
                </a:solidFill>
                <a:latin typeface="Patrick Hand"/>
                <a:sym typeface="Patrick Hand"/>
              </a:rPr>
              <a:t>ros</a:t>
            </a:r>
            <a:endParaRPr lang="en-US" sz="1800" b="1" dirty="0">
              <a:solidFill>
                <a:srgbClr val="6A5E6D"/>
              </a:solidFill>
              <a:latin typeface="Patrick Hand"/>
              <a:sym typeface="Patrick Hand"/>
            </a:endParaRPr>
          </a:p>
        </p:txBody>
      </p:sp>
    </p:spTree>
    <p:extLst>
      <p:ext uri="{BB962C8B-B14F-4D97-AF65-F5344CB8AC3E}">
        <p14:creationId xmlns:p14="http://schemas.microsoft.com/office/powerpoint/2010/main" val="348655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50197" y="373526"/>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5921" y="181227"/>
            <a:ext cx="3565500" cy="859800"/>
          </a:xfrm>
          <a:prstGeom prst="rect">
            <a:avLst/>
          </a:prstGeom>
        </p:spPr>
        <p:txBody>
          <a:bodyPr spcFirstLastPara="1" wrap="square" lIns="0" tIns="0" rIns="0" bIns="0" anchor="ctr" anchorCtr="0">
            <a:noAutofit/>
          </a:bodyPr>
          <a:lstStyle/>
          <a:p>
            <a:pPr lvl="0" algn="l"/>
            <a:r>
              <a:rPr lang="en-IN" dirty="0" smtClean="0"/>
              <a:t>ROS Node.</a:t>
            </a:r>
            <a:endParaRPr lang="en-IN" dirty="0"/>
          </a:p>
        </p:txBody>
      </p:sp>
      <p:sp>
        <p:nvSpPr>
          <p:cNvPr id="5" name="Rectangle 4"/>
          <p:cNvSpPr/>
          <p:nvPr/>
        </p:nvSpPr>
        <p:spPr>
          <a:xfrm>
            <a:off x="617573" y="1412945"/>
            <a:ext cx="3382511" cy="2308324"/>
          </a:xfrm>
          <a:prstGeom prst="rect">
            <a:avLst/>
          </a:prstGeom>
        </p:spPr>
        <p:txBody>
          <a:bodyPr wrap="square">
            <a:spAutoFit/>
          </a:bodyPr>
          <a:lstStyle/>
          <a:p>
            <a:pPr lvl="0"/>
            <a:r>
              <a:rPr lang="en-US" sz="1800" b="1" dirty="0">
                <a:solidFill>
                  <a:schemeClr val="accent2"/>
                </a:solidFill>
                <a:latin typeface="Patrick Hand"/>
                <a:sym typeface="Patrick Hand"/>
              </a:rPr>
              <a:t>ROS Node are the node points which resembles the publishers and subscribers that shows the name of the node acts as publishers and name of the node acts as subscribers. </a:t>
            </a:r>
          </a:p>
          <a:p>
            <a:pPr lvl="0"/>
            <a:endParaRPr lang="en-US" sz="1800" b="1" dirty="0">
              <a:solidFill>
                <a:schemeClr val="accent2"/>
              </a:solidFill>
              <a:latin typeface="Patrick Hand"/>
              <a:sym typeface="Patrick Hand"/>
            </a:endParaRPr>
          </a:p>
          <a:p>
            <a:pPr lvl="0"/>
            <a:r>
              <a:rPr lang="en-US" sz="1800" b="1" dirty="0">
                <a:solidFill>
                  <a:schemeClr val="accent2"/>
                </a:solidFill>
                <a:latin typeface="Patrick Hand"/>
                <a:sym typeface="Patrick Hand"/>
              </a:rPr>
              <a:t>Publishing and subscribing will occur between 2 nodes through the </a:t>
            </a:r>
            <a:r>
              <a:rPr lang="en-US" sz="1800" b="1" dirty="0" err="1">
                <a:solidFill>
                  <a:schemeClr val="accent2"/>
                </a:solidFill>
                <a:latin typeface="Patrick Hand"/>
                <a:sym typeface="Patrick Hand"/>
              </a:rPr>
              <a:t>ros</a:t>
            </a:r>
            <a:r>
              <a:rPr lang="en-US" sz="1800" b="1" dirty="0">
                <a:solidFill>
                  <a:schemeClr val="accent2"/>
                </a:solidFill>
                <a:latin typeface="Patrick Hand"/>
                <a:sym typeface="Patrick Hand"/>
              </a:rPr>
              <a:t> topic</a:t>
            </a:r>
          </a:p>
        </p:txBody>
      </p:sp>
      <p:sp>
        <p:nvSpPr>
          <p:cNvPr id="6" name="Rectangle 5"/>
          <p:cNvSpPr/>
          <p:nvPr/>
        </p:nvSpPr>
        <p:spPr>
          <a:xfrm>
            <a:off x="4547156" y="1689944"/>
            <a:ext cx="4392380" cy="1754326"/>
          </a:xfrm>
          <a:prstGeom prst="rect">
            <a:avLst/>
          </a:prstGeom>
        </p:spPr>
        <p:txBody>
          <a:bodyPr wrap="square">
            <a:spAutoFit/>
          </a:bodyPr>
          <a:lstStyle/>
          <a:p>
            <a:pPr lvl="0"/>
            <a:r>
              <a:rPr lang="en-US" sz="1800" b="1" dirty="0">
                <a:solidFill>
                  <a:srgbClr val="DD52BE"/>
                </a:solidFill>
                <a:latin typeface="Patrick Hand"/>
                <a:sym typeface="Patrick Hand"/>
              </a:rPr>
              <a:t>rosnode list </a:t>
            </a:r>
            <a:r>
              <a:rPr lang="en-US" sz="1800" b="1" dirty="0">
                <a:solidFill>
                  <a:schemeClr val="accent2"/>
                </a:solidFill>
                <a:latin typeface="Patrick Hand"/>
                <a:sym typeface="Patrick Hand"/>
              </a:rPr>
              <a:t>- It displays the available ROS Nodes</a:t>
            </a:r>
          </a:p>
          <a:p>
            <a:pPr lvl="0"/>
            <a:endParaRPr lang="en-US" sz="1800" b="1" dirty="0">
              <a:solidFill>
                <a:srgbClr val="DD52BE"/>
              </a:solidFill>
              <a:latin typeface="Patrick Hand"/>
              <a:sym typeface="Patrick Hand"/>
            </a:endParaRPr>
          </a:p>
          <a:p>
            <a:pPr lvl="0"/>
            <a:r>
              <a:rPr lang="en-US" sz="1800" b="1" dirty="0" err="1">
                <a:solidFill>
                  <a:srgbClr val="DD52BE"/>
                </a:solidFill>
                <a:latin typeface="Patrick Hand"/>
                <a:sym typeface="Patrick Hand"/>
              </a:rPr>
              <a:t>rqt_graph</a:t>
            </a:r>
            <a:r>
              <a:rPr lang="en-US" sz="1800" b="1" dirty="0">
                <a:solidFill>
                  <a:srgbClr val="DD52BE"/>
                </a:solidFill>
                <a:latin typeface="Patrick Hand"/>
                <a:sym typeface="Patrick Hand"/>
              </a:rPr>
              <a:t> - </a:t>
            </a:r>
            <a:r>
              <a:rPr lang="en-US" sz="1800" b="1" dirty="0" err="1">
                <a:solidFill>
                  <a:schemeClr val="accent2"/>
                </a:solidFill>
                <a:latin typeface="Patrick Hand"/>
                <a:sym typeface="Patrick Hand"/>
              </a:rPr>
              <a:t>rqt_graph</a:t>
            </a:r>
            <a:r>
              <a:rPr lang="en-US" sz="1800" b="1" dirty="0">
                <a:solidFill>
                  <a:schemeClr val="accent2"/>
                </a:solidFill>
                <a:latin typeface="Patrick Hand"/>
                <a:sym typeface="Patrick Hand"/>
              </a:rPr>
              <a:t> shows the connectivity tree diagram of current networks of ROS, which includes ROS Nodes with its connecting ROS topics etc.</a:t>
            </a:r>
          </a:p>
        </p:txBody>
      </p:sp>
    </p:spTree>
    <p:extLst>
      <p:ext uri="{BB962C8B-B14F-4D97-AF65-F5344CB8AC3E}">
        <p14:creationId xmlns:p14="http://schemas.microsoft.com/office/powerpoint/2010/main" val="400110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49;p37"/>
          <p:cNvSpPr/>
          <p:nvPr/>
        </p:nvSpPr>
        <p:spPr>
          <a:xfrm flipH="1">
            <a:off x="420070" y="249336"/>
            <a:ext cx="3587988"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p:cNvSpPr>
            <a:spLocks noGrp="1"/>
          </p:cNvSpPr>
          <p:nvPr>
            <p:ph type="title"/>
          </p:nvPr>
        </p:nvSpPr>
        <p:spPr>
          <a:xfrm>
            <a:off x="646864" y="-21566"/>
            <a:ext cx="3134400" cy="1034400"/>
          </a:xfrm>
        </p:spPr>
        <p:txBody>
          <a:bodyPr/>
          <a:lstStyle/>
          <a:p>
            <a:r>
              <a:rPr lang="en-US" dirty="0" smtClean="0"/>
              <a:t>ROS Service.</a:t>
            </a:r>
            <a:endParaRPr lang="en-IN" dirty="0"/>
          </a:p>
        </p:txBody>
      </p:sp>
      <p:sp>
        <p:nvSpPr>
          <p:cNvPr id="2" name="Rectangle 1"/>
          <p:cNvSpPr/>
          <p:nvPr/>
        </p:nvSpPr>
        <p:spPr>
          <a:xfrm>
            <a:off x="625547" y="1283736"/>
            <a:ext cx="3382511" cy="2862322"/>
          </a:xfrm>
          <a:prstGeom prst="rect">
            <a:avLst/>
          </a:prstGeom>
        </p:spPr>
        <p:txBody>
          <a:bodyPr wrap="square">
            <a:spAutoFit/>
          </a:bodyPr>
          <a:lstStyle/>
          <a:p>
            <a:pPr lvl="0"/>
            <a:r>
              <a:rPr lang="en-US" sz="1800" b="1" dirty="0">
                <a:solidFill>
                  <a:srgbClr val="6A5E6D"/>
                </a:solidFill>
                <a:latin typeface="Patrick Hand"/>
                <a:sym typeface="Patrick Hand"/>
              </a:rPr>
              <a:t>Service is one type of function can be start or stop by calling the service. </a:t>
            </a:r>
          </a:p>
          <a:p>
            <a:pPr lvl="0"/>
            <a:endParaRPr lang="en-US" sz="1800" b="1" dirty="0">
              <a:solidFill>
                <a:srgbClr val="6A5E6D"/>
              </a:solidFill>
              <a:latin typeface="Patrick Hand"/>
              <a:sym typeface="Patrick Hand"/>
            </a:endParaRPr>
          </a:p>
          <a:p>
            <a:pPr lvl="0"/>
            <a:r>
              <a:rPr lang="en-US" sz="1800" b="1" dirty="0">
                <a:solidFill>
                  <a:srgbClr val="59BDAB"/>
                </a:solidFill>
                <a:latin typeface="Patrick Hand"/>
                <a:sym typeface="Patrick Hand"/>
              </a:rPr>
              <a:t>For example: </a:t>
            </a:r>
            <a:r>
              <a:rPr lang="en-US" sz="1800" b="1" dirty="0">
                <a:solidFill>
                  <a:srgbClr val="6A5E6D"/>
                </a:solidFill>
                <a:latin typeface="Patrick Hand"/>
                <a:sym typeface="Patrick Hand"/>
              </a:rPr>
              <a:t>If we supposed to move the car forward, we can call the forward service, then if supposed to turn right suddenly we can call the right service. So that car breaks the current service and do the latest service command received.</a:t>
            </a:r>
          </a:p>
        </p:txBody>
      </p:sp>
      <p:sp>
        <p:nvSpPr>
          <p:cNvPr id="17" name="Rectangle 16"/>
          <p:cNvSpPr/>
          <p:nvPr/>
        </p:nvSpPr>
        <p:spPr>
          <a:xfrm>
            <a:off x="4495327" y="1560735"/>
            <a:ext cx="4392380" cy="2308324"/>
          </a:xfrm>
          <a:prstGeom prst="rect">
            <a:avLst/>
          </a:prstGeom>
        </p:spPr>
        <p:txBody>
          <a:bodyPr wrap="square">
            <a:spAutoFit/>
          </a:bodyPr>
          <a:lstStyle/>
          <a:p>
            <a:pPr lvl="0"/>
            <a:r>
              <a:rPr lang="en-US" sz="1800" b="1" dirty="0">
                <a:solidFill>
                  <a:srgbClr val="DD52BE"/>
                </a:solidFill>
                <a:latin typeface="Patrick Hand"/>
                <a:sym typeface="Patrick Hand"/>
              </a:rPr>
              <a:t>For example: </a:t>
            </a:r>
            <a:r>
              <a:rPr lang="en-US" sz="1800" b="1" dirty="0">
                <a:solidFill>
                  <a:srgbClr val="6A5E6D"/>
                </a:solidFill>
                <a:latin typeface="Patrick Hand"/>
                <a:sym typeface="Patrick Hand"/>
              </a:rPr>
              <a:t>To Start the service: </a:t>
            </a:r>
          </a:p>
          <a:p>
            <a:pPr lvl="0"/>
            <a:endParaRPr lang="en-US" sz="1800" b="1" dirty="0">
              <a:solidFill>
                <a:srgbClr val="6A5E6D"/>
              </a:solidFill>
              <a:latin typeface="Patrick Hand"/>
              <a:sym typeface="Patrick Hand"/>
            </a:endParaRPr>
          </a:p>
          <a:p>
            <a:pPr lvl="0"/>
            <a:r>
              <a:rPr lang="en-US" sz="1800" b="1" dirty="0" err="1">
                <a:solidFill>
                  <a:srgbClr val="6A5E6D"/>
                </a:solidFill>
                <a:latin typeface="Patrick Hand"/>
                <a:sym typeface="Patrick Hand"/>
              </a:rPr>
              <a:t>roslaunch</a:t>
            </a:r>
            <a:r>
              <a:rPr lang="en-US" sz="1800" b="1" dirty="0">
                <a:solidFill>
                  <a:srgbClr val="6A5E6D"/>
                </a:solidFill>
                <a:latin typeface="Patrick Hand"/>
                <a:sym typeface="Patrick Hand"/>
              </a:rPr>
              <a:t> </a:t>
            </a:r>
            <a:r>
              <a:rPr lang="en-US" sz="1800" b="1" dirty="0" err="1">
                <a:solidFill>
                  <a:srgbClr val="6A5E6D"/>
                </a:solidFill>
                <a:latin typeface="Patrick Hand"/>
                <a:sym typeface="Patrick Hand"/>
              </a:rPr>
              <a:t>service_demo</a:t>
            </a:r>
            <a:r>
              <a:rPr lang="en-US" sz="1800" b="1" dirty="0">
                <a:solidFill>
                  <a:srgbClr val="6A5E6D"/>
                </a:solidFill>
                <a:latin typeface="Patrick Hand"/>
                <a:sym typeface="Patrick Hand"/>
              </a:rPr>
              <a:t> </a:t>
            </a:r>
            <a:r>
              <a:rPr lang="en-US" sz="1800" b="1" dirty="0" err="1">
                <a:solidFill>
                  <a:srgbClr val="6A5E6D"/>
                </a:solidFill>
                <a:latin typeface="Patrick Hand"/>
                <a:sym typeface="Patrick Hand"/>
              </a:rPr>
              <a:t>service_launch.launch</a:t>
            </a:r>
            <a:endParaRPr lang="en-US" sz="1800" b="1" dirty="0">
              <a:solidFill>
                <a:srgbClr val="6A5E6D"/>
              </a:solidFill>
              <a:latin typeface="Patrick Hand"/>
              <a:sym typeface="Patrick Hand"/>
            </a:endParaRPr>
          </a:p>
          <a:p>
            <a:pPr lvl="0"/>
            <a:endParaRPr lang="en-US" sz="1800" b="1" dirty="0">
              <a:solidFill>
                <a:srgbClr val="6A5E6D"/>
              </a:solidFill>
              <a:latin typeface="Patrick Hand"/>
              <a:sym typeface="Patrick Hand"/>
            </a:endParaRPr>
          </a:p>
          <a:p>
            <a:pPr lvl="0"/>
            <a:r>
              <a:rPr lang="en-US" sz="1800" b="1" dirty="0">
                <a:solidFill>
                  <a:srgbClr val="DD52BE"/>
                </a:solidFill>
                <a:latin typeface="Patrick Hand"/>
                <a:sym typeface="Patrick Hand"/>
              </a:rPr>
              <a:t>To call the service, below command should be run in another terminal.</a:t>
            </a:r>
          </a:p>
          <a:p>
            <a:pPr lvl="0"/>
            <a:endParaRPr lang="en-US" sz="1800" b="1" dirty="0">
              <a:solidFill>
                <a:srgbClr val="6A5E6D"/>
              </a:solidFill>
              <a:latin typeface="Patrick Hand"/>
              <a:sym typeface="Patrick Hand"/>
            </a:endParaRPr>
          </a:p>
          <a:p>
            <a:pPr lvl="0"/>
            <a:r>
              <a:rPr lang="en-US" sz="1800" b="1" dirty="0" err="1">
                <a:solidFill>
                  <a:srgbClr val="6A5E6D"/>
                </a:solidFill>
                <a:latin typeface="Patrick Hand"/>
                <a:sym typeface="Patrick Hand"/>
              </a:rPr>
              <a:t>rosservice</a:t>
            </a:r>
            <a:r>
              <a:rPr lang="en-US" sz="1800" b="1" dirty="0">
                <a:solidFill>
                  <a:srgbClr val="6A5E6D"/>
                </a:solidFill>
                <a:latin typeface="Patrick Hand"/>
                <a:sym typeface="Patrick Hand"/>
              </a:rPr>
              <a:t> call /</a:t>
            </a:r>
            <a:r>
              <a:rPr lang="en-US" sz="1800" b="1" dirty="0" err="1">
                <a:solidFill>
                  <a:srgbClr val="6A5E6D"/>
                </a:solidFill>
                <a:latin typeface="Patrick Hand"/>
                <a:sym typeface="Patrick Hand"/>
              </a:rPr>
              <a:t>service_demo</a:t>
            </a:r>
            <a:r>
              <a:rPr lang="en-US" sz="1800" b="1" dirty="0">
                <a:solidFill>
                  <a:srgbClr val="6A5E6D"/>
                </a:solidFill>
                <a:latin typeface="Patrick Hand"/>
                <a:sym typeface="Patrick Hand"/>
              </a:rPr>
              <a:t> "{}"</a:t>
            </a:r>
          </a:p>
        </p:txBody>
      </p:sp>
    </p:spTree>
    <p:extLst>
      <p:ext uri="{BB962C8B-B14F-4D97-AF65-F5344CB8AC3E}">
        <p14:creationId xmlns:p14="http://schemas.microsoft.com/office/powerpoint/2010/main" val="411656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1060</Words>
  <Application>Microsoft Office PowerPoint</Application>
  <PresentationFormat>On-screen Show (16:9)</PresentationFormat>
  <Paragraphs>118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Gothic</vt:lpstr>
      <vt:lpstr>Arial Unicode MS</vt:lpstr>
      <vt:lpstr>Arial</vt:lpstr>
      <vt:lpstr>Red Hat Text</vt:lpstr>
      <vt:lpstr>Patrick Hand</vt:lpstr>
      <vt:lpstr>Doodles Serendipity by Slidesgo</vt:lpstr>
      <vt:lpstr>Raspberry Pi Master Class Day-29</vt:lpstr>
      <vt:lpstr>01</vt:lpstr>
      <vt:lpstr>PREREQUISITES FOR THIS COURSE</vt:lpstr>
      <vt:lpstr>LIDAR</vt:lpstr>
      <vt:lpstr>Robotic Operating System…</vt:lpstr>
      <vt:lpstr>ROS System components</vt:lpstr>
      <vt:lpstr>ROS Topic.</vt:lpstr>
      <vt:lpstr>ROS Node.</vt:lpstr>
      <vt:lpstr>ROS Service.</vt:lpstr>
      <vt:lpstr>ROS Action.</vt:lpstr>
      <vt:lpstr>ROS Version…</vt:lpstr>
      <vt:lpstr>Tools of ROS. </vt:lpstr>
      <vt:lpstr>DEMO Session</vt:lpstr>
      <vt:lpstr>PowerPoint Presentation</vt:lpstr>
      <vt:lpstr>PowerPoint Presentation</vt:lpstr>
      <vt:lpstr>BrainBox AI Built for the Climate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170</cp:revision>
  <dcterms:modified xsi:type="dcterms:W3CDTF">2021-01-09T08:12:52Z</dcterms:modified>
</cp:coreProperties>
</file>