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60" r:id="rId3"/>
    <p:sldId id="258" r:id="rId4"/>
    <p:sldId id="307" r:id="rId5"/>
    <p:sldId id="326" r:id="rId6"/>
    <p:sldId id="327" r:id="rId7"/>
    <p:sldId id="311" r:id="rId8"/>
    <p:sldId id="312" r:id="rId9"/>
    <p:sldId id="318" r:id="rId10"/>
    <p:sldId id="284" r:id="rId11"/>
  </p:sldIdLst>
  <p:sldSz cx="9144000" cy="5143500" type="screen16x9"/>
  <p:notesSz cx="6858000" cy="9144000"/>
  <p:embeddedFontLst>
    <p:embeddedFont>
      <p:font typeface="Fira Sans Condensed Light" panose="020B0604020202020204" charset="0"/>
      <p:regular r:id="rId13"/>
      <p:bold r:id="rId14"/>
      <p:italic r:id="rId15"/>
      <p:boldItalic r:id="rId16"/>
    </p:embeddedFont>
    <p:embeddedFont>
      <p:font typeface="Red Hat Text" panose="020B0604020202020204" charset="0"/>
      <p:regular r:id="rId17"/>
      <p:bold r:id="rId18"/>
      <p:italic r:id="rId19"/>
      <p:boldItalic r:id="rId20"/>
    </p:embeddedFont>
    <p:embeddedFont>
      <p:font typeface="Patrick Hand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98" d="100"/>
          <a:sy n="98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60775" y="-459944"/>
            <a:ext cx="9382959" cy="5659014"/>
            <a:chOff x="-60775" y="-459944"/>
            <a:chExt cx="9382959" cy="5659014"/>
          </a:xfrm>
        </p:grpSpPr>
        <p:sp>
          <p:nvSpPr>
            <p:cNvPr id="177" name="Google Shape;177;p13"/>
            <p:cNvSpPr/>
            <p:nvPr/>
          </p:nvSpPr>
          <p:spPr>
            <a:xfrm>
              <a:off x="3868026" y="4501521"/>
              <a:ext cx="1407966" cy="43132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232700" y="-5257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432600" y="441735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60775" y="321750"/>
              <a:ext cx="262823" cy="218249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794600" y="4229676"/>
              <a:ext cx="225972" cy="1876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3"/>
            <p:cNvGrpSpPr/>
            <p:nvPr/>
          </p:nvGrpSpPr>
          <p:grpSpPr>
            <a:xfrm>
              <a:off x="6569228" y="4932857"/>
              <a:ext cx="429939" cy="266212"/>
              <a:chOff x="3146150" y="4162950"/>
              <a:chExt cx="129375" cy="8010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3"/>
            <p:cNvSpPr/>
            <p:nvPr/>
          </p:nvSpPr>
          <p:spPr>
            <a:xfrm rot="-7353361">
              <a:off x="8428163" y="20076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8999995" flipH="1">
              <a:off x="2032850" y="-315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713450" y="3537238"/>
            <a:ext cx="5717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/>
          </p:nvPr>
        </p:nvSpPr>
        <p:spPr>
          <a:xfrm>
            <a:off x="1713450" y="1589813"/>
            <a:ext cx="5717100" cy="139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 b="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Day-17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Water flow detection using F</a:t>
            </a:r>
            <a:r>
              <a:rPr lang="en-IN" b="1" dirty="0" smtClean="0"/>
              <a:t>l</a:t>
            </a:r>
            <a:r>
              <a:rPr lang="en" b="1" dirty="0" smtClean="0"/>
              <a:t>ow sensor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“Nothing in life is to be feared, it is only to be understood. Now is the time to understand more, so that we may fear less”</a:t>
            </a:r>
            <a:endParaRPr lang="en-US" sz="2000" b="1" dirty="0" smtClean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-Marie Curie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flow detection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</a:t>
            </a:r>
            <a:r>
              <a:rPr lang="en-US" dirty="0" smtClean="0"/>
              <a:t>flow sensor	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Flow calculation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Theory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Water flow detection</a:t>
            </a: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</a:t>
            </a:r>
            <a:r>
              <a:rPr lang="en-US" dirty="0" smtClean="0"/>
              <a:t>Flow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Sensor…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49390" y="1710197"/>
            <a:ext cx="54990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YFS201 Hall Effect Water Flow </a:t>
            </a:r>
            <a:r>
              <a:rPr lang="en-US" sz="24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Sensor </a:t>
            </a:r>
          </a:p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This sensor sits in line with the water line and contains a pinwheel sensor to measure how much water has moved through it. There is an integrated magnetic Hall-Effect sensor that outputs an electrical pulse with every revolution. </a:t>
            </a:r>
          </a:p>
          <a:p>
            <a:endParaRPr lang="en-US" sz="24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  <p:pic>
        <p:nvPicPr>
          <p:cNvPr id="7" name="Picture 2" descr="yf-s201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4"/>
          <a:stretch/>
        </p:blipFill>
        <p:spPr bwMode="auto">
          <a:xfrm>
            <a:off x="6384330" y="654370"/>
            <a:ext cx="173013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49" r="32027"/>
          <a:stretch/>
        </p:blipFill>
        <p:spPr>
          <a:xfrm>
            <a:off x="6216639" y="2551415"/>
            <a:ext cx="2065520" cy="1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906995" y="-1370192"/>
            <a:ext cx="650996" cy="389348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349751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 smtClean="0"/>
              <a:t>Flow calculation</a:t>
            </a:r>
            <a:endParaRPr sz="3600" dirty="0"/>
          </a:p>
        </p:txBody>
      </p:sp>
      <p:grpSp>
        <p:nvGrpSpPr>
          <p:cNvPr id="635" name="Google Shape;635;p34"/>
          <p:cNvGrpSpPr/>
          <p:nvPr/>
        </p:nvGrpSpPr>
        <p:grpSpPr>
          <a:xfrm>
            <a:off x="7505605" y="2925169"/>
            <a:ext cx="352603" cy="311411"/>
            <a:chOff x="2275225" y="4200525"/>
            <a:chExt cx="86575" cy="76450"/>
          </a:xfrm>
        </p:grpSpPr>
        <p:sp>
          <p:nvSpPr>
            <p:cNvPr id="636" name="Google Shape;636;p34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3521" y="1565857"/>
            <a:ext cx="8067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The basis relationship for determining the liquid’s flow rate in such cases is Q=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VxA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, </a:t>
            </a: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Q - flow rate/total flow of water through the pipe</a:t>
            </a: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V - average velocity of the flow and A is the cross-sectional area of the pipe</a:t>
            </a:r>
          </a:p>
          <a:p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Pulse frequency (Hz) = 7.5Q, Q is flow rate in 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Litres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/minute – in Minute</a:t>
            </a: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Flow Rate (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Litres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/hour) = (Pulse frequency x 60 min) / 7.5Q – Q in hour</a:t>
            </a:r>
          </a:p>
          <a:p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Pulses=7.5×Q</a:t>
            </a: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Q=Pulses/7.5 (This is flow rate in 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Litres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/min)</a:t>
            </a:r>
          </a:p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Q=Pulses/(7.5×60) (This is flow rate in 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Litres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/hour</a:t>
            </a:r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76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6" y="493775"/>
            <a:ext cx="4167924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 sensor with RPi</a:t>
            </a:r>
            <a:endParaRPr dirty="0"/>
          </a:p>
        </p:txBody>
      </p:sp>
      <p:pic>
        <p:nvPicPr>
          <p:cNvPr id="1026" name="Picture 2" descr="River Monitoring with an IoT Flow Meter - Hackster.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0"/>
          <a:stretch/>
        </p:blipFill>
        <p:spPr bwMode="auto">
          <a:xfrm>
            <a:off x="2689188" y="1439693"/>
            <a:ext cx="4318951" cy="28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Q17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Laser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4993" y="1549197"/>
            <a:ext cx="374692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Red Hat Text"/>
                <a:sym typeface="Red Hat Text"/>
              </a:rPr>
              <a:t>Light Amplification by Stimulated Emission of </a:t>
            </a:r>
            <a:r>
              <a:rPr lang="en-US" sz="1600" b="1" dirty="0" smtClean="0">
                <a:solidFill>
                  <a:srgbClr val="FFFFFF"/>
                </a:solidFill>
                <a:latin typeface="Red Hat Text"/>
                <a:sym typeface="Red Hat Text"/>
              </a:rPr>
              <a:t>Radiation</a:t>
            </a:r>
          </a:p>
          <a:p>
            <a:endParaRPr lang="en-US" sz="1600" dirty="0">
              <a:solidFill>
                <a:srgbClr val="FFFFFF"/>
              </a:solidFill>
              <a:latin typeface="Red Hat Text"/>
              <a:sym typeface="Red Hat Text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A </a:t>
            </a:r>
            <a:r>
              <a:rPr lang="en-US" sz="1600" dirty="0">
                <a:solidFill>
                  <a:srgbClr val="FFFFFF"/>
                </a:solidFill>
                <a:latin typeface="Red Hat Text"/>
                <a:sym typeface="Red Hat Text"/>
              </a:rPr>
              <a:t>laser is a device that emits light through a process of optical amplification based on the stimulated emission of electromagnetic radiation. </a:t>
            </a:r>
            <a:endParaRPr lang="en-US" sz="1600" dirty="0" smtClean="0">
              <a:solidFill>
                <a:srgbClr val="FFFFFF"/>
              </a:solidFill>
              <a:latin typeface="Red Hat Text"/>
              <a:sym typeface="Red Hat Text"/>
            </a:endParaRPr>
          </a:p>
          <a:p>
            <a:endParaRPr lang="en-US" sz="1600" dirty="0">
              <a:solidFill>
                <a:srgbClr val="FFFFFF"/>
              </a:solidFill>
              <a:latin typeface="Red Hat Text"/>
              <a:sym typeface="Red Hat Text"/>
            </a:endParaRPr>
          </a:p>
          <a:p>
            <a:endParaRPr lang="en-IN" dirty="0"/>
          </a:p>
        </p:txBody>
      </p:sp>
      <p:pic>
        <p:nvPicPr>
          <p:cNvPr id="58" name="Picture 2" descr="laser-clip-ar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95" y="1496274"/>
            <a:ext cx="3121552" cy="22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Q18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90883" y="446205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Thermodynamics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2050" name="Picture 2" descr="Do thermodynamics for you by Calculus78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5" b="20835"/>
          <a:stretch/>
        </p:blipFill>
        <p:spPr bwMode="auto">
          <a:xfrm>
            <a:off x="2316840" y="1899558"/>
            <a:ext cx="4896002" cy="17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74751" y="1046279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Bloodhound’s 1,000 mph rocket car being sold for $11 million</a:t>
            </a:r>
            <a:endParaRPr lang="en-US" sz="320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8" y="3084897"/>
            <a:ext cx="8348948" cy="1900989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894360" y="3853375"/>
            <a:ext cx="8238676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For sale: a rocket-powered car named Bloodhound built specifically to break the land speed record. Theoretical top speed of 1,000 miles per hour. Seats one. Price? A paltry $11 million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The tortured saga of the Bloodhound Land Speed Record project has reached a sadly predictable impasse: the current owner is done spending money trying to set a new record after saving the project from bankruptcy in 2018. It’s hard to blame him. The Bloodhound program has been going for the better part of a decade at this point and has yet to break the 763 mile-per-hour record, let alone scratch at the group’s ultimate stated goal of 1,000 miles per hour.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</a:t>
            </a:r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3074" name="Picture 2" descr="https://cdn.vox-cdn.com/thumbor/AAO8_RTE0wtQ4MzrYSxjbAp_aBo=/0x0:6286x3536/1200x800/filters:focal(2641x1266:3645x2270)/cdn.vox-cdn.com/uploads/chorus_image/image/68724922/BLOODHOUND_LSR_Charlie_Sperring__IMGL5805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06" y="903031"/>
            <a:ext cx="3373369" cy="224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443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Condensed Light</vt:lpstr>
      <vt:lpstr>Red Hat Text</vt:lpstr>
      <vt:lpstr>Arial</vt:lpstr>
      <vt:lpstr>Patrick Hand</vt:lpstr>
      <vt:lpstr>Doodles Serendipity by Slidesgo</vt:lpstr>
      <vt:lpstr>Raspberry Pi Master Class Day-17</vt:lpstr>
      <vt:lpstr>01</vt:lpstr>
      <vt:lpstr>PREREQUISITES FOR THIS COURSE</vt:lpstr>
      <vt:lpstr>Water Flow  Sensor…</vt:lpstr>
      <vt:lpstr>Flow calculation</vt:lpstr>
      <vt:lpstr>Flow sensor with RPi</vt:lpstr>
      <vt:lpstr>PowerPoint Presentation</vt:lpstr>
      <vt:lpstr>PowerPoint Presentation</vt:lpstr>
      <vt:lpstr>Bloodhound’s 1,000 mph rocket car being sold for $11 million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226</cp:revision>
  <dcterms:modified xsi:type="dcterms:W3CDTF">2021-01-27T06:26:20Z</dcterms:modified>
</cp:coreProperties>
</file>