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56" r:id="rId2"/>
    <p:sldId id="260" r:id="rId3"/>
    <p:sldId id="258" r:id="rId4"/>
    <p:sldId id="307" r:id="rId5"/>
    <p:sldId id="332" r:id="rId6"/>
    <p:sldId id="327" r:id="rId7"/>
    <p:sldId id="333" r:id="rId8"/>
    <p:sldId id="330" r:id="rId9"/>
    <p:sldId id="334" r:id="rId10"/>
    <p:sldId id="331" r:id="rId11"/>
    <p:sldId id="335" r:id="rId12"/>
    <p:sldId id="328" r:id="rId13"/>
    <p:sldId id="311" r:id="rId14"/>
    <p:sldId id="312" r:id="rId15"/>
    <p:sldId id="318" r:id="rId16"/>
    <p:sldId id="284" r:id="rId17"/>
  </p:sldIdLst>
  <p:sldSz cx="9144000" cy="5143500" type="screen16x9"/>
  <p:notesSz cx="6858000" cy="9144000"/>
  <p:embeddedFontLst>
    <p:embeddedFont>
      <p:font typeface="Patrick Hand" panose="020B0604020202020204" charset="0"/>
      <p:regular r:id="rId19"/>
    </p:embeddedFont>
    <p:embeddedFont>
      <p:font typeface="Red Hat Text"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E6D"/>
    <a:srgbClr val="59BDAB"/>
    <a:srgbClr val="DD5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31" autoAdjust="0"/>
  </p:normalViewPr>
  <p:slideViewPr>
    <p:cSldViewPr snapToGrid="0">
      <p:cViewPr>
        <p:scale>
          <a:sx n="100" d="100"/>
          <a:sy n="100" d="100"/>
        </p:scale>
        <p:origin x="516" y="7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966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203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426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06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818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6831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2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38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1" r:id="rId5"/>
    <p:sldLayoutId id="2147483663" r:id="rId6"/>
    <p:sldLayoutId id="2147483667" r:id="rId7"/>
    <p:sldLayoutId id="2147483671"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Day-20</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smtClean="0"/>
              <a:t>Automatic Door lock system</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335717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6" y="294075"/>
            <a:ext cx="217782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PIR Sensor</a:t>
            </a:r>
            <a:endParaRPr sz="4400" dirty="0"/>
          </a:p>
        </p:txBody>
      </p:sp>
      <p:sp>
        <p:nvSpPr>
          <p:cNvPr id="2" name="Rectangle 1"/>
          <p:cNvSpPr/>
          <p:nvPr/>
        </p:nvSpPr>
        <p:spPr>
          <a:xfrm>
            <a:off x="637566" y="1303437"/>
            <a:ext cx="5487009" cy="3323987"/>
          </a:xfrm>
          <a:prstGeom prst="rect">
            <a:avLst/>
          </a:prstGeom>
        </p:spPr>
        <p:txBody>
          <a:bodyPr wrap="square">
            <a:spAutoFit/>
          </a:bodyPr>
          <a:lstStyle/>
          <a:p>
            <a:pPr>
              <a:lnSpc>
                <a:spcPct val="150000"/>
              </a:lnSpc>
            </a:pPr>
            <a:r>
              <a:rPr lang="en-US" dirty="0">
                <a:solidFill>
                  <a:schemeClr val="accent2"/>
                </a:solidFill>
                <a:latin typeface="Patrick Hand" panose="020B0604020202020204" charset="0"/>
                <a:sym typeface="Red Hat Text"/>
              </a:rPr>
              <a:t>PIR sensors allow you to sense motion, almost always used to detect whether a human has moved in or out of the sensors range</a:t>
            </a:r>
            <a:r>
              <a:rPr lang="en-US" dirty="0" smtClean="0">
                <a:solidFill>
                  <a:schemeClr val="accent2"/>
                </a:solidFill>
                <a:latin typeface="Patrick Hand" panose="020B0604020202020204" charset="0"/>
                <a:sym typeface="Red Hat Text"/>
              </a:rPr>
              <a:t>.</a:t>
            </a:r>
          </a:p>
          <a:p>
            <a:pPr>
              <a:lnSpc>
                <a:spcPct val="150000"/>
              </a:lnSpc>
            </a:pPr>
            <a:endParaRPr lang="en-US" dirty="0">
              <a:solidFill>
                <a:schemeClr val="accent2"/>
              </a:solidFill>
              <a:latin typeface="Patrick Hand" panose="020B0604020202020204" charset="0"/>
              <a:sym typeface="Red Hat Text"/>
            </a:endParaRPr>
          </a:p>
          <a:p>
            <a:pPr>
              <a:lnSpc>
                <a:spcPct val="150000"/>
              </a:lnSpc>
            </a:pPr>
            <a:r>
              <a:rPr lang="en-US" dirty="0">
                <a:solidFill>
                  <a:schemeClr val="accent2"/>
                </a:solidFill>
                <a:latin typeface="Patrick Hand" panose="020B0604020202020204" charset="0"/>
                <a:sym typeface="Red Hat Text"/>
              </a:rPr>
              <a:t>Output: Digital pulse high (3V) when triggered (motion detected) digital low when idle (no motion detected). Pulse lengths are determined by resistors and capacitors on the PCB and differ from sensor to sensor</a:t>
            </a:r>
            <a:r>
              <a:rPr lang="en-US" dirty="0" smtClean="0">
                <a:solidFill>
                  <a:schemeClr val="accent2"/>
                </a:solidFill>
                <a:latin typeface="Patrick Hand" panose="020B0604020202020204" charset="0"/>
                <a:sym typeface="Red Hat Text"/>
              </a:rPr>
              <a:t>.</a:t>
            </a:r>
          </a:p>
          <a:p>
            <a:pPr>
              <a:lnSpc>
                <a:spcPct val="150000"/>
              </a:lnSpc>
            </a:pPr>
            <a:endParaRPr lang="en-US" dirty="0" smtClean="0">
              <a:solidFill>
                <a:schemeClr val="accent2"/>
              </a:solidFill>
              <a:latin typeface="Patrick Hand" panose="020B0604020202020204" charset="0"/>
              <a:sym typeface="Red Hat Text"/>
            </a:endParaRPr>
          </a:p>
          <a:p>
            <a:pPr>
              <a:lnSpc>
                <a:spcPct val="150000"/>
              </a:lnSpc>
            </a:pPr>
            <a:r>
              <a:rPr lang="en-US" dirty="0">
                <a:solidFill>
                  <a:schemeClr val="accent2"/>
                </a:solidFill>
                <a:latin typeface="Patrick Hand" panose="020B0604020202020204" charset="0"/>
                <a:sym typeface="Red Hat Text"/>
              </a:rPr>
              <a:t>Sensitivity range: up to 20 feet (6 meters) 110° x 70° detection range</a:t>
            </a:r>
          </a:p>
          <a:p>
            <a:pPr>
              <a:lnSpc>
                <a:spcPct val="150000"/>
              </a:lnSpc>
            </a:pPr>
            <a:endParaRPr lang="en-US" dirty="0">
              <a:solidFill>
                <a:schemeClr val="accent2"/>
              </a:solidFill>
              <a:latin typeface="Patrick Hand" panose="020B0604020202020204" charset="0"/>
              <a:sym typeface="Red Hat Text"/>
            </a:endParaRPr>
          </a:p>
          <a:p>
            <a:pPr>
              <a:lnSpc>
                <a:spcPct val="150000"/>
              </a:lnSpc>
            </a:pPr>
            <a:endParaRPr lang="en-US" dirty="0">
              <a:solidFill>
                <a:schemeClr val="accent2"/>
              </a:solidFill>
              <a:latin typeface="Patrick Hand" panose="020B0604020202020204" charset="0"/>
              <a:sym typeface="Red Hat Text"/>
            </a:endParaRPr>
          </a:p>
        </p:txBody>
      </p:sp>
      <p:pic>
        <p:nvPicPr>
          <p:cNvPr id="3" name="Picture 2"/>
          <p:cNvPicPr>
            <a:picLocks noChangeAspect="1"/>
          </p:cNvPicPr>
          <p:nvPr/>
        </p:nvPicPr>
        <p:blipFill>
          <a:blip r:embed="rId3"/>
          <a:stretch>
            <a:fillRect/>
          </a:stretch>
        </p:blipFill>
        <p:spPr>
          <a:xfrm>
            <a:off x="6605630" y="1027212"/>
            <a:ext cx="2043070" cy="1223799"/>
          </a:xfrm>
          <a:prstGeom prst="rect">
            <a:avLst/>
          </a:prstGeom>
        </p:spPr>
      </p:pic>
    </p:spTree>
    <p:extLst>
      <p:ext uri="{BB962C8B-B14F-4D97-AF65-F5344CB8AC3E}">
        <p14:creationId xmlns:p14="http://schemas.microsoft.com/office/powerpoint/2010/main" val="3138567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335717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6" y="294075"/>
            <a:ext cx="217782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PIR Sensor</a:t>
            </a:r>
            <a:endParaRPr sz="4400" dirty="0"/>
          </a:p>
        </p:txBody>
      </p:sp>
      <p:pic>
        <p:nvPicPr>
          <p:cNvPr id="4098" name="Picture 2" descr="Connect and control Raspberry Pi motion detector PIR"/>
          <p:cNvPicPr>
            <a:picLocks noChangeAspect="1" noChangeArrowheads="1"/>
          </p:cNvPicPr>
          <p:nvPr/>
        </p:nvPicPr>
        <p:blipFill rotWithShape="1">
          <a:blip r:embed="rId3">
            <a:extLst>
              <a:ext uri="{28A0092B-C50C-407E-A947-70E740481C1C}">
                <a14:useLocalDpi xmlns:a14="http://schemas.microsoft.com/office/drawing/2010/main" val="0"/>
              </a:ext>
            </a:extLst>
          </a:blip>
          <a:srcRect b="5580"/>
          <a:stretch/>
        </p:blipFill>
        <p:spPr bwMode="auto">
          <a:xfrm>
            <a:off x="3364031" y="1219200"/>
            <a:ext cx="2421747"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95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2214951" y="1608200"/>
            <a:ext cx="4385874" cy="2030350"/>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2184621" y="2337025"/>
            <a:ext cx="4416204"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smtClean="0"/>
              <a:t>DEMO</a:t>
            </a:r>
            <a:br>
              <a:rPr lang="en" sz="6000" dirty="0" smtClean="0"/>
            </a:br>
            <a:r>
              <a:rPr lang="en" sz="6000" dirty="0" smtClean="0"/>
              <a:t>SESSION</a:t>
            </a:r>
            <a:endParaRPr sz="6000" dirty="0"/>
          </a:p>
        </p:txBody>
      </p:sp>
    </p:spTree>
    <p:extLst>
      <p:ext uri="{BB962C8B-B14F-4D97-AF65-F5344CB8AC3E}">
        <p14:creationId xmlns:p14="http://schemas.microsoft.com/office/powerpoint/2010/main" val="317310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18475" y="4320090"/>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Q20 – Discussion</a:t>
            </a:r>
            <a:endParaRPr lang="en-IN" dirty="0"/>
          </a:p>
        </p:txBody>
      </p:sp>
      <p:sp>
        <p:nvSpPr>
          <p:cNvPr id="3" name="Subtitle 2"/>
          <p:cNvSpPr>
            <a:spLocks noGrp="1"/>
          </p:cNvSpPr>
          <p:nvPr>
            <p:ph type="subTitle" idx="1"/>
          </p:nvPr>
        </p:nvSpPr>
        <p:spPr>
          <a:xfrm>
            <a:off x="3328888" y="4252967"/>
            <a:ext cx="2905549" cy="502200"/>
          </a:xfrm>
        </p:spPr>
        <p:txBody>
          <a:bodyPr/>
          <a:lstStyle/>
          <a:p>
            <a:r>
              <a:rPr lang="en-US" dirty="0" smtClean="0">
                <a:latin typeface="Patrick Hand" panose="020B0604020202020204" charset="0"/>
              </a:rPr>
              <a:t>Rocket science</a:t>
            </a:r>
            <a:endParaRPr lang="en-IN" dirty="0">
              <a:latin typeface="Patrick Hand" panose="020B0604020202020204" charset="0"/>
            </a:endParaRPr>
          </a:p>
        </p:txBody>
      </p:sp>
      <p:pic>
        <p:nvPicPr>
          <p:cNvPr id="3074" name="Picture 2" descr="Rocket Parts"/>
          <p:cNvPicPr>
            <a:picLocks noChangeAspect="1" noChangeArrowheads="1"/>
          </p:cNvPicPr>
          <p:nvPr/>
        </p:nvPicPr>
        <p:blipFill rotWithShape="1">
          <a:blip r:embed="rId3">
            <a:extLst>
              <a:ext uri="{28A0092B-C50C-407E-A947-70E740481C1C}">
                <a14:useLocalDpi xmlns:a14="http://schemas.microsoft.com/office/drawing/2010/main" val="0"/>
              </a:ext>
            </a:extLst>
          </a:blip>
          <a:srcRect t="14925"/>
          <a:stretch/>
        </p:blipFill>
        <p:spPr bwMode="auto">
          <a:xfrm>
            <a:off x="2941369" y="1638515"/>
            <a:ext cx="3445152" cy="2195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Q19 – Discussion</a:t>
            </a:r>
            <a:endParaRPr lang="en-IN" dirty="0"/>
          </a:p>
        </p:txBody>
      </p:sp>
      <p:sp>
        <p:nvSpPr>
          <p:cNvPr id="3" name="Subtitle 2"/>
          <p:cNvSpPr>
            <a:spLocks noGrp="1"/>
          </p:cNvSpPr>
          <p:nvPr>
            <p:ph type="subTitle" idx="1"/>
          </p:nvPr>
        </p:nvSpPr>
        <p:spPr>
          <a:xfrm>
            <a:off x="6273806" y="7058294"/>
            <a:ext cx="2851593" cy="502200"/>
          </a:xfrm>
        </p:spPr>
        <p:txBody>
          <a:bodyPr/>
          <a:lstStyle/>
          <a:p>
            <a:r>
              <a:rPr lang="en-US" dirty="0" smtClean="0">
                <a:latin typeface="Patrick Hand" panose="020B0604020202020204" charset="0"/>
              </a:rPr>
              <a:t>Quantum Theory ?</a:t>
            </a:r>
            <a:endParaRPr lang="en-IN" dirty="0">
              <a:latin typeface="Patrick Hand" panose="020B0604020202020204" charset="0"/>
            </a:endParaRPr>
          </a:p>
        </p:txBody>
      </p:sp>
      <p:sp>
        <p:nvSpPr>
          <p:cNvPr id="2" name="Rectangle 1"/>
          <p:cNvSpPr/>
          <p:nvPr/>
        </p:nvSpPr>
        <p:spPr>
          <a:xfrm>
            <a:off x="4145035" y="4454871"/>
            <a:ext cx="1774845" cy="307777"/>
          </a:xfrm>
          <a:prstGeom prst="rect">
            <a:avLst/>
          </a:prstGeom>
        </p:spPr>
        <p:txBody>
          <a:bodyPr wrap="none">
            <a:spAutoFit/>
          </a:bodyPr>
          <a:lstStyle/>
          <a:p>
            <a:r>
              <a:rPr lang="en-US" dirty="0" smtClean="0">
                <a:latin typeface="Patrick Hand" panose="020B0604020202020204" charset="0"/>
              </a:rPr>
              <a:t>Stones in Railway Tracks</a:t>
            </a:r>
            <a:endParaRPr lang="en-IN" dirty="0">
              <a:latin typeface="Patrick Hand" panose="020B0604020202020204" charset="0"/>
            </a:endParaRPr>
          </a:p>
        </p:txBody>
      </p:sp>
      <p:pic>
        <p:nvPicPr>
          <p:cNvPr id="6146" name="Picture 2" descr="Railway, Rail Track, Rocks, Stones, Railroad, Rail, track, rubble,  industry, locomotive, gravel | Pik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1526440"/>
            <a:ext cx="3596355" cy="239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342212" y="1147961"/>
            <a:ext cx="4534582" cy="2368500"/>
          </a:xfrm>
          <a:prstGeom prst="rect">
            <a:avLst/>
          </a:prstGeom>
        </p:spPr>
        <p:txBody>
          <a:bodyPr spcFirstLastPara="1" wrap="square" lIns="0" tIns="0" rIns="0" bIns="0" anchor="ctr" anchorCtr="0">
            <a:noAutofit/>
          </a:bodyPr>
          <a:lstStyle/>
          <a:p>
            <a:pPr lvl="0"/>
            <a:r>
              <a:rPr lang="en-US" sz="3200" dirty="0" err="1"/>
              <a:t>Elon</a:t>
            </a:r>
            <a:r>
              <a:rPr lang="en-US" sz="3200" dirty="0"/>
              <a:t> Musk’s </a:t>
            </a:r>
            <a:r>
              <a:rPr lang="en-US" sz="3200" dirty="0" err="1"/>
              <a:t>SpaceX</a:t>
            </a:r>
            <a:r>
              <a:rPr lang="en-US" sz="3200" dirty="0"/>
              <a:t> violated its launch license in explosive Starship test, triggering an FAA probe</a:t>
            </a:r>
          </a:p>
        </p:txBody>
      </p:sp>
      <p:sp>
        <p:nvSpPr>
          <p:cNvPr id="1260" name="Google Shape;1260;p42"/>
          <p:cNvSpPr/>
          <p:nvPr/>
        </p:nvSpPr>
        <p:spPr>
          <a:xfrm flipH="1">
            <a:off x="600496" y="3432688"/>
            <a:ext cx="8057728" cy="15531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1022947" y="4000125"/>
            <a:ext cx="7506690" cy="475200"/>
          </a:xfrm>
          <a:prstGeom prst="rect">
            <a:avLst/>
          </a:prstGeom>
        </p:spPr>
        <p:txBody>
          <a:bodyPr spcFirstLastPara="1" wrap="square" lIns="0" tIns="0" rIns="0" bIns="0" anchor="ctr" anchorCtr="0">
            <a:noAutofit/>
          </a:bodyPr>
          <a:lstStyle/>
          <a:p>
            <a:pPr marL="0" lvl="0" indent="0"/>
            <a:r>
              <a:rPr lang="en-US" b="1" dirty="0" err="1">
                <a:solidFill>
                  <a:srgbClr val="6A5E6D"/>
                </a:solidFill>
                <a:latin typeface="Patrick Hand" panose="020B0604020202020204" charset="0"/>
              </a:rPr>
              <a:t>SpaceX’s</a:t>
            </a:r>
            <a:r>
              <a:rPr lang="en-US" b="1" dirty="0">
                <a:solidFill>
                  <a:srgbClr val="6A5E6D"/>
                </a:solidFill>
                <a:latin typeface="Patrick Hand" panose="020B0604020202020204" charset="0"/>
              </a:rPr>
              <a:t> upcoming test launches are getting extra </a:t>
            </a:r>
            <a:r>
              <a:rPr lang="en-US" b="1" dirty="0" smtClean="0">
                <a:solidFill>
                  <a:srgbClr val="6A5E6D"/>
                </a:solidFill>
                <a:latin typeface="Patrick Hand" panose="020B0604020202020204" charset="0"/>
              </a:rPr>
              <a:t>scrutiny</a:t>
            </a:r>
          </a:p>
          <a:p>
            <a:pPr marL="0" lvl="0" indent="0"/>
            <a:r>
              <a:rPr lang="en-US" dirty="0" err="1" smtClean="0">
                <a:solidFill>
                  <a:srgbClr val="6A5E6D"/>
                </a:solidFill>
                <a:latin typeface="Patrick Hand" panose="020B0604020202020204" charset="0"/>
              </a:rPr>
              <a:t>SpaceX’s</a:t>
            </a:r>
            <a:r>
              <a:rPr lang="en-US" dirty="0" smtClean="0">
                <a:solidFill>
                  <a:srgbClr val="6A5E6D"/>
                </a:solidFill>
                <a:latin typeface="Patrick Hand" panose="020B0604020202020204" charset="0"/>
              </a:rPr>
              <a:t> </a:t>
            </a:r>
            <a:r>
              <a:rPr lang="en-US" dirty="0">
                <a:solidFill>
                  <a:srgbClr val="6A5E6D"/>
                </a:solidFill>
                <a:latin typeface="Patrick Hand" panose="020B0604020202020204" charset="0"/>
              </a:rPr>
              <a:t>first high-altitude test flight of its Starship rocket, which launched successfully but exploded in a botched landing attempt in December, violated the terms of its Federal Aviation Administration test license, according to two people familiar with the incident. Both the landing explosion and license violation prompted a formal investigation by the FAA, driving regulators to put extra scrutiny on </a:t>
            </a:r>
            <a:r>
              <a:rPr lang="en-US" dirty="0" err="1">
                <a:solidFill>
                  <a:srgbClr val="6A5E6D"/>
                </a:solidFill>
                <a:latin typeface="Patrick Hand" panose="020B0604020202020204" charset="0"/>
              </a:rPr>
              <a:t>Elon</a:t>
            </a:r>
            <a:r>
              <a:rPr lang="en-US" dirty="0">
                <a:solidFill>
                  <a:srgbClr val="6A5E6D"/>
                </a:solidFill>
                <a:latin typeface="Patrick Hand" panose="020B0604020202020204" charset="0"/>
              </a:rPr>
              <a:t> Musk’s hasty Mars rocket test campaign.</a:t>
            </a:r>
          </a:p>
        </p:txBody>
      </p:sp>
      <p:grpSp>
        <p:nvGrpSpPr>
          <p:cNvPr id="1263" name="Google Shape;1263;p42"/>
          <p:cNvGrpSpPr/>
          <p:nvPr/>
        </p:nvGrpSpPr>
        <p:grpSpPr>
          <a:xfrm>
            <a:off x="4783432" y="1719585"/>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- 20</a:t>
            </a:r>
            <a:endParaRPr lang="en-IN" dirty="0"/>
          </a:p>
        </p:txBody>
      </p:sp>
      <p:sp>
        <p:nvSpPr>
          <p:cNvPr id="5" name="Rectangle 4"/>
          <p:cNvSpPr/>
          <p:nvPr/>
        </p:nvSpPr>
        <p:spPr>
          <a:xfrm>
            <a:off x="624749" y="793695"/>
            <a:ext cx="1362874" cy="461665"/>
          </a:xfrm>
          <a:prstGeom prst="rect">
            <a:avLst/>
          </a:prstGeom>
        </p:spPr>
        <p:txBody>
          <a:bodyPr wrap="none">
            <a:spAutoFit/>
          </a:bodyPr>
          <a:lstStyle/>
          <a:p>
            <a:r>
              <a:rPr lang="en-IN" sz="2400" dirty="0" smtClean="0">
                <a:latin typeface="Patrick Hand" panose="020B0604020202020204" charset="0"/>
              </a:rPr>
              <a:t>Jan - 2021</a:t>
            </a:r>
            <a:endParaRPr lang="en-IN" sz="2400" dirty="0">
              <a:latin typeface="Patrick Hand" panose="020B0604020202020204" charset="0"/>
            </a:endParaRPr>
          </a:p>
        </p:txBody>
      </p:sp>
      <p:pic>
        <p:nvPicPr>
          <p:cNvPr id="7170" name="Picture 2" descr="SpaceX CEO Elon Musk Gives Update On Starship Launch Vehicle At Texas Launch Fac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8192" y="1187056"/>
            <a:ext cx="2860032" cy="190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62">
                                            <p:txEl>
                                              <p:pRg st="1" end="1"/>
                                            </p:txEl>
                                          </p:spTgt>
                                        </p:tgtEl>
                                        <p:attrNameLst>
                                          <p:attrName>style.visibility</p:attrName>
                                        </p:attrNameLst>
                                      </p:cBhvr>
                                      <p:to>
                                        <p:strVal val="visible"/>
                                      </p:to>
                                    </p:set>
                                    <p:animEffect transition="in" filter="fade">
                                      <p:cBhvr>
                                        <p:cTn id="17" dur="500"/>
                                        <p:tgtEl>
                                          <p:spTgt spid="126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60"/>
                                        </p:tgtEl>
                                        <p:attrNameLst>
                                          <p:attrName>style.visibility</p:attrName>
                                        </p:attrNameLst>
                                      </p:cBhvr>
                                      <p:to>
                                        <p:strVal val="visible"/>
                                      </p:to>
                                    </p:set>
                                    <p:animEffect transition="in" filter="fade">
                                      <p:cBhvr>
                                        <p:cTn id="20"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13955" y="3589011"/>
            <a:ext cx="3467402" cy="935400"/>
          </a:xfrm>
          <a:prstGeom prst="rect">
            <a:avLst/>
          </a:prstGeom>
        </p:spPr>
        <p:txBody>
          <a:bodyPr spcFirstLastPara="1" wrap="square" lIns="0" tIns="0" rIns="0" bIns="0" anchor="ctr" anchorCtr="0">
            <a:noAutofit/>
          </a:bodyPr>
          <a:lstStyle/>
          <a:p>
            <a:pPr marL="0" lvl="0" indent="0"/>
            <a:r>
              <a:rPr lang="en-US" sz="2000" b="1" dirty="0" smtClean="0">
                <a:latin typeface="Patrick Hand" panose="020B0604020202020204" charset="0"/>
              </a:rPr>
              <a:t>“Don’t let the noise of others,</a:t>
            </a:r>
          </a:p>
          <a:p>
            <a:pPr marL="0" lvl="0" indent="0"/>
            <a:r>
              <a:rPr lang="en-US" sz="2000" b="1" dirty="0" smtClean="0">
                <a:latin typeface="Patrick Hand" panose="020B0604020202020204" charset="0"/>
              </a:rPr>
              <a:t>Opinion drown out your own inner voice”</a:t>
            </a:r>
          </a:p>
          <a:p>
            <a:pPr marL="0" lvl="0" indent="0"/>
            <a:r>
              <a:rPr lang="en-US" sz="2000" b="1" dirty="0" smtClean="0">
                <a:latin typeface="Patrick Hand" panose="020B0604020202020204" charset="0"/>
              </a:rPr>
              <a:t>-Steve Jobs</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15405" y="265478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15406" y="2632268"/>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5057" y="3146067"/>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Door lock system</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Door lock system</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Motors &amp; Sensors</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a:t>
            </a:r>
            <a:r>
              <a:rPr lang="en-IN" sz="2400"/>
              <a:t>THIS </a:t>
            </a:r>
            <a:r>
              <a:rPr lang="en-IN" sz="2400" smtClean="0"/>
              <a:t>SESSION</a:t>
            </a:r>
            <a:endParaRPr sz="2400" dirty="0"/>
          </a:p>
        </p:txBody>
      </p:sp>
      <p:sp>
        <p:nvSpPr>
          <p:cNvPr id="556" name="Google Shape;556;p33"/>
          <p:cNvSpPr txBox="1">
            <a:spLocks noGrp="1"/>
          </p:cNvSpPr>
          <p:nvPr>
            <p:ph type="subTitle" idx="1"/>
          </p:nvPr>
        </p:nvSpPr>
        <p:spPr>
          <a:xfrm>
            <a:off x="720000" y="284776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dirty="0" smtClean="0"/>
              <a:t>DC Motor  | Servo Motor</a:t>
            </a:r>
          </a:p>
          <a:p>
            <a:pPr marL="285750" lvl="0" indent="-285750" algn="l" rtl="0">
              <a:spcBef>
                <a:spcPts val="0"/>
              </a:spcBef>
              <a:spcAft>
                <a:spcPts val="0"/>
              </a:spcAft>
              <a:buClr>
                <a:srgbClr val="DD52BE"/>
              </a:buClr>
              <a:buFont typeface="Arial" panose="020B0604020202020204" pitchFamily="34" charset="0"/>
              <a:buChar char="•"/>
            </a:pPr>
            <a:r>
              <a:rPr lang="en-US" dirty="0" smtClean="0"/>
              <a:t>PIR Sensor</a:t>
            </a:r>
          </a:p>
          <a:p>
            <a:pPr marL="285750" lvl="0" indent="-285750" algn="l" rtl="0">
              <a:spcBef>
                <a:spcPts val="0"/>
              </a:spcBef>
              <a:spcAft>
                <a:spcPts val="0"/>
              </a:spcAft>
              <a:buClr>
                <a:srgbClr val="DD52BE"/>
              </a:buClr>
              <a:buFont typeface="Arial" panose="020B0604020202020204" pitchFamily="34" charset="0"/>
              <a:buChar char="•"/>
            </a:pPr>
            <a:endParaRPr lang="en-US" dirty="0" smtClean="0"/>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683029" y="277640"/>
            <a:ext cx="3012363"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285106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DC Motor</a:t>
            </a:r>
            <a:endParaRPr dirty="0"/>
          </a:p>
        </p:txBody>
      </p:sp>
      <p:sp>
        <p:nvSpPr>
          <p:cNvPr id="3" name="Rectangle 2"/>
          <p:cNvSpPr/>
          <p:nvPr/>
        </p:nvSpPr>
        <p:spPr>
          <a:xfrm>
            <a:off x="536469" y="1465090"/>
            <a:ext cx="5330931" cy="2800767"/>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49304F"/>
                </a:solidFill>
                <a:latin typeface="Patrick Hand" panose="020B0604020202020204" charset="0"/>
                <a:sym typeface="Red Hat Text"/>
              </a:rPr>
              <a:t>An electric motor operated by DC (direct current) is known as a DC motor (unlike an induction motor that operates via an alternating current). A DC motor converts DC electrical energy into mechanical energy</a:t>
            </a:r>
            <a:r>
              <a:rPr lang="en-US" sz="1600" dirty="0" smtClean="0">
                <a:solidFill>
                  <a:srgbClr val="49304F"/>
                </a:solidFill>
                <a:latin typeface="Patrick Hand" panose="020B0604020202020204" charset="0"/>
                <a:sym typeface="Red Hat Text"/>
              </a:rPr>
              <a:t>.</a:t>
            </a:r>
          </a:p>
          <a:p>
            <a:pPr marL="342900" indent="-342900">
              <a:buFont typeface="Arial" panose="020B0604020202020204" pitchFamily="34" charset="0"/>
              <a:buChar char="•"/>
            </a:pPr>
            <a:r>
              <a:rPr lang="en-US" sz="1600" dirty="0">
                <a:solidFill>
                  <a:srgbClr val="49304F"/>
                </a:solidFill>
                <a:latin typeface="Patrick Hand" panose="020B0604020202020204" charset="0"/>
                <a:sym typeface="Red Hat Text"/>
              </a:rPr>
              <a:t>When a current-carrying conductor is placed in a magnetic field, it experiences a torque and has a tendency to move.</a:t>
            </a:r>
          </a:p>
          <a:p>
            <a:pPr marL="342900" indent="-342900">
              <a:buFont typeface="Arial" panose="020B0604020202020204" pitchFamily="34" charset="0"/>
              <a:buChar char="•"/>
            </a:pPr>
            <a:endParaRPr lang="en-US" sz="1600" dirty="0">
              <a:solidFill>
                <a:srgbClr val="49304F"/>
              </a:solidFill>
              <a:latin typeface="Patrick Hand" panose="020B0604020202020204" charset="0"/>
              <a:sym typeface="Red Hat Text"/>
            </a:endParaRPr>
          </a:p>
          <a:p>
            <a:pPr marL="342900" indent="-342900">
              <a:buFont typeface="Arial" panose="020B0604020202020204" pitchFamily="34" charset="0"/>
              <a:buChar char="•"/>
            </a:pPr>
            <a:r>
              <a:rPr lang="en-US" sz="1600" dirty="0">
                <a:solidFill>
                  <a:srgbClr val="49304F"/>
                </a:solidFill>
                <a:latin typeface="Patrick Hand" panose="020B0604020202020204" charset="0"/>
                <a:sym typeface="Red Hat Text"/>
              </a:rPr>
              <a:t>In other words, when a magnetic field and an electric field interact, a mechanical force is produced. The DC motor or direct current motor works on that principle. This is known as motoring action.</a:t>
            </a:r>
            <a:endParaRPr lang="en-US" sz="1600" dirty="0" smtClean="0">
              <a:solidFill>
                <a:srgbClr val="49304F"/>
              </a:solidFill>
              <a:latin typeface="Patrick Hand" panose="020B0604020202020204" charset="0"/>
              <a:sym typeface="Red Hat Text"/>
            </a:endParaRPr>
          </a:p>
        </p:txBody>
      </p:sp>
      <p:pic>
        <p:nvPicPr>
          <p:cNvPr id="2" name="Picture 2" descr="What Is A Direct Current Motor"/>
          <p:cNvPicPr>
            <a:picLocks noChangeAspect="1" noChangeArrowheads="1"/>
          </p:cNvPicPr>
          <p:nvPr/>
        </p:nvPicPr>
        <p:blipFill rotWithShape="1">
          <a:blip r:embed="rId3">
            <a:extLst>
              <a:ext uri="{28A0092B-C50C-407E-A947-70E740481C1C}">
                <a14:useLocalDpi xmlns:a14="http://schemas.microsoft.com/office/drawing/2010/main" val="0"/>
              </a:ext>
            </a:extLst>
          </a:blip>
          <a:srcRect t="30620" r="45171"/>
          <a:stretch/>
        </p:blipFill>
        <p:spPr bwMode="auto">
          <a:xfrm>
            <a:off x="6027736" y="277640"/>
            <a:ext cx="2963545" cy="20089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at Is A Direct Current Motor"/>
          <p:cNvPicPr>
            <a:picLocks noChangeAspect="1" noChangeArrowheads="1"/>
          </p:cNvPicPr>
          <p:nvPr/>
        </p:nvPicPr>
        <p:blipFill rotWithShape="1">
          <a:blip r:embed="rId3">
            <a:extLst>
              <a:ext uri="{28A0092B-C50C-407E-A947-70E740481C1C}">
                <a14:useLocalDpi xmlns:a14="http://schemas.microsoft.com/office/drawing/2010/main" val="0"/>
              </a:ext>
            </a:extLst>
          </a:blip>
          <a:srcRect l="55886" b="26617"/>
          <a:stretch/>
        </p:blipFill>
        <p:spPr bwMode="auto">
          <a:xfrm>
            <a:off x="6317295" y="2542308"/>
            <a:ext cx="2384425" cy="212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588087" y="277640"/>
            <a:ext cx="3012363"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285106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Circuit</a:t>
            </a:r>
            <a:r>
              <a:rPr lang="en-US" dirty="0" smtClean="0"/>
              <a:t>…</a:t>
            </a:r>
            <a:endParaRPr dirty="0"/>
          </a:p>
        </p:txBody>
      </p:sp>
      <p:pic>
        <p:nvPicPr>
          <p:cNvPr id="1026" name="Picture 2" descr="Control a DC Motor with Raspberry Pi • AranaCorp"/>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800"/>
          <a:stretch/>
        </p:blipFill>
        <p:spPr bwMode="auto">
          <a:xfrm>
            <a:off x="1782409" y="1220615"/>
            <a:ext cx="5681281" cy="350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43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335717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6" y="294075"/>
            <a:ext cx="217782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Servo Motor</a:t>
            </a:r>
            <a:endParaRPr sz="4400" dirty="0"/>
          </a:p>
        </p:txBody>
      </p:sp>
      <p:sp>
        <p:nvSpPr>
          <p:cNvPr id="2" name="Rectangle 1"/>
          <p:cNvSpPr/>
          <p:nvPr/>
        </p:nvSpPr>
        <p:spPr>
          <a:xfrm>
            <a:off x="637566" y="1027212"/>
            <a:ext cx="5487009" cy="3970318"/>
          </a:xfrm>
          <a:prstGeom prst="rect">
            <a:avLst/>
          </a:prstGeom>
        </p:spPr>
        <p:txBody>
          <a:bodyPr wrap="square">
            <a:spAutoFit/>
          </a:bodyPr>
          <a:lstStyle/>
          <a:p>
            <a:pPr>
              <a:lnSpc>
                <a:spcPct val="150000"/>
              </a:lnSpc>
            </a:pPr>
            <a:r>
              <a:rPr lang="en-US" dirty="0">
                <a:solidFill>
                  <a:schemeClr val="accent2"/>
                </a:solidFill>
                <a:latin typeface="Patrick Hand" panose="020B0604020202020204" charset="0"/>
                <a:sym typeface="Red Hat Text"/>
              </a:rPr>
              <a:t>It can rotate with great precision. </a:t>
            </a:r>
          </a:p>
          <a:p>
            <a:pPr>
              <a:lnSpc>
                <a:spcPct val="150000"/>
              </a:lnSpc>
            </a:pPr>
            <a:r>
              <a:rPr lang="en-US" dirty="0">
                <a:solidFill>
                  <a:schemeClr val="accent2"/>
                </a:solidFill>
                <a:latin typeface="Patrick Hand" panose="020B0604020202020204" charset="0"/>
                <a:sym typeface="Red Hat Text"/>
              </a:rPr>
              <a:t>It consists of a control circuit that provides feedback on the current position of the motor shaft, this feedback allows the servo motors to rotate with great precision.</a:t>
            </a:r>
          </a:p>
          <a:p>
            <a:pPr>
              <a:lnSpc>
                <a:spcPct val="150000"/>
              </a:lnSpc>
            </a:pPr>
            <a:r>
              <a:rPr lang="en-US" dirty="0">
                <a:solidFill>
                  <a:schemeClr val="accent2"/>
                </a:solidFill>
                <a:latin typeface="Patrick Hand" panose="020B0604020202020204" charset="0"/>
                <a:sym typeface="Red Hat Text"/>
              </a:rPr>
              <a:t>It is a closed-loop system where it uses a positive feedback system to control motion and the final position of the shaft. Here the device is controlled by a feedback signal generated by comparing output signal and reference input signal.</a:t>
            </a:r>
          </a:p>
          <a:p>
            <a:pPr>
              <a:lnSpc>
                <a:spcPct val="150000"/>
              </a:lnSpc>
            </a:pPr>
            <a:endParaRPr lang="en-US" dirty="0">
              <a:solidFill>
                <a:schemeClr val="accent2"/>
              </a:solidFill>
              <a:latin typeface="Patrick Hand" panose="020B0604020202020204" charset="0"/>
              <a:sym typeface="Red Hat Text"/>
            </a:endParaRPr>
          </a:p>
          <a:p>
            <a:pPr>
              <a:lnSpc>
                <a:spcPct val="150000"/>
              </a:lnSpc>
            </a:pPr>
            <a:r>
              <a:rPr lang="en-US" dirty="0">
                <a:solidFill>
                  <a:schemeClr val="accent2"/>
                </a:solidFill>
                <a:latin typeface="Patrick Hand" panose="020B0604020202020204" charset="0"/>
                <a:sym typeface="Red Hat Text"/>
              </a:rPr>
              <a:t>It consists of three parts:</a:t>
            </a:r>
          </a:p>
          <a:p>
            <a:pPr>
              <a:lnSpc>
                <a:spcPct val="150000"/>
              </a:lnSpc>
            </a:pPr>
            <a:r>
              <a:rPr lang="en-US" dirty="0">
                <a:solidFill>
                  <a:schemeClr val="accent2"/>
                </a:solidFill>
                <a:latin typeface="Patrick Hand" panose="020B0604020202020204" charset="0"/>
                <a:sym typeface="Red Hat Text"/>
              </a:rPr>
              <a:t>Controlled device</a:t>
            </a:r>
          </a:p>
          <a:p>
            <a:pPr>
              <a:lnSpc>
                <a:spcPct val="150000"/>
              </a:lnSpc>
            </a:pPr>
            <a:r>
              <a:rPr lang="en-US" dirty="0">
                <a:solidFill>
                  <a:schemeClr val="accent2"/>
                </a:solidFill>
                <a:latin typeface="Patrick Hand" panose="020B0604020202020204" charset="0"/>
                <a:sym typeface="Red Hat Text"/>
              </a:rPr>
              <a:t>Output sensor</a:t>
            </a:r>
          </a:p>
          <a:p>
            <a:pPr>
              <a:lnSpc>
                <a:spcPct val="150000"/>
              </a:lnSpc>
            </a:pPr>
            <a:r>
              <a:rPr lang="en-US" dirty="0">
                <a:solidFill>
                  <a:schemeClr val="accent2"/>
                </a:solidFill>
                <a:latin typeface="Patrick Hand" panose="020B0604020202020204" charset="0"/>
                <a:sym typeface="Red Hat Text"/>
              </a:rPr>
              <a:t>Feedback system</a:t>
            </a:r>
          </a:p>
        </p:txBody>
      </p:sp>
      <p:pic>
        <p:nvPicPr>
          <p:cNvPr id="2050" name="Picture 2" descr="Servo Motor Basics, Working Principle &amp; The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9256" y="1632965"/>
            <a:ext cx="2434232" cy="1557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411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335717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6" y="294075"/>
            <a:ext cx="217782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Circuit…</a:t>
            </a:r>
            <a:endParaRPr sz="4400" dirty="0"/>
          </a:p>
        </p:txBody>
      </p:sp>
      <p:pic>
        <p:nvPicPr>
          <p:cNvPr id="6" name="Picture 2" descr="Raspberry Pi Servo Motor Anschluss"/>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453"/>
          <a:stretch/>
        </p:blipFill>
        <p:spPr bwMode="auto">
          <a:xfrm>
            <a:off x="2905125" y="1476629"/>
            <a:ext cx="3184525" cy="2600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72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683029" y="277640"/>
            <a:ext cx="3012363"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285106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Stepper Motor</a:t>
            </a:r>
            <a:endParaRPr dirty="0"/>
          </a:p>
        </p:txBody>
      </p:sp>
      <p:sp>
        <p:nvSpPr>
          <p:cNvPr id="3" name="Rectangle 2"/>
          <p:cNvSpPr/>
          <p:nvPr/>
        </p:nvSpPr>
        <p:spPr>
          <a:xfrm>
            <a:off x="479319" y="1188865"/>
            <a:ext cx="5330931" cy="3046988"/>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49304F"/>
                </a:solidFill>
                <a:latin typeface="Patrick Hand" panose="020B0604020202020204" charset="0"/>
                <a:sym typeface="Red Hat Text"/>
              </a:rPr>
              <a:t>A Stepper Motor or a step motor is a brushless, synchronous motor, which divides a full rotation into a number of steps. Unlike a brushless DC motor, which rotates continuously when a fixed DC voltage is applied to it, a step motor rotates in discrete step angles.</a:t>
            </a:r>
          </a:p>
          <a:p>
            <a:pPr marL="342900" indent="-342900">
              <a:buFont typeface="Arial" panose="020B0604020202020204" pitchFamily="34" charset="0"/>
              <a:buChar char="•"/>
            </a:pPr>
            <a:endParaRPr lang="en-US" sz="1600" dirty="0">
              <a:solidFill>
                <a:srgbClr val="49304F"/>
              </a:solidFill>
              <a:latin typeface="Patrick Hand" panose="020B0604020202020204" charset="0"/>
              <a:sym typeface="Red Hat Text"/>
            </a:endParaRPr>
          </a:p>
          <a:p>
            <a:pPr marL="342900" indent="-342900">
              <a:buFont typeface="Arial" panose="020B0604020202020204" pitchFamily="34" charset="0"/>
              <a:buChar char="•"/>
            </a:pPr>
            <a:r>
              <a:rPr lang="en-US" sz="1600" dirty="0">
                <a:solidFill>
                  <a:srgbClr val="49304F"/>
                </a:solidFill>
                <a:latin typeface="Patrick Hand" panose="020B0604020202020204" charset="0"/>
                <a:sym typeface="Red Hat Text"/>
              </a:rPr>
              <a:t>The stepper motor is used for precise positioning with a motor, such as hard disk drives, robotics, antennas, telescopes, and some toys. </a:t>
            </a:r>
          </a:p>
          <a:p>
            <a:pPr marL="342900" indent="-342900">
              <a:buFont typeface="Arial" panose="020B0604020202020204" pitchFamily="34" charset="0"/>
              <a:buChar char="•"/>
            </a:pPr>
            <a:endParaRPr lang="en-US" sz="1600" dirty="0">
              <a:solidFill>
                <a:srgbClr val="49304F"/>
              </a:solidFill>
              <a:latin typeface="Patrick Hand" panose="020B0604020202020204" charset="0"/>
              <a:sym typeface="Red Hat Text"/>
            </a:endParaRPr>
          </a:p>
          <a:p>
            <a:pPr marL="342900" indent="-342900">
              <a:buFont typeface="Arial" panose="020B0604020202020204" pitchFamily="34" charset="0"/>
              <a:buChar char="•"/>
            </a:pPr>
            <a:r>
              <a:rPr lang="en-US" sz="1600" dirty="0">
                <a:solidFill>
                  <a:srgbClr val="49304F"/>
                </a:solidFill>
                <a:latin typeface="Patrick Hand" panose="020B0604020202020204" charset="0"/>
                <a:sym typeface="Red Hat Text"/>
              </a:rPr>
              <a:t>Stepper motors cannot run at high speeds, but have a high holding torque.</a:t>
            </a:r>
          </a:p>
        </p:txBody>
      </p:sp>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6682225" y="514403"/>
            <a:ext cx="1866900" cy="1866900"/>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6682225" y="2368953"/>
            <a:ext cx="1866900" cy="1866900"/>
          </a:xfrm>
          <a:prstGeom prst="rect">
            <a:avLst/>
          </a:prstGeom>
        </p:spPr>
      </p:pic>
    </p:spTree>
    <p:extLst>
      <p:ext uri="{BB962C8B-B14F-4D97-AF65-F5344CB8AC3E}">
        <p14:creationId xmlns:p14="http://schemas.microsoft.com/office/powerpoint/2010/main" val="472016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683029" y="277640"/>
            <a:ext cx="3012363"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285106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Circuit…</a:t>
            </a:r>
            <a:endParaRPr dirty="0"/>
          </a:p>
        </p:txBody>
      </p:sp>
      <p:pic>
        <p:nvPicPr>
          <p:cNvPr id="2052" name="Picture 4" descr="Control a stepper with RaspberryPi • AranaCorp"/>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544"/>
          <a:stretch/>
        </p:blipFill>
        <p:spPr bwMode="auto">
          <a:xfrm>
            <a:off x="1706244" y="1200986"/>
            <a:ext cx="5682337" cy="339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318872"/>
      </p:ext>
    </p:extLst>
  </p:cSld>
  <p:clrMapOvr>
    <a:masterClrMapping/>
  </p:clrMapOvr>
  <p:timing>
    <p:tnLst>
      <p:par>
        <p:cTn id="1" dur="indefinite" restart="never" nodeType="tmRoot"/>
      </p:par>
    </p:tn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2138</TotalTime>
  <Words>603</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Patrick Hand</vt:lpstr>
      <vt:lpstr>Arial</vt:lpstr>
      <vt:lpstr>Red Hat Text</vt:lpstr>
      <vt:lpstr>Doodles Serendipity by Slidesgo</vt:lpstr>
      <vt:lpstr>Raspberry Pi Master Class Day-20</vt:lpstr>
      <vt:lpstr>01</vt:lpstr>
      <vt:lpstr>PREREQUISITES FOR THIS SESSION</vt:lpstr>
      <vt:lpstr>DC Motor</vt:lpstr>
      <vt:lpstr>Circuit…</vt:lpstr>
      <vt:lpstr>Servo Motor</vt:lpstr>
      <vt:lpstr>Circuit…</vt:lpstr>
      <vt:lpstr>Stepper Motor</vt:lpstr>
      <vt:lpstr>Circuit…</vt:lpstr>
      <vt:lpstr>PIR Sensor</vt:lpstr>
      <vt:lpstr>PIR Sensor</vt:lpstr>
      <vt:lpstr>DEMO SESSION</vt:lpstr>
      <vt:lpstr>PowerPoint Presentation</vt:lpstr>
      <vt:lpstr>PowerPoint Presentation</vt:lpstr>
      <vt:lpstr>Elon Musk’s SpaceX violated its launch license in explosive Starship test, triggering an FAA probe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273</cp:revision>
  <dcterms:modified xsi:type="dcterms:W3CDTF">2021-01-30T09:57:16Z</dcterms:modified>
</cp:coreProperties>
</file>