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60" r:id="rId3"/>
    <p:sldId id="258" r:id="rId4"/>
    <p:sldId id="307" r:id="rId5"/>
    <p:sldId id="327" r:id="rId6"/>
    <p:sldId id="328" r:id="rId7"/>
    <p:sldId id="311" r:id="rId8"/>
    <p:sldId id="312" r:id="rId9"/>
    <p:sldId id="318" r:id="rId10"/>
    <p:sldId id="284" r:id="rId11"/>
  </p:sldIdLst>
  <p:sldSz cx="9144000" cy="5143500" type="screen16x9"/>
  <p:notesSz cx="6858000" cy="9144000"/>
  <p:embeddedFontLst>
    <p:embeddedFont>
      <p:font typeface="Patrick Hand" panose="020B0604020202020204" charset="0"/>
      <p:regular r:id="rId13"/>
    </p:embeddedFont>
    <p:embeddedFont>
      <p:font typeface="Red Hat Tex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94631" autoAdjust="0"/>
  </p:normalViewPr>
  <p:slideViewPr>
    <p:cSldViewPr snapToGrid="0">
      <p:cViewPr varScale="1">
        <p:scale>
          <a:sx n="98" d="100"/>
          <a:sy n="98" d="100"/>
        </p:scale>
        <p:origin x="348" y="90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18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26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1" r:id="rId5"/>
    <p:sldLayoutId id="2147483663" r:id="rId6"/>
    <p:sldLayoutId id="2147483667" r:id="rId7"/>
    <p:sldLayoutId id="2147483671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Day-26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Book reader using OCR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“The True sign of Intelligence is not knowledge, But Imagination “</a:t>
            </a:r>
            <a:endParaRPr lang="en-US" sz="2000" b="1" dirty="0" smtClean="0">
              <a:latin typeface="Patrick Hand" panose="020B0604020202020204" charset="0"/>
            </a:endParaRP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-Albert Einstein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057" y="3146067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Book Reader 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err="1" smtClean="0"/>
              <a:t>Tesseract</a:t>
            </a:r>
            <a:r>
              <a:rPr lang="en-US" dirty="0" smtClean="0"/>
              <a:t> OCR</a:t>
            </a:r>
            <a:endParaRPr lang="en-US"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Installing library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</a:t>
            </a:r>
            <a:r>
              <a:rPr lang="en-IN" sz="2400"/>
              <a:t>THIS </a:t>
            </a:r>
            <a:r>
              <a:rPr lang="en-IN" sz="2400" smtClean="0"/>
              <a:t>SESSION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84776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Camera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speaker</a:t>
            </a:r>
            <a:endParaRPr lang="en-US" dirty="0" smtClean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8"/>
          <p:cNvSpPr/>
          <p:nvPr/>
        </p:nvSpPr>
        <p:spPr>
          <a:xfrm>
            <a:off x="683029" y="277640"/>
            <a:ext cx="4555721" cy="433708"/>
          </a:xfrm>
          <a:custGeom>
            <a:avLst/>
            <a:gdLst/>
            <a:ahLst/>
            <a:cxnLst/>
            <a:rect l="l" t="t" r="r" b="b"/>
            <a:pathLst>
              <a:path w="59615" h="6986" extrusionOk="0">
                <a:moveTo>
                  <a:pt x="27088" y="0"/>
                </a:moveTo>
                <a:cubicBezTo>
                  <a:pt x="26590" y="0"/>
                  <a:pt x="26117" y="9"/>
                  <a:pt x="25712" y="31"/>
                </a:cubicBezTo>
                <a:cubicBezTo>
                  <a:pt x="24827" y="91"/>
                  <a:pt x="23910" y="104"/>
                  <a:pt x="22963" y="104"/>
                </a:cubicBezTo>
                <a:cubicBezTo>
                  <a:pt x="22254" y="104"/>
                  <a:pt x="21528" y="96"/>
                  <a:pt x="20784" y="96"/>
                </a:cubicBezTo>
                <a:cubicBezTo>
                  <a:pt x="20246" y="96"/>
                  <a:pt x="19697" y="100"/>
                  <a:pt x="19140" y="113"/>
                </a:cubicBezTo>
                <a:cubicBezTo>
                  <a:pt x="17702" y="147"/>
                  <a:pt x="11023" y="170"/>
                  <a:pt x="6002" y="170"/>
                </a:cubicBezTo>
                <a:cubicBezTo>
                  <a:pt x="2899" y="170"/>
                  <a:pt x="429" y="161"/>
                  <a:pt x="219" y="141"/>
                </a:cubicBezTo>
                <a:cubicBezTo>
                  <a:pt x="219" y="141"/>
                  <a:pt x="110" y="1482"/>
                  <a:pt x="137" y="1564"/>
                </a:cubicBezTo>
                <a:cubicBezTo>
                  <a:pt x="137" y="1619"/>
                  <a:pt x="165" y="2797"/>
                  <a:pt x="165" y="2797"/>
                </a:cubicBezTo>
                <a:lnTo>
                  <a:pt x="165" y="3070"/>
                </a:lnTo>
                <a:cubicBezTo>
                  <a:pt x="165" y="3070"/>
                  <a:pt x="329" y="3591"/>
                  <a:pt x="356" y="3837"/>
                </a:cubicBezTo>
                <a:cubicBezTo>
                  <a:pt x="356" y="4083"/>
                  <a:pt x="247" y="4795"/>
                  <a:pt x="137" y="4932"/>
                </a:cubicBezTo>
                <a:cubicBezTo>
                  <a:pt x="0" y="5097"/>
                  <a:pt x="83" y="6931"/>
                  <a:pt x="83" y="6931"/>
                </a:cubicBezTo>
                <a:lnTo>
                  <a:pt x="658" y="6959"/>
                </a:lnTo>
                <a:cubicBezTo>
                  <a:pt x="658" y="6959"/>
                  <a:pt x="18099" y="6767"/>
                  <a:pt x="20263" y="6657"/>
                </a:cubicBezTo>
                <a:cubicBezTo>
                  <a:pt x="20651" y="6637"/>
                  <a:pt x="21171" y="6629"/>
                  <a:pt x="21763" y="6629"/>
                </a:cubicBezTo>
                <a:cubicBezTo>
                  <a:pt x="24426" y="6629"/>
                  <a:pt x="28532" y="6794"/>
                  <a:pt x="28532" y="6794"/>
                </a:cubicBezTo>
                <a:lnTo>
                  <a:pt x="59445" y="6986"/>
                </a:lnTo>
                <a:lnTo>
                  <a:pt x="59445" y="6438"/>
                </a:lnTo>
                <a:lnTo>
                  <a:pt x="59473" y="6028"/>
                </a:lnTo>
                <a:lnTo>
                  <a:pt x="59555" y="5288"/>
                </a:lnTo>
                <a:cubicBezTo>
                  <a:pt x="59603" y="4961"/>
                  <a:pt x="59614" y="4870"/>
                  <a:pt x="59611" y="4870"/>
                </a:cubicBezTo>
                <a:lnTo>
                  <a:pt x="59611" y="4870"/>
                </a:lnTo>
                <a:cubicBezTo>
                  <a:pt x="59608" y="4870"/>
                  <a:pt x="59582" y="5014"/>
                  <a:pt x="59582" y="5014"/>
                </a:cubicBezTo>
                <a:lnTo>
                  <a:pt x="59582" y="4494"/>
                </a:lnTo>
                <a:lnTo>
                  <a:pt x="59610" y="3207"/>
                </a:lnTo>
                <a:cubicBezTo>
                  <a:pt x="59610" y="3207"/>
                  <a:pt x="59555" y="1537"/>
                  <a:pt x="59528" y="1236"/>
                </a:cubicBezTo>
                <a:cubicBezTo>
                  <a:pt x="59473" y="907"/>
                  <a:pt x="59528" y="277"/>
                  <a:pt x="59528" y="277"/>
                </a:cubicBezTo>
                <a:cubicBezTo>
                  <a:pt x="59443" y="258"/>
                  <a:pt x="59087" y="249"/>
                  <a:pt x="58561" y="249"/>
                </a:cubicBezTo>
                <a:cubicBezTo>
                  <a:pt x="56193" y="249"/>
                  <a:pt x="50382" y="414"/>
                  <a:pt x="50382" y="414"/>
                </a:cubicBezTo>
                <a:lnTo>
                  <a:pt x="31462" y="141"/>
                </a:lnTo>
                <a:cubicBezTo>
                  <a:pt x="31462" y="141"/>
                  <a:pt x="29078" y="0"/>
                  <a:pt x="270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4127410" cy="6261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OCR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565045" y="903804"/>
            <a:ext cx="46053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Optical Character Recognition. In other words, OCR systems transform a two-dimensional image of text, that could contain machine printed or handwritten text from its image representation into machine-readable text. OCR as a process generally consists of several sub-processes to perform as accurately as possible. The </a:t>
            </a:r>
            <a:r>
              <a:rPr lang="en-US" sz="18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subprocesses</a:t>
            </a:r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are:</a:t>
            </a:r>
          </a:p>
          <a:p>
            <a:endParaRPr lang="en-US" sz="18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Preprocessing of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Text 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Character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Character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Post Processing</a:t>
            </a:r>
            <a:endParaRPr lang="en-US" sz="18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</p:txBody>
      </p:sp>
      <p:pic>
        <p:nvPicPr>
          <p:cNvPr id="1026" name="Picture 2" descr="https://nanonets.com/blog/content/images/2019/11/OC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355" y="1653703"/>
            <a:ext cx="3638176" cy="17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395676" y="274700"/>
            <a:ext cx="5376474" cy="59207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637565" y="294075"/>
            <a:ext cx="430591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Installing Library</a:t>
            </a:r>
            <a:endParaRPr sz="4400" dirty="0"/>
          </a:p>
        </p:txBody>
      </p:sp>
      <p:sp>
        <p:nvSpPr>
          <p:cNvPr id="3" name="Rectangle 2"/>
          <p:cNvSpPr/>
          <p:nvPr/>
        </p:nvSpPr>
        <p:spPr>
          <a:xfrm>
            <a:off x="2409214" y="1893629"/>
            <a:ext cx="5648935" cy="1146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s</a:t>
            </a:r>
            <a:r>
              <a:rPr lang="en-US" sz="2400" dirty="0" err="1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udo</a:t>
            </a:r>
            <a:r>
              <a:rPr lang="en-US" sz="24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 apt-get install </a:t>
            </a:r>
            <a:r>
              <a:rPr lang="en-US" sz="2400" dirty="0" err="1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tesseract-ocr</a:t>
            </a:r>
            <a:endParaRPr lang="en-US" sz="2400" dirty="0" smtClean="0">
              <a:solidFill>
                <a:schemeClr val="accent2"/>
              </a:solidFill>
              <a:latin typeface="Patrick Hand" panose="020B0604020202020204" charset="0"/>
              <a:sym typeface="Red Hat Text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Sudo apt-get </a:t>
            </a:r>
            <a:r>
              <a:rPr lang="en-US" sz="240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install festival</a:t>
            </a:r>
            <a:endParaRPr lang="en-US" sz="2400" dirty="0">
              <a:solidFill>
                <a:schemeClr val="accent2"/>
              </a:solidFill>
              <a:latin typeface="Patrick Hand" panose="020B0604020202020204" charset="0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5594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2214951" y="1608200"/>
            <a:ext cx="4385874" cy="2030350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2184621" y="2337025"/>
            <a:ext cx="441620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DEMO</a:t>
            </a:r>
            <a:br>
              <a:rPr lang="en" sz="6000" dirty="0" smtClean="0"/>
            </a:br>
            <a:r>
              <a:rPr lang="en" sz="6000" dirty="0" smtClean="0"/>
              <a:t>SESSION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173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039019" y="4380278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Q26 </a:t>
            </a:r>
            <a:r>
              <a:rPr lang="en-US" dirty="0" smtClean="0"/>
              <a:t>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9432" y="4313155"/>
            <a:ext cx="2905549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CPU </a:t>
            </a:r>
            <a:r>
              <a:rPr lang="en-US" dirty="0" err="1" smtClean="0">
                <a:latin typeface="Patrick Hand" panose="020B0604020202020204" charset="0"/>
              </a:rPr>
              <a:t>vs</a:t>
            </a:r>
            <a:r>
              <a:rPr lang="en-US" dirty="0" smtClean="0">
                <a:latin typeface="Patrick Hand" panose="020B0604020202020204" charset="0"/>
              </a:rPr>
              <a:t> GPU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32" name="Picture 2" descr="What is The Difference Between a CPU and GPU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3" b="12342"/>
          <a:stretch/>
        </p:blipFill>
        <p:spPr bwMode="auto">
          <a:xfrm>
            <a:off x="2363662" y="2042134"/>
            <a:ext cx="4691256" cy="137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Q26 – Discussion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792924" y="4482372"/>
            <a:ext cx="246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trick Hand" panose="020B0604020202020204" charset="0"/>
              </a:rPr>
              <a:t>Automatic </a:t>
            </a:r>
            <a:r>
              <a:rPr lang="en-US" dirty="0" err="1" smtClean="0">
                <a:latin typeface="Patrick Hand" panose="020B0604020202020204" charset="0"/>
              </a:rPr>
              <a:t>vs</a:t>
            </a:r>
            <a:r>
              <a:rPr lang="en-US" dirty="0" smtClean="0">
                <a:latin typeface="Patrick Hand" panose="020B0604020202020204" charset="0"/>
              </a:rPr>
              <a:t> Manual Transmission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2050" name="Picture 2" descr="Image result for Automatic vs Manual Transmi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76" y="1298262"/>
            <a:ext cx="3975350" cy="275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418368" y="944605"/>
            <a:ext cx="4986347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First Biofuel-Powered Commercial Rocket Successfully Test Launched in Maine</a:t>
            </a:r>
            <a:endParaRPr lang="en-US" sz="3200" dirty="0"/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4" y="2814885"/>
            <a:ext cx="8411530" cy="2316570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1052914" y="3758238"/>
            <a:ext cx="750669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A Maine company that's developing a rocket to propel small satellites into space passed its first major test on Sunday</a:t>
            </a:r>
            <a:r>
              <a:rPr lang="en-US" dirty="0" smtClean="0">
                <a:solidFill>
                  <a:srgbClr val="6A5E6D"/>
                </a:solidFill>
                <a:latin typeface="Patrick Hand" panose="020B0604020202020204" charset="0"/>
              </a:rPr>
              <a:t>.</a:t>
            </a:r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Brunswick-based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bluShift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Aerospace launched a 20-foot (6-metre) prototype rocket, hitting an altitude of a little more than 4,000 feet (1,219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metres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) in a first run designed to test the rocket's propulsion and control systems</a:t>
            </a:r>
            <a:r>
              <a:rPr lang="en-US" dirty="0" smtClean="0">
                <a:solidFill>
                  <a:srgbClr val="6A5E6D"/>
                </a:solidFill>
                <a:latin typeface="Patrick Hand" panose="020B0604020202020204" charset="0"/>
              </a:rPr>
              <a:t>.</a:t>
            </a:r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It carried a science project by Falmouth High School students that will measure flight metrics such as barometric pressure, a special alloy that's being tested by a New Hampshire company — and a Dutch dessert called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stroopwafel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, in an homage to its Amsterdam-based parent company.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Organisers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of the launch said the items were included to demonstrate the inclusion of a small payload.</a:t>
            </a:r>
            <a:endParaRPr lang="en-US" b="1" dirty="0">
              <a:solidFill>
                <a:srgbClr val="6A5E6D"/>
              </a:solidFill>
              <a:latin typeface="Patrick Hand" panose="020B0604020202020204" charset="0"/>
            </a:endParaRP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976541" y="1677699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</a:t>
            </a:r>
            <a:r>
              <a:rPr lang="en-IN" dirty="0" smtClean="0"/>
              <a:t>26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Feb- 2021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3074" name="Picture 2" descr="First Biofuel-Powered Commercial Rocket Successfully Test Launched in Ma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94" y="1024527"/>
            <a:ext cx="2721339" cy="15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317</Words>
  <Application>Microsoft Office PowerPoint</Application>
  <PresentationFormat>On-screen Show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Patrick Hand</vt:lpstr>
      <vt:lpstr>Red Hat Text</vt:lpstr>
      <vt:lpstr>Doodles Serendipity by Slidesgo</vt:lpstr>
      <vt:lpstr>Raspberry Pi Master Class Day-26</vt:lpstr>
      <vt:lpstr>01</vt:lpstr>
      <vt:lpstr>PREREQUISITES FOR THIS SESSION</vt:lpstr>
      <vt:lpstr>OCR</vt:lpstr>
      <vt:lpstr>Installing Library</vt:lpstr>
      <vt:lpstr>DEMO SESSION</vt:lpstr>
      <vt:lpstr>PowerPoint Presentation</vt:lpstr>
      <vt:lpstr>PowerPoint Presentation</vt:lpstr>
      <vt:lpstr>First Biofuel-Powered Commercial Rocket Successfully Test Launched in Maine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341</cp:revision>
  <dcterms:modified xsi:type="dcterms:W3CDTF">2021-02-04T07:30:15Z</dcterms:modified>
</cp:coreProperties>
</file>