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60" r:id="rId3"/>
    <p:sldId id="258" r:id="rId4"/>
    <p:sldId id="307" r:id="rId5"/>
    <p:sldId id="329" r:id="rId6"/>
    <p:sldId id="327" r:id="rId7"/>
    <p:sldId id="328" r:id="rId8"/>
    <p:sldId id="311" r:id="rId9"/>
    <p:sldId id="312" r:id="rId10"/>
    <p:sldId id="318" r:id="rId11"/>
    <p:sldId id="284" r:id="rId12"/>
  </p:sldIdLst>
  <p:sldSz cx="9144000" cy="5143500" type="screen16x9"/>
  <p:notesSz cx="6858000" cy="9144000"/>
  <p:embeddedFontLst>
    <p:embeddedFont>
      <p:font typeface="Patrick Hand" panose="020B0604020202020204" charset="0"/>
      <p:regular r:id="rId14"/>
    </p:embeddedFont>
    <p:embeddedFont>
      <p:font typeface="Red Hat Tex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94631" autoAdjust="0"/>
  </p:normalViewPr>
  <p:slideViewPr>
    <p:cSldViewPr snapToGrid="0">
      <p:cViewPr varScale="1">
        <p:scale>
          <a:sx n="96" d="100"/>
          <a:sy n="96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34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18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26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1" r:id="rId5"/>
    <p:sldLayoutId id="2147483663" r:id="rId6"/>
    <p:sldLayoutId id="2147483667" r:id="rId7"/>
    <p:sldLayoutId id="2147483671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Day-27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Color Following Robot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503549" y="791665"/>
            <a:ext cx="4986347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Richard Branson’s Virgin Galactic Plans New Test Flight for </a:t>
            </a:r>
            <a:r>
              <a:rPr lang="en-US" sz="3200" dirty="0" err="1"/>
              <a:t>SpaceShipTwo</a:t>
            </a:r>
            <a:r>
              <a:rPr lang="en-US" sz="3200" dirty="0"/>
              <a:t> Craft</a:t>
            </a:r>
            <a:endParaRPr lang="en-US" sz="3200" dirty="0"/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4" y="2814885"/>
            <a:ext cx="8411530" cy="2316570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1052914" y="4062921"/>
            <a:ext cx="750669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SpaceShipTwo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was earlier expected to take its first passengers into space later this year</a:t>
            </a:r>
            <a:r>
              <a:rPr lang="en-US" dirty="0" smtClean="0">
                <a:solidFill>
                  <a:srgbClr val="6A5E6D"/>
                </a:solidFill>
                <a:latin typeface="Patrick Hand" panose="020B0604020202020204" charset="0"/>
              </a:rPr>
              <a:t>.</a:t>
            </a:r>
          </a:p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Space tourism company Virgin Galactic said Monday it planned a new test flight for its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SpaceShipTwo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craft this month after an aborted test in early December</a:t>
            </a:r>
            <a:r>
              <a:rPr lang="en-US" dirty="0" smtClean="0">
                <a:solidFill>
                  <a:srgbClr val="6A5E6D"/>
                </a:solidFill>
                <a:latin typeface="Patrick Hand" panose="020B0604020202020204" charset="0"/>
              </a:rPr>
              <a:t>.</a:t>
            </a:r>
          </a:p>
          <a:p>
            <a:pPr marL="0" lvl="0" indent="0"/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"The flight window will open on February 13 with opportunities to fly throughout February, pending good weather conditions and technical readiness," Richard Branson's company said</a:t>
            </a:r>
            <a:r>
              <a:rPr lang="en-US" dirty="0" smtClean="0">
                <a:solidFill>
                  <a:srgbClr val="6A5E6D"/>
                </a:solidFill>
                <a:latin typeface="Patrick Hand" panose="020B0604020202020204" charset="0"/>
              </a:rPr>
              <a:t>.</a:t>
            </a:r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"Pre-flight preparations are already underway at Spaceport America, New Mexico."</a:t>
            </a:r>
          </a:p>
          <a:p>
            <a:pPr marL="0" lvl="0" indent="0"/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  <a:p>
            <a:pPr marL="0" lvl="0" indent="0"/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976541" y="1677699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</a:t>
            </a:r>
            <a:r>
              <a:rPr lang="en-IN" dirty="0" smtClean="0"/>
              <a:t>27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Feb- 2021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5122" name="Picture 2" descr="Richard Branson’s Virgin Galactic Plans New Test Flight for SpaceShipTwo Cra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54" y="848222"/>
            <a:ext cx="2951323" cy="165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“If you can dream it,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You can do it</a:t>
            </a:r>
            <a:r>
              <a:rPr lang="en-US" sz="2000" b="1" dirty="0" smtClean="0">
                <a:latin typeface="Patrick Hand" panose="020B0604020202020204" charset="0"/>
              </a:rPr>
              <a:t>“</a:t>
            </a:r>
            <a:endParaRPr lang="en-US" sz="2000" b="1" dirty="0" smtClean="0">
              <a:latin typeface="Patrick Hand" panose="020B0604020202020204" charset="0"/>
            </a:endParaRP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-Walt Disney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Color object following Robot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Installing library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</a:t>
            </a:r>
            <a:r>
              <a:rPr lang="en-IN" sz="2400"/>
              <a:t>THIS </a:t>
            </a:r>
            <a:r>
              <a:rPr lang="en-IN" sz="2400" smtClean="0"/>
              <a:t>SESSION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Camera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Robot Setup</a:t>
            </a:r>
            <a:endParaRPr lang="en-US" dirty="0" smtClean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8"/>
          <p:cNvSpPr/>
          <p:nvPr/>
        </p:nvSpPr>
        <p:spPr>
          <a:xfrm>
            <a:off x="683029" y="277640"/>
            <a:ext cx="4555721" cy="433708"/>
          </a:xfrm>
          <a:custGeom>
            <a:avLst/>
            <a:gdLst/>
            <a:ahLst/>
            <a:cxnLst/>
            <a:rect l="l" t="t" r="r" b="b"/>
            <a:pathLst>
              <a:path w="59615" h="6986" extrusionOk="0">
                <a:moveTo>
                  <a:pt x="27088" y="0"/>
                </a:moveTo>
                <a:cubicBezTo>
                  <a:pt x="26590" y="0"/>
                  <a:pt x="26117" y="9"/>
                  <a:pt x="25712" y="31"/>
                </a:cubicBezTo>
                <a:cubicBezTo>
                  <a:pt x="24827" y="91"/>
                  <a:pt x="23910" y="104"/>
                  <a:pt x="22963" y="104"/>
                </a:cubicBezTo>
                <a:cubicBezTo>
                  <a:pt x="22254" y="104"/>
                  <a:pt x="21528" y="96"/>
                  <a:pt x="20784" y="96"/>
                </a:cubicBezTo>
                <a:cubicBezTo>
                  <a:pt x="20246" y="96"/>
                  <a:pt x="19697" y="100"/>
                  <a:pt x="19140" y="113"/>
                </a:cubicBezTo>
                <a:cubicBezTo>
                  <a:pt x="17702" y="147"/>
                  <a:pt x="11023" y="170"/>
                  <a:pt x="6002" y="170"/>
                </a:cubicBezTo>
                <a:cubicBezTo>
                  <a:pt x="2899" y="170"/>
                  <a:pt x="429" y="161"/>
                  <a:pt x="219" y="141"/>
                </a:cubicBezTo>
                <a:cubicBezTo>
                  <a:pt x="219" y="141"/>
                  <a:pt x="110" y="1482"/>
                  <a:pt x="137" y="1564"/>
                </a:cubicBezTo>
                <a:cubicBezTo>
                  <a:pt x="137" y="1619"/>
                  <a:pt x="165" y="2797"/>
                  <a:pt x="165" y="2797"/>
                </a:cubicBezTo>
                <a:lnTo>
                  <a:pt x="165" y="3070"/>
                </a:lnTo>
                <a:cubicBezTo>
                  <a:pt x="165" y="3070"/>
                  <a:pt x="329" y="3591"/>
                  <a:pt x="356" y="3837"/>
                </a:cubicBezTo>
                <a:cubicBezTo>
                  <a:pt x="356" y="4083"/>
                  <a:pt x="247" y="4795"/>
                  <a:pt x="137" y="4932"/>
                </a:cubicBezTo>
                <a:cubicBezTo>
                  <a:pt x="0" y="5097"/>
                  <a:pt x="83" y="6931"/>
                  <a:pt x="83" y="6931"/>
                </a:cubicBezTo>
                <a:lnTo>
                  <a:pt x="658" y="6959"/>
                </a:lnTo>
                <a:cubicBezTo>
                  <a:pt x="658" y="6959"/>
                  <a:pt x="18099" y="6767"/>
                  <a:pt x="20263" y="6657"/>
                </a:cubicBezTo>
                <a:cubicBezTo>
                  <a:pt x="20651" y="6637"/>
                  <a:pt x="21171" y="6629"/>
                  <a:pt x="21763" y="6629"/>
                </a:cubicBezTo>
                <a:cubicBezTo>
                  <a:pt x="24426" y="6629"/>
                  <a:pt x="28532" y="6794"/>
                  <a:pt x="28532" y="6794"/>
                </a:cubicBezTo>
                <a:lnTo>
                  <a:pt x="59445" y="6986"/>
                </a:lnTo>
                <a:lnTo>
                  <a:pt x="59445" y="6438"/>
                </a:lnTo>
                <a:lnTo>
                  <a:pt x="59473" y="6028"/>
                </a:lnTo>
                <a:lnTo>
                  <a:pt x="59555" y="5288"/>
                </a:lnTo>
                <a:cubicBezTo>
                  <a:pt x="59603" y="4961"/>
                  <a:pt x="59614" y="4870"/>
                  <a:pt x="59611" y="4870"/>
                </a:cubicBezTo>
                <a:lnTo>
                  <a:pt x="59611" y="4870"/>
                </a:lnTo>
                <a:cubicBezTo>
                  <a:pt x="59608" y="4870"/>
                  <a:pt x="59582" y="5014"/>
                  <a:pt x="59582" y="5014"/>
                </a:cubicBezTo>
                <a:lnTo>
                  <a:pt x="59582" y="4494"/>
                </a:lnTo>
                <a:lnTo>
                  <a:pt x="59610" y="3207"/>
                </a:lnTo>
                <a:cubicBezTo>
                  <a:pt x="59610" y="3207"/>
                  <a:pt x="59555" y="1537"/>
                  <a:pt x="59528" y="1236"/>
                </a:cubicBezTo>
                <a:cubicBezTo>
                  <a:pt x="59473" y="907"/>
                  <a:pt x="59528" y="277"/>
                  <a:pt x="59528" y="277"/>
                </a:cubicBezTo>
                <a:cubicBezTo>
                  <a:pt x="59443" y="258"/>
                  <a:pt x="59087" y="249"/>
                  <a:pt x="58561" y="249"/>
                </a:cubicBezTo>
                <a:cubicBezTo>
                  <a:pt x="56193" y="249"/>
                  <a:pt x="50382" y="414"/>
                  <a:pt x="50382" y="414"/>
                </a:cubicBezTo>
                <a:lnTo>
                  <a:pt x="31462" y="141"/>
                </a:lnTo>
                <a:cubicBezTo>
                  <a:pt x="31462" y="141"/>
                  <a:pt x="29078" y="0"/>
                  <a:pt x="270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4127410" cy="6261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 Tracking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33440" y="1430578"/>
            <a:ext cx="46053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Object detection and tracking are the task that is important and challenging such as video surveillance and vehicle navigation.</a:t>
            </a:r>
          </a:p>
          <a:p>
            <a:endParaRPr lang="en-US" sz="18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Image processing is a method of extracting some useful information by converting image into digital inform by performing some operations on it. </a:t>
            </a:r>
          </a:p>
          <a:p>
            <a:endParaRPr lang="en-US" sz="18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</p:txBody>
      </p:sp>
      <p:pic>
        <p:nvPicPr>
          <p:cNvPr id="2" name="Picture 2" descr="Image result for object tracking based on col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" t="-654" r="18170" b="654"/>
          <a:stretch/>
        </p:blipFill>
        <p:spPr bwMode="auto">
          <a:xfrm>
            <a:off x="5781676" y="1249610"/>
            <a:ext cx="2419350" cy="29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8"/>
          <p:cNvSpPr/>
          <p:nvPr/>
        </p:nvSpPr>
        <p:spPr>
          <a:xfrm>
            <a:off x="683029" y="277640"/>
            <a:ext cx="4555721" cy="433708"/>
          </a:xfrm>
          <a:custGeom>
            <a:avLst/>
            <a:gdLst/>
            <a:ahLst/>
            <a:cxnLst/>
            <a:rect l="l" t="t" r="r" b="b"/>
            <a:pathLst>
              <a:path w="59615" h="6986" extrusionOk="0">
                <a:moveTo>
                  <a:pt x="27088" y="0"/>
                </a:moveTo>
                <a:cubicBezTo>
                  <a:pt x="26590" y="0"/>
                  <a:pt x="26117" y="9"/>
                  <a:pt x="25712" y="31"/>
                </a:cubicBezTo>
                <a:cubicBezTo>
                  <a:pt x="24827" y="91"/>
                  <a:pt x="23910" y="104"/>
                  <a:pt x="22963" y="104"/>
                </a:cubicBezTo>
                <a:cubicBezTo>
                  <a:pt x="22254" y="104"/>
                  <a:pt x="21528" y="96"/>
                  <a:pt x="20784" y="96"/>
                </a:cubicBezTo>
                <a:cubicBezTo>
                  <a:pt x="20246" y="96"/>
                  <a:pt x="19697" y="100"/>
                  <a:pt x="19140" y="113"/>
                </a:cubicBezTo>
                <a:cubicBezTo>
                  <a:pt x="17702" y="147"/>
                  <a:pt x="11023" y="170"/>
                  <a:pt x="6002" y="170"/>
                </a:cubicBezTo>
                <a:cubicBezTo>
                  <a:pt x="2899" y="170"/>
                  <a:pt x="429" y="161"/>
                  <a:pt x="219" y="141"/>
                </a:cubicBezTo>
                <a:cubicBezTo>
                  <a:pt x="219" y="141"/>
                  <a:pt x="110" y="1482"/>
                  <a:pt x="137" y="1564"/>
                </a:cubicBezTo>
                <a:cubicBezTo>
                  <a:pt x="137" y="1619"/>
                  <a:pt x="165" y="2797"/>
                  <a:pt x="165" y="2797"/>
                </a:cubicBezTo>
                <a:lnTo>
                  <a:pt x="165" y="3070"/>
                </a:lnTo>
                <a:cubicBezTo>
                  <a:pt x="165" y="3070"/>
                  <a:pt x="329" y="3591"/>
                  <a:pt x="356" y="3837"/>
                </a:cubicBezTo>
                <a:cubicBezTo>
                  <a:pt x="356" y="4083"/>
                  <a:pt x="247" y="4795"/>
                  <a:pt x="137" y="4932"/>
                </a:cubicBezTo>
                <a:cubicBezTo>
                  <a:pt x="0" y="5097"/>
                  <a:pt x="83" y="6931"/>
                  <a:pt x="83" y="6931"/>
                </a:cubicBezTo>
                <a:lnTo>
                  <a:pt x="658" y="6959"/>
                </a:lnTo>
                <a:cubicBezTo>
                  <a:pt x="658" y="6959"/>
                  <a:pt x="18099" y="6767"/>
                  <a:pt x="20263" y="6657"/>
                </a:cubicBezTo>
                <a:cubicBezTo>
                  <a:pt x="20651" y="6637"/>
                  <a:pt x="21171" y="6629"/>
                  <a:pt x="21763" y="6629"/>
                </a:cubicBezTo>
                <a:cubicBezTo>
                  <a:pt x="24426" y="6629"/>
                  <a:pt x="28532" y="6794"/>
                  <a:pt x="28532" y="6794"/>
                </a:cubicBezTo>
                <a:lnTo>
                  <a:pt x="59445" y="6986"/>
                </a:lnTo>
                <a:lnTo>
                  <a:pt x="59445" y="6438"/>
                </a:lnTo>
                <a:lnTo>
                  <a:pt x="59473" y="6028"/>
                </a:lnTo>
                <a:lnTo>
                  <a:pt x="59555" y="5288"/>
                </a:lnTo>
                <a:cubicBezTo>
                  <a:pt x="59603" y="4961"/>
                  <a:pt x="59614" y="4870"/>
                  <a:pt x="59611" y="4870"/>
                </a:cubicBezTo>
                <a:lnTo>
                  <a:pt x="59611" y="4870"/>
                </a:lnTo>
                <a:cubicBezTo>
                  <a:pt x="59608" y="4870"/>
                  <a:pt x="59582" y="5014"/>
                  <a:pt x="59582" y="5014"/>
                </a:cubicBezTo>
                <a:lnTo>
                  <a:pt x="59582" y="4494"/>
                </a:lnTo>
                <a:lnTo>
                  <a:pt x="59610" y="3207"/>
                </a:lnTo>
                <a:cubicBezTo>
                  <a:pt x="59610" y="3207"/>
                  <a:pt x="59555" y="1537"/>
                  <a:pt x="59528" y="1236"/>
                </a:cubicBezTo>
                <a:cubicBezTo>
                  <a:pt x="59473" y="907"/>
                  <a:pt x="59528" y="277"/>
                  <a:pt x="59528" y="277"/>
                </a:cubicBezTo>
                <a:cubicBezTo>
                  <a:pt x="59443" y="258"/>
                  <a:pt x="59087" y="249"/>
                  <a:pt x="58561" y="249"/>
                </a:cubicBezTo>
                <a:cubicBezTo>
                  <a:pt x="56193" y="249"/>
                  <a:pt x="50382" y="414"/>
                  <a:pt x="50382" y="414"/>
                </a:cubicBezTo>
                <a:lnTo>
                  <a:pt x="31462" y="141"/>
                </a:lnTo>
                <a:cubicBezTo>
                  <a:pt x="31462" y="141"/>
                  <a:pt x="29078" y="0"/>
                  <a:pt x="270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4127410" cy="6261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HSV </a:t>
            </a:r>
            <a:r>
              <a:rPr lang="en-US" dirty="0" smtClean="0"/>
              <a:t>Value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33440" y="1015078"/>
            <a:ext cx="4605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HSL and HSV are alternative representations of the RGB color model, designed in the 1970s by computer graphics researchers to more closely align with the way human vision perceives color-making attributes</a:t>
            </a:r>
          </a:p>
          <a:p>
            <a:endParaRPr lang="en-US" sz="18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HSV Color Space. The HSV color space (hue, saturation, value) is often used by people who are selecting colors (e.g., of paints or inks) from a color wheel or palette, because it corresponds better to how people experience color than the RGB color space does.</a:t>
            </a:r>
          </a:p>
        </p:txBody>
      </p:sp>
      <p:pic>
        <p:nvPicPr>
          <p:cNvPr id="6" name="Picture 4" descr="Color (Image Processing Toolbox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0" r="8398" b="8166"/>
          <a:stretch/>
        </p:blipFill>
        <p:spPr bwMode="auto">
          <a:xfrm>
            <a:off x="5760721" y="1517151"/>
            <a:ext cx="2976881" cy="253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5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395676" y="274700"/>
            <a:ext cx="5376474" cy="59207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637565" y="294075"/>
            <a:ext cx="430591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Installing Library</a:t>
            </a:r>
            <a:endParaRPr sz="4400" dirty="0"/>
          </a:p>
        </p:txBody>
      </p:sp>
      <p:sp>
        <p:nvSpPr>
          <p:cNvPr id="3" name="Rectangle 2"/>
          <p:cNvSpPr/>
          <p:nvPr/>
        </p:nvSpPr>
        <p:spPr>
          <a:xfrm>
            <a:off x="3180740" y="2112704"/>
            <a:ext cx="336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Sudo pip3 </a:t>
            </a:r>
            <a:r>
              <a:rPr lang="en-US" sz="24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install </a:t>
            </a:r>
            <a:r>
              <a:rPr lang="en-US" sz="2400" dirty="0" err="1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pyautogui</a:t>
            </a:r>
            <a:endParaRPr lang="en-US" sz="2400" dirty="0">
              <a:solidFill>
                <a:schemeClr val="accent2"/>
              </a:solidFill>
              <a:latin typeface="Patrick Hand" panose="020B0604020202020204" charset="0"/>
              <a:sym typeface="Red Hat Text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 </a:t>
            </a:r>
            <a:endParaRPr lang="en-US" sz="2400" dirty="0">
              <a:solidFill>
                <a:schemeClr val="accent2"/>
              </a:solidFill>
              <a:latin typeface="Patrick Hand" panose="020B0604020202020204" charset="0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559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2214951" y="1608200"/>
            <a:ext cx="4385874" cy="2030350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2184621" y="2337025"/>
            <a:ext cx="441620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DEMO</a:t>
            </a:r>
            <a:br>
              <a:rPr lang="en" sz="6000" dirty="0" smtClean="0"/>
            </a:br>
            <a:r>
              <a:rPr lang="en" sz="6000" dirty="0" smtClean="0"/>
              <a:t>SESSION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173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039019" y="4380278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Q27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9432" y="4313155"/>
            <a:ext cx="2905549" cy="502200"/>
          </a:xfrm>
        </p:spPr>
        <p:txBody>
          <a:bodyPr/>
          <a:lstStyle/>
          <a:p>
            <a:r>
              <a:rPr lang="en-US" dirty="0">
                <a:latin typeface="Patrick Hand" panose="020B0604020202020204" charset="0"/>
              </a:rPr>
              <a:t>Automatic </a:t>
            </a:r>
            <a:r>
              <a:rPr lang="en-US" dirty="0" err="1">
                <a:latin typeface="Patrick Hand" panose="020B0604020202020204" charset="0"/>
              </a:rPr>
              <a:t>vs</a:t>
            </a:r>
            <a:r>
              <a:rPr lang="en-US" dirty="0">
                <a:latin typeface="Patrick Hand" panose="020B0604020202020204" charset="0"/>
              </a:rPr>
              <a:t> Manual Transmission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2050" name="Picture 2" descr="Image result for Automatic vs Manual Transmi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79" y="1481968"/>
            <a:ext cx="4050114" cy="227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Q28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792924" y="4482372"/>
            <a:ext cx="246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trick Hand" panose="020B0604020202020204" charset="0"/>
              </a:rPr>
              <a:t> </a:t>
            </a:r>
            <a:r>
              <a:rPr lang="en-US" dirty="0" smtClean="0">
                <a:latin typeface="Patrick Hand" panose="020B0604020202020204" charset="0"/>
              </a:rPr>
              <a:t>                  </a:t>
            </a:r>
            <a:r>
              <a:rPr lang="en-US" dirty="0" smtClean="0">
                <a:latin typeface="Patrick Hand" panose="020B0604020202020204" charset="0"/>
              </a:rPr>
              <a:t>SSD </a:t>
            </a:r>
            <a:r>
              <a:rPr lang="en-US" dirty="0" err="1" smtClean="0">
                <a:latin typeface="Patrick Hand" panose="020B0604020202020204" charset="0"/>
              </a:rPr>
              <a:t>vs</a:t>
            </a:r>
            <a:r>
              <a:rPr lang="en-US" dirty="0" smtClean="0">
                <a:latin typeface="Patrick Hand" panose="020B0604020202020204" charset="0"/>
              </a:rPr>
              <a:t> HDD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4098" name="Picture 2" descr="Image result for ssd vs hd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6"/>
          <a:stretch/>
        </p:blipFill>
        <p:spPr bwMode="auto">
          <a:xfrm>
            <a:off x="2816089" y="1758058"/>
            <a:ext cx="4097500" cy="20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342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Patrick Hand</vt:lpstr>
      <vt:lpstr>Red Hat Text</vt:lpstr>
      <vt:lpstr>Doodles Serendipity by Slidesgo</vt:lpstr>
      <vt:lpstr>Raspberry Pi Master Class Day-27</vt:lpstr>
      <vt:lpstr>01</vt:lpstr>
      <vt:lpstr>PREREQUISITES FOR THIS SESSION</vt:lpstr>
      <vt:lpstr>Object Tracking</vt:lpstr>
      <vt:lpstr>HSV Value</vt:lpstr>
      <vt:lpstr>Installing Library</vt:lpstr>
      <vt:lpstr>DEMO SESSION</vt:lpstr>
      <vt:lpstr>PowerPoint Presentation</vt:lpstr>
      <vt:lpstr>PowerPoint Presentation</vt:lpstr>
      <vt:lpstr>Richard Branson’s Virgin Galactic Plans New Test Flight for SpaceShipTwo Craft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344</cp:revision>
  <dcterms:modified xsi:type="dcterms:W3CDTF">2021-02-04T05:37:08Z</dcterms:modified>
</cp:coreProperties>
</file>