
<file path=[Content_Types].xml><?xml version="1.0" encoding="utf-8"?>
<Types xmlns="http://schemas.openxmlformats.org/package/2006/content-types">
  <Default Extension="jpeg" ContentType="image/jpeg"/>
  <Default Extension="mid" ContentType="audio/mid"/>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7" r:id="rId7"/>
    <p:sldId id="262" r:id="rId8"/>
    <p:sldId id="263" r:id="rId9"/>
    <p:sldId id="272" r:id="rId10"/>
    <p:sldId id="264" r:id="rId11"/>
    <p:sldId id="266" r:id="rId12"/>
    <p:sldId id="268" r:id="rId13"/>
    <p:sldId id="269" r:id="rId14"/>
    <p:sldId id="273" r:id="rId15"/>
    <p:sldId id="265"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Rg st="1" end="15"/>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9" autoAdjust="0"/>
    <p:restoredTop sz="94660"/>
  </p:normalViewPr>
  <p:slideViewPr>
    <p:cSldViewPr snapToGrid="0">
      <p:cViewPr varScale="1">
        <p:scale>
          <a:sx n="55" d="100"/>
          <a:sy n="55" d="100"/>
        </p:scale>
        <p:origin x="132" y="138"/>
      </p:cViewPr>
      <p:guideLst/>
    </p:cSldViewPr>
  </p:slideViewPr>
  <p:notesTextViewPr>
    <p:cViewPr>
      <p:scale>
        <a:sx n="1" d="1"/>
        <a:sy n="1" d="1"/>
      </p:scale>
      <p:origin x="0" y="0"/>
    </p:cViewPr>
  </p:notesTextViewPr>
  <p:sorterViewPr>
    <p:cViewPr>
      <p:scale>
        <a:sx n="100" d="100"/>
        <a:sy n="100" d="100"/>
      </p:scale>
      <p:origin x="0" y="-7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F616F-5CE8-4DDD-ACCC-703D09B28319}" type="datetimeFigureOut">
              <a:rPr lang="en-US" smtClean="0"/>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1BF52-3BA7-4B06-90F9-F6F7DCDB6870}" type="slidenum">
              <a:rPr lang="en-US" smtClean="0"/>
              <a:t>‹#›</a:t>
            </a:fld>
            <a:endParaRPr lang="en-US"/>
          </a:p>
        </p:txBody>
      </p:sp>
    </p:spTree>
    <p:extLst>
      <p:ext uri="{BB962C8B-B14F-4D97-AF65-F5344CB8AC3E}">
        <p14:creationId xmlns:p14="http://schemas.microsoft.com/office/powerpoint/2010/main" val="254806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1BF52-3BA7-4B06-90F9-F6F7DCDB6870}" type="slidenum">
              <a:rPr lang="en-US" smtClean="0"/>
              <a:t>8</a:t>
            </a:fld>
            <a:endParaRPr lang="en-US"/>
          </a:p>
        </p:txBody>
      </p:sp>
    </p:spTree>
    <p:extLst>
      <p:ext uri="{BB962C8B-B14F-4D97-AF65-F5344CB8AC3E}">
        <p14:creationId xmlns:p14="http://schemas.microsoft.com/office/powerpoint/2010/main" val="317110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256AA-B6FB-DDE6-E9E0-9695EC9836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753555-FDB7-7140-699D-1F7B90C98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5A247-ACC6-D1A0-CC1E-D17580EEE2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23C5AA-E89A-3922-5AC3-874975659407}"/>
              </a:ext>
            </a:extLst>
          </p:cNvPr>
          <p:cNvSpPr>
            <a:spLocks noGrp="1"/>
          </p:cNvSpPr>
          <p:nvPr>
            <p:ph type="sldNum" sz="quarter" idx="5"/>
          </p:nvPr>
        </p:nvSpPr>
        <p:spPr/>
        <p:txBody>
          <a:bodyPr/>
          <a:lstStyle/>
          <a:p>
            <a:fld id="{6A41BF52-3BA7-4B06-90F9-F6F7DCDB6870}" type="slidenum">
              <a:rPr lang="en-US" smtClean="0"/>
              <a:t>9</a:t>
            </a:fld>
            <a:endParaRPr lang="en-US"/>
          </a:p>
        </p:txBody>
      </p:sp>
    </p:spTree>
    <p:extLst>
      <p:ext uri="{BB962C8B-B14F-4D97-AF65-F5344CB8AC3E}">
        <p14:creationId xmlns:p14="http://schemas.microsoft.com/office/powerpoint/2010/main" val="21153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0192-354F-77F1-03B1-11D049576A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485F2-DABF-CEBC-93C2-A4CE3A0E2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064E16-6292-DD2C-2444-B864DAEFCDE4}"/>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5" name="Footer Placeholder 4">
            <a:extLst>
              <a:ext uri="{FF2B5EF4-FFF2-40B4-BE49-F238E27FC236}">
                <a16:creationId xmlns:a16="http://schemas.microsoft.com/office/drawing/2014/main" id="{99052A96-392D-7C92-08EB-97DEDA4B8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7869B-73C7-0015-AB94-23B4181EB3BA}"/>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1346835323"/>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B4B4-A09E-3BCD-C630-E1B282CD26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B333DB-BD7C-F341-719A-3380C4A3C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4312D-8306-D3E5-4209-CAA95065C6D6}"/>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5" name="Footer Placeholder 4">
            <a:extLst>
              <a:ext uri="{FF2B5EF4-FFF2-40B4-BE49-F238E27FC236}">
                <a16:creationId xmlns:a16="http://schemas.microsoft.com/office/drawing/2014/main" id="{659C8694-DB26-C24F-FD37-B15CB0F34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80ED2-78DE-D460-F091-CB98C476DB7F}"/>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3681603567"/>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89187-635B-BCBC-F57D-9BF4D27B22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DF0F3-6C4B-57D1-9ADD-C81566838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17B0E-65AA-3ABA-16D3-CC499BBA2887}"/>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5" name="Footer Placeholder 4">
            <a:extLst>
              <a:ext uri="{FF2B5EF4-FFF2-40B4-BE49-F238E27FC236}">
                <a16:creationId xmlns:a16="http://schemas.microsoft.com/office/drawing/2014/main" id="{318DC71D-B3E8-922A-422F-C4C7AC21C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14DC7-6A24-B573-5C66-51F07C46C811}"/>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246977630"/>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1E8A-A74E-148F-0822-D7C806411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7CCFB-1B58-C9CF-7E39-4928A96D87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6DD0E-F0E1-5AAF-C436-BAD26A40530E}"/>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5" name="Footer Placeholder 4">
            <a:extLst>
              <a:ext uri="{FF2B5EF4-FFF2-40B4-BE49-F238E27FC236}">
                <a16:creationId xmlns:a16="http://schemas.microsoft.com/office/drawing/2014/main" id="{26B6AA7C-9C11-6CE1-8A1D-A8BEAD29A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9A330-61A0-32BD-0EAE-CB5951146D33}"/>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67593023"/>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8DFC-A20B-91E7-ABAF-D82BEB88C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13E1C-8841-CF6D-9BAA-0EBC82594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9DEC67-E000-A2E8-9C94-F816449C3051}"/>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5" name="Footer Placeholder 4">
            <a:extLst>
              <a:ext uri="{FF2B5EF4-FFF2-40B4-BE49-F238E27FC236}">
                <a16:creationId xmlns:a16="http://schemas.microsoft.com/office/drawing/2014/main" id="{31882406-02AA-1BFA-6998-F786C14B4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D4B14-7710-AB8A-009F-FD0FA97D2F93}"/>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3992265806"/>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E35E-1C11-1B35-102C-214C4B1FA1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BC4C0-E778-6140-7DAE-784695C96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E4FD1-9675-FEFF-A1D0-CB0C6C3BFA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B11D34-8302-2B4B-EC59-2E15DAF50181}"/>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6" name="Footer Placeholder 5">
            <a:extLst>
              <a:ext uri="{FF2B5EF4-FFF2-40B4-BE49-F238E27FC236}">
                <a16:creationId xmlns:a16="http://schemas.microsoft.com/office/drawing/2014/main" id="{8BD0F70F-7693-7550-8BE1-3E881206D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C5A1C-EB0C-64E5-2C0B-2A3F426972DF}"/>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868955709"/>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3B8F-4B0A-684A-D274-4CA6972A5F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785BB2-2826-E9BA-B5A4-BB2B8F412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99D95-64F5-6E42-3203-55D155FCE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E2323B-03EC-4126-1D2F-98317101F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F1981-362C-E66A-441A-92CB61993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8DD98-0748-0EAA-5B62-46245D39538C}"/>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8" name="Footer Placeholder 7">
            <a:extLst>
              <a:ext uri="{FF2B5EF4-FFF2-40B4-BE49-F238E27FC236}">
                <a16:creationId xmlns:a16="http://schemas.microsoft.com/office/drawing/2014/main" id="{94287AA4-5350-BA69-06B3-F0EBD23D4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AA1BA-4204-F46D-796C-E57CDE39BE62}"/>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2518380206"/>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DA31-ED06-5F47-F9DC-067D78A8B1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35EA6-767B-E50B-6972-EE1B49CB394C}"/>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4" name="Footer Placeholder 3">
            <a:extLst>
              <a:ext uri="{FF2B5EF4-FFF2-40B4-BE49-F238E27FC236}">
                <a16:creationId xmlns:a16="http://schemas.microsoft.com/office/drawing/2014/main" id="{CBD31F1A-DD27-D5F8-0348-2B1F737E35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A69336-CA51-7589-D0C9-67DB46CBD4E7}"/>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3825061100"/>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25F06-B1EC-E460-0862-12EDEEB36641}"/>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3" name="Footer Placeholder 2">
            <a:extLst>
              <a:ext uri="{FF2B5EF4-FFF2-40B4-BE49-F238E27FC236}">
                <a16:creationId xmlns:a16="http://schemas.microsoft.com/office/drawing/2014/main" id="{C2C8799F-75BE-F82D-DB46-9916A073E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91EACD-33BB-2F91-69DA-831D5AECAA42}"/>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2895613402"/>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446A-C7BA-7467-B6AB-AEDC3E0D1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347C8-DBE0-2044-A4F6-6B9C9989A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40FDF-BC44-7B60-3758-49F975DF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FEA74-0C9A-2F29-3A36-E9190C8443DF}"/>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6" name="Footer Placeholder 5">
            <a:extLst>
              <a:ext uri="{FF2B5EF4-FFF2-40B4-BE49-F238E27FC236}">
                <a16:creationId xmlns:a16="http://schemas.microsoft.com/office/drawing/2014/main" id="{B931B734-DC96-E7CF-D2AF-86C7F6F5E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87FF2-2F7B-9B0C-43A4-8A0FDE5BA74A}"/>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582136849"/>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ED81-3BFA-B87D-09BF-09926BB04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1537C-2B24-7E0F-4140-A6B52F97B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63160-FBF5-D219-C98B-C5ACBBD57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D2FEF-7E33-6A7D-CD49-090A1F9E2BEE}"/>
              </a:ext>
            </a:extLst>
          </p:cNvPr>
          <p:cNvSpPr>
            <a:spLocks noGrp="1"/>
          </p:cNvSpPr>
          <p:nvPr>
            <p:ph type="dt" sz="half" idx="10"/>
          </p:nvPr>
        </p:nvSpPr>
        <p:spPr/>
        <p:txBody>
          <a:bodyPr/>
          <a:lstStyle/>
          <a:p>
            <a:fld id="{7B4EC670-3CFC-4AB7-9DCA-0F924835C35C}" type="datetimeFigureOut">
              <a:rPr lang="en-US" smtClean="0"/>
              <a:t>2/25/2025</a:t>
            </a:fld>
            <a:endParaRPr lang="en-US"/>
          </a:p>
        </p:txBody>
      </p:sp>
      <p:sp>
        <p:nvSpPr>
          <p:cNvPr id="6" name="Footer Placeholder 5">
            <a:extLst>
              <a:ext uri="{FF2B5EF4-FFF2-40B4-BE49-F238E27FC236}">
                <a16:creationId xmlns:a16="http://schemas.microsoft.com/office/drawing/2014/main" id="{BCFCE7C1-229C-53E7-02FB-B85E93CDB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52A02-816F-BD7B-6487-F8DF12BA43D1}"/>
              </a:ext>
            </a:extLst>
          </p:cNvPr>
          <p:cNvSpPr>
            <a:spLocks noGrp="1"/>
          </p:cNvSpPr>
          <p:nvPr>
            <p:ph type="sldNum" sz="quarter" idx="12"/>
          </p:nvPr>
        </p:nvSpPr>
        <p:spPr/>
        <p:txBody>
          <a:bodyPr/>
          <a:lstStyle/>
          <a:p>
            <a:fld id="{9F07EAC3-FA48-4DB0-B3FC-7A58830A368D}" type="slidenum">
              <a:rPr lang="en-US" smtClean="0"/>
              <a:t>‹#›</a:t>
            </a:fld>
            <a:endParaRPr lang="en-US"/>
          </a:p>
        </p:txBody>
      </p:sp>
    </p:spTree>
    <p:extLst>
      <p:ext uri="{BB962C8B-B14F-4D97-AF65-F5344CB8AC3E}">
        <p14:creationId xmlns:p14="http://schemas.microsoft.com/office/powerpoint/2010/main" val="4200212620"/>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49E68-A8D5-5D1C-0044-84360A51C8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8D4D64-F62A-3D1D-2187-1A2CE53F1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CE950-AA91-EC5E-993F-D962448A5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none" spc="50">
                <a:ln w="0"/>
                <a:solidFill>
                  <a:schemeClr val="bg2"/>
                </a:solidFill>
                <a:effectLst>
                  <a:innerShdw blurRad="63500" dist="50800" dir="13500000">
                    <a:srgbClr val="000000">
                      <a:alpha val="50000"/>
                    </a:srgbClr>
                  </a:innerShdw>
                </a:effectLst>
              </a:defRPr>
            </a:lvl1pPr>
          </a:lstStyle>
          <a:p>
            <a:fld id="{7B4EC670-3CFC-4AB7-9DCA-0F924835C35C}" type="datetimeFigureOut">
              <a:rPr lang="en-US" smtClean="0"/>
              <a:pPr/>
              <a:t>2/25/2025</a:t>
            </a:fld>
            <a:endParaRPr lang="en-US"/>
          </a:p>
        </p:txBody>
      </p:sp>
      <p:sp>
        <p:nvSpPr>
          <p:cNvPr id="5" name="Footer Placeholder 4">
            <a:extLst>
              <a:ext uri="{FF2B5EF4-FFF2-40B4-BE49-F238E27FC236}">
                <a16:creationId xmlns:a16="http://schemas.microsoft.com/office/drawing/2014/main" id="{01D24FBB-A74C-5870-EEA0-E90B2C7D3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none" spc="50">
                <a:ln w="0"/>
                <a:solidFill>
                  <a:schemeClr val="bg2"/>
                </a:solidFill>
                <a:effectLst>
                  <a:innerShdw blurRad="63500" dist="50800" dir="13500000">
                    <a:srgbClr val="000000">
                      <a:alpha val="50000"/>
                    </a:srgbClr>
                  </a:innerShdw>
                </a:effectLst>
              </a:defRPr>
            </a:lvl1pPr>
          </a:lstStyle>
          <a:p>
            <a:endParaRPr lang="en-US"/>
          </a:p>
        </p:txBody>
      </p:sp>
      <p:sp>
        <p:nvSpPr>
          <p:cNvPr id="6" name="Slide Number Placeholder 5">
            <a:extLst>
              <a:ext uri="{FF2B5EF4-FFF2-40B4-BE49-F238E27FC236}">
                <a16:creationId xmlns:a16="http://schemas.microsoft.com/office/drawing/2014/main" id="{B26ECB10-BE27-AA26-F5E3-75D092EE97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none" spc="50">
                <a:ln w="0"/>
                <a:solidFill>
                  <a:schemeClr val="bg2"/>
                </a:solidFill>
                <a:effectLst>
                  <a:innerShdw blurRad="63500" dist="50800" dir="13500000">
                    <a:srgbClr val="000000">
                      <a:alpha val="50000"/>
                    </a:srgbClr>
                  </a:innerShdw>
                </a:effectLst>
              </a:defRPr>
            </a:lvl1pPr>
          </a:lstStyle>
          <a:p>
            <a:fld id="{9F07EAC3-FA48-4DB0-B3FC-7A58830A368D}" type="slidenum">
              <a:rPr lang="en-US" smtClean="0"/>
              <a:pPr/>
              <a:t>‹#›</a:t>
            </a:fld>
            <a:endParaRPr lang="en-US"/>
          </a:p>
        </p:txBody>
      </p:sp>
    </p:spTree>
    <p:extLst>
      <p:ext uri="{BB962C8B-B14F-4D97-AF65-F5344CB8AC3E}">
        <p14:creationId xmlns:p14="http://schemas.microsoft.com/office/powerpoint/2010/main" val="426796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cap="none" spc="50">
          <a:ln w="0"/>
          <a:solidFill>
            <a:schemeClr val="bg2"/>
          </a:solidFill>
          <a:effectLst>
            <a:innerShdw blurRad="63500" dist="50800" dir="13500000">
              <a:srgbClr val="000000">
                <a:alpha val="50000"/>
              </a:srgbClr>
            </a:inn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cap="none" spc="50">
          <a:ln w="0"/>
          <a:solidFill>
            <a:schemeClr val="bg2"/>
          </a:solidFill>
          <a:effectLst>
            <a:innerShdw blurRad="63500" dist="50800" dir="13500000">
              <a:srgbClr val="000000">
                <a:alpha val="50000"/>
              </a:srgbClr>
            </a:inn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cap="none" spc="50">
          <a:ln w="0"/>
          <a:solidFill>
            <a:schemeClr val="bg2"/>
          </a:solidFill>
          <a:effectLst>
            <a:innerShdw blurRad="63500" dist="50800" dir="13500000">
              <a:srgbClr val="000000">
                <a:alpha val="50000"/>
              </a:srgbClr>
            </a:inn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cap="none" spc="50">
          <a:ln w="0"/>
          <a:solidFill>
            <a:schemeClr val="bg2"/>
          </a:solidFill>
          <a:effectLst>
            <a:innerShdw blurRad="63500" dist="50800" dir="13500000">
              <a:srgbClr val="000000">
                <a:alpha val="50000"/>
              </a:srgbClr>
            </a:inn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cap="none" spc="50">
          <a:ln w="0"/>
          <a:solidFill>
            <a:schemeClr val="bg2"/>
          </a:solidFill>
          <a:effectLst>
            <a:innerShdw blurRad="63500" dist="50800" dir="13500000">
              <a:srgbClr val="000000">
                <a:alpha val="50000"/>
              </a:srgbClr>
            </a:inn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cap="none" spc="50">
          <a:ln w="0"/>
          <a:solidFill>
            <a:schemeClr val="bg2"/>
          </a:solidFill>
          <a:effectLst>
            <a:innerShdw blurRad="63500" dist="50800" dir="13500000">
              <a:srgbClr val="000000">
                <a:alpha val="50000"/>
              </a:srgbClr>
            </a:inn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6.xml"/><Relationship Id="rId13" Type="http://schemas.openxmlformats.org/officeDocument/2006/relationships/tags" Target="../tags/tag11.xml"/><Relationship Id="rId18" Type="http://schemas.openxmlformats.org/officeDocument/2006/relationships/tags" Target="../tags/tag16.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5.xml"/><Relationship Id="rId12" Type="http://schemas.openxmlformats.org/officeDocument/2006/relationships/tags" Target="../tags/tag10.xml"/><Relationship Id="rId17" Type="http://schemas.openxmlformats.org/officeDocument/2006/relationships/tags" Target="../tags/tag15.xml"/><Relationship Id="rId2" Type="http://schemas.openxmlformats.org/officeDocument/2006/relationships/tags" Target="../tags/tag2.xml"/><Relationship Id="rId16" Type="http://schemas.openxmlformats.org/officeDocument/2006/relationships/tags" Target="../tags/tag14.xml"/><Relationship Id="rId20"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audio" Target="../media/media1.mid"/><Relationship Id="rId11" Type="http://schemas.openxmlformats.org/officeDocument/2006/relationships/tags" Target="../tags/tag9.xml"/><Relationship Id="rId5" Type="http://schemas.microsoft.com/office/2007/relationships/media" Target="../media/media1.mid"/><Relationship Id="rId15" Type="http://schemas.openxmlformats.org/officeDocument/2006/relationships/tags" Target="../tags/tag13.xml"/><Relationship Id="rId10" Type="http://schemas.openxmlformats.org/officeDocument/2006/relationships/tags" Target="../tags/tag8.xml"/><Relationship Id="rId19" Type="http://schemas.openxmlformats.org/officeDocument/2006/relationships/tags" Target="../tags/tag17.xml"/><Relationship Id="rId4" Type="http://schemas.openxmlformats.org/officeDocument/2006/relationships/tags" Target="../tags/tag4.xml"/><Relationship Id="rId9" Type="http://schemas.openxmlformats.org/officeDocument/2006/relationships/tags" Target="../tags/tag7.xml"/><Relationship Id="rId14" Type="http://schemas.openxmlformats.org/officeDocument/2006/relationships/tags" Target="../tags/tag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png"/><Relationship Id="rId5" Type="http://schemas.openxmlformats.org/officeDocument/2006/relationships/slide" Target="slide1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hyperlink" Target="https://en.wikipedia.org/wiki/Asthma" TargetMode="External"/><Relationship Id="rId2" Type="http://schemas.openxmlformats.org/officeDocument/2006/relationships/audio" Target="../media/media2.mid"/><Relationship Id="rId1" Type="http://schemas.microsoft.com/office/2007/relationships/media" Target="../media/media2.mid"/><Relationship Id="rId6" Type="http://schemas.openxmlformats.org/officeDocument/2006/relationships/hyperlink" Target="https://www.sparknotes.com/lit/metamorph/" TargetMode="External"/><Relationship Id="rId5" Type="http://schemas.openxmlformats.org/officeDocument/2006/relationships/hyperlink" Target="https://freeclassicebooks.com/2019%20New%20Free%20Classic%20ebooks/I-R/Kafka%20Franz/pdf%20Files/Metamorphosis.pdf" TargetMode="External"/><Relationship Id="rId4" Type="http://schemas.openxmlformats.org/officeDocument/2006/relationships/hyperlink" Target="https://www.litcharts.com/lit/the-metamorphosis"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2.png"/><Relationship Id="rId5" Type="http://schemas.openxmlformats.org/officeDocument/2006/relationships/slide" Target="slide1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MG-组合 21">
            <a:extLst>
              <a:ext uri="{FF2B5EF4-FFF2-40B4-BE49-F238E27FC236}">
                <a16:creationId xmlns:a16="http://schemas.microsoft.com/office/drawing/2014/main" id="{927847F5-90B0-62D1-61B3-FEC761EE9949}"/>
              </a:ext>
            </a:extLst>
          </p:cNvPr>
          <p:cNvGrpSpPr/>
          <p:nvPr>
            <p:custDataLst>
              <p:tags r:id="rId1"/>
            </p:custDataLst>
          </p:nvPr>
        </p:nvGrpSpPr>
        <p:grpSpPr>
          <a:xfrm rot="3983040">
            <a:off x="758818" y="3958178"/>
            <a:ext cx="2786289" cy="2140458"/>
            <a:chOff x="3556462" y="4591218"/>
            <a:chExt cx="2786289" cy="2140458"/>
          </a:xfrm>
        </p:grpSpPr>
        <p:sp>
          <p:nvSpPr>
            <p:cNvPr id="15" name="MG-弧形 14">
              <a:extLst>
                <a:ext uri="{FF2B5EF4-FFF2-40B4-BE49-F238E27FC236}">
                  <a16:creationId xmlns:a16="http://schemas.microsoft.com/office/drawing/2014/main" id="{242C453D-115E-8E25-E135-512C88EACBAA}"/>
                </a:ext>
              </a:extLst>
            </p:cNvPr>
            <p:cNvSpPr/>
            <p:nvPr>
              <p:custDataLst>
                <p:tags r:id="rId7"/>
              </p:custDataLst>
            </p:nvPr>
          </p:nvSpPr>
          <p:spPr>
            <a:xfrm rot="11700000">
              <a:off x="5428351" y="5817276"/>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6" name="MG-弧形 15">
              <a:extLst>
                <a:ext uri="{FF2B5EF4-FFF2-40B4-BE49-F238E27FC236}">
                  <a16:creationId xmlns:a16="http://schemas.microsoft.com/office/drawing/2014/main" id="{BC8237BC-9F56-19E4-091C-6409015B3B86}"/>
                </a:ext>
              </a:extLst>
            </p:cNvPr>
            <p:cNvSpPr/>
            <p:nvPr>
              <p:custDataLst>
                <p:tags r:id="rId8"/>
              </p:custDataLst>
            </p:nvPr>
          </p:nvSpPr>
          <p:spPr>
            <a:xfrm rot="11700000">
              <a:off x="5009673" y="5796497"/>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7" name="MG-弧形 16">
              <a:extLst>
                <a:ext uri="{FF2B5EF4-FFF2-40B4-BE49-F238E27FC236}">
                  <a16:creationId xmlns:a16="http://schemas.microsoft.com/office/drawing/2014/main" id="{22C20105-F4D5-E782-5334-32BD6BFDCC0E}"/>
                </a:ext>
              </a:extLst>
            </p:cNvPr>
            <p:cNvSpPr/>
            <p:nvPr>
              <p:custDataLst>
                <p:tags r:id="rId9"/>
              </p:custDataLst>
            </p:nvPr>
          </p:nvSpPr>
          <p:spPr>
            <a:xfrm rot="11700000">
              <a:off x="4616753" y="5765720"/>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8" name="MG-弧形 17">
              <a:extLst>
                <a:ext uri="{FF2B5EF4-FFF2-40B4-BE49-F238E27FC236}">
                  <a16:creationId xmlns:a16="http://schemas.microsoft.com/office/drawing/2014/main" id="{75182B78-F2E3-94E8-6012-68C8B1DC6372}"/>
                </a:ext>
              </a:extLst>
            </p:cNvPr>
            <p:cNvSpPr/>
            <p:nvPr>
              <p:custDataLst>
                <p:tags r:id="rId10"/>
              </p:custDataLst>
            </p:nvPr>
          </p:nvSpPr>
          <p:spPr>
            <a:xfrm rot="11700000">
              <a:off x="4131466" y="5796497"/>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4" name="MG-弧形 13">
              <a:extLst>
                <a:ext uri="{FF2B5EF4-FFF2-40B4-BE49-F238E27FC236}">
                  <a16:creationId xmlns:a16="http://schemas.microsoft.com/office/drawing/2014/main" id="{3825C388-51D4-F594-7754-CD07508EB68D}"/>
                </a:ext>
              </a:extLst>
            </p:cNvPr>
            <p:cNvSpPr/>
            <p:nvPr>
              <p:custDataLst>
                <p:tags r:id="rId11"/>
              </p:custDataLst>
            </p:nvPr>
          </p:nvSpPr>
          <p:spPr>
            <a:xfrm rot="14400000">
              <a:off x="5407066" y="4642774"/>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3" name="MG-弧形 12">
              <a:extLst>
                <a:ext uri="{FF2B5EF4-FFF2-40B4-BE49-F238E27FC236}">
                  <a16:creationId xmlns:a16="http://schemas.microsoft.com/office/drawing/2014/main" id="{D5F741D8-8BC3-85AD-C75A-ACAC99723A51}"/>
                </a:ext>
              </a:extLst>
            </p:cNvPr>
            <p:cNvSpPr/>
            <p:nvPr>
              <p:custDataLst>
                <p:tags r:id="rId12"/>
              </p:custDataLst>
            </p:nvPr>
          </p:nvSpPr>
          <p:spPr>
            <a:xfrm rot="14400000">
              <a:off x="4988388" y="4621995"/>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2" name="MG-弧形 11">
              <a:extLst>
                <a:ext uri="{FF2B5EF4-FFF2-40B4-BE49-F238E27FC236}">
                  <a16:creationId xmlns:a16="http://schemas.microsoft.com/office/drawing/2014/main" id="{FC57F0B5-B450-BB94-5434-D78414065AF5}"/>
                </a:ext>
              </a:extLst>
            </p:cNvPr>
            <p:cNvSpPr/>
            <p:nvPr>
              <p:custDataLst>
                <p:tags r:id="rId13"/>
              </p:custDataLst>
            </p:nvPr>
          </p:nvSpPr>
          <p:spPr>
            <a:xfrm rot="14400000">
              <a:off x="4595468" y="4591218"/>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11" name="MG-弧形 10">
              <a:extLst>
                <a:ext uri="{FF2B5EF4-FFF2-40B4-BE49-F238E27FC236}">
                  <a16:creationId xmlns:a16="http://schemas.microsoft.com/office/drawing/2014/main" id="{F29A3D72-6956-FD6D-6854-57C61046AA93}"/>
                </a:ext>
              </a:extLst>
            </p:cNvPr>
            <p:cNvSpPr/>
            <p:nvPr>
              <p:custDataLst>
                <p:tags r:id="rId14"/>
              </p:custDataLst>
            </p:nvPr>
          </p:nvSpPr>
          <p:spPr>
            <a:xfrm rot="14400000">
              <a:off x="4110181" y="4621995"/>
              <a:ext cx="914400" cy="914400"/>
            </a:xfrm>
            <a:prstGeom prst="arc">
              <a:avLst/>
            </a:prstGeom>
            <a:ln w="50800"/>
          </p:spPr>
          <p:style>
            <a:lnRef idx="3">
              <a:schemeClr val="dk1"/>
            </a:lnRef>
            <a:fillRef idx="0">
              <a:schemeClr val="dk1"/>
            </a:fillRef>
            <a:effectRef idx="2">
              <a:schemeClr val="dk1"/>
            </a:effectRef>
            <a:fontRef idx="minor">
              <a:schemeClr val="tx1"/>
            </a:fontRef>
          </p:style>
          <p:txBody>
            <a:bodyPr wrap="square" rtlCol="0" anchor="ctr">
              <a:noAutofit/>
            </a:bodyPr>
            <a:lstStyle/>
            <a:p>
              <a:pPr algn="ctr"/>
              <a:endParaRPr lang="en-US"/>
            </a:p>
          </p:txBody>
        </p:sp>
        <p:sp>
          <p:nvSpPr>
            <p:cNvPr id="4" name="MG-椭圆 3">
              <a:extLst>
                <a:ext uri="{FF2B5EF4-FFF2-40B4-BE49-F238E27FC236}">
                  <a16:creationId xmlns:a16="http://schemas.microsoft.com/office/drawing/2014/main" id="{E2716B80-0365-20C2-8BC3-46C9752BA5F1}"/>
                </a:ext>
              </a:extLst>
            </p:cNvPr>
            <p:cNvSpPr/>
            <p:nvPr>
              <p:custDataLst>
                <p:tags r:id="rId15"/>
              </p:custDataLst>
            </p:nvPr>
          </p:nvSpPr>
          <p:spPr>
            <a:xfrm>
              <a:off x="3556462" y="5017654"/>
              <a:ext cx="2606040" cy="1310640"/>
            </a:xfrm>
            <a:prstGeom prst="ellipse">
              <a:avLst/>
            </a:pr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p>
          </p:txBody>
        </p:sp>
        <p:cxnSp>
          <p:nvCxnSpPr>
            <p:cNvPr id="6" name="MG-直接连接符 5">
              <a:extLst>
                <a:ext uri="{FF2B5EF4-FFF2-40B4-BE49-F238E27FC236}">
                  <a16:creationId xmlns:a16="http://schemas.microsoft.com/office/drawing/2014/main" id="{B24BC9DA-5C2D-F8E4-9952-D0C67FAC0443}"/>
                </a:ext>
              </a:extLst>
            </p:cNvPr>
            <p:cNvCxnSpPr>
              <a:cxnSpLocks/>
              <a:endCxn id="7" idx="1"/>
            </p:cNvCxnSpPr>
            <p:nvPr>
              <p:custDataLst>
                <p:tags r:id="rId16"/>
              </p:custDataLst>
            </p:nvPr>
          </p:nvCxnSpPr>
          <p:spPr>
            <a:xfrm flipH="1" flipV="1">
              <a:off x="3556462" y="5672971"/>
              <a:ext cx="2606040" cy="3"/>
            </a:xfrm>
            <a:prstGeom prst="line">
              <a:avLst/>
            </a:prstGeom>
            <a:ln w="76200">
              <a:solidFill>
                <a:schemeClr val="tx1"/>
              </a:solidFill>
            </a:ln>
          </p:spPr>
          <p:style>
            <a:lnRef idx="3">
              <a:schemeClr val="accent2"/>
            </a:lnRef>
            <a:fillRef idx="0">
              <a:schemeClr val="accent2"/>
            </a:fillRef>
            <a:effectRef idx="2">
              <a:schemeClr val="accent2"/>
            </a:effectRef>
            <a:fontRef idx="minor">
              <a:schemeClr val="tx1"/>
            </a:fontRef>
          </p:style>
        </p:cxnSp>
        <p:sp>
          <p:nvSpPr>
            <p:cNvPr id="7" name="MG-新月形 6">
              <a:extLst>
                <a:ext uri="{FF2B5EF4-FFF2-40B4-BE49-F238E27FC236}">
                  <a16:creationId xmlns:a16="http://schemas.microsoft.com/office/drawing/2014/main" id="{28102F51-4320-E6A3-55C1-21D0E2822CE8}"/>
                </a:ext>
              </a:extLst>
            </p:cNvPr>
            <p:cNvSpPr/>
            <p:nvPr>
              <p:custDataLst>
                <p:tags r:id="rId17"/>
              </p:custDataLst>
            </p:nvPr>
          </p:nvSpPr>
          <p:spPr>
            <a:xfrm>
              <a:off x="3556462" y="5017653"/>
              <a:ext cx="1173479" cy="1310635"/>
            </a:xfrm>
            <a:prstGeom prst="moon">
              <a:avLst>
                <a:gd name="adj" fmla="val 74400"/>
              </a:avLst>
            </a:prstGeom>
          </p:spPr>
          <p:style>
            <a:lnRef idx="0">
              <a:schemeClr val="dk1"/>
            </a:lnRef>
            <a:fillRef idx="3">
              <a:schemeClr val="dk1"/>
            </a:fillRef>
            <a:effectRef idx="3">
              <a:schemeClr val="dk1"/>
            </a:effectRef>
            <a:fontRef idx="minor">
              <a:schemeClr val="lt1"/>
            </a:fontRef>
          </p:style>
          <p:txBody>
            <a:bodyPr wrap="square" rtlCol="0" anchor="ctr">
              <a:noAutofit/>
            </a:bodyPr>
            <a:lstStyle/>
            <a:p>
              <a:pPr algn="ctr"/>
              <a:endParaRPr lang="en-US"/>
            </a:p>
          </p:txBody>
        </p:sp>
        <p:sp>
          <p:nvSpPr>
            <p:cNvPr id="19" name="MG-椭圆 18">
              <a:extLst>
                <a:ext uri="{FF2B5EF4-FFF2-40B4-BE49-F238E27FC236}">
                  <a16:creationId xmlns:a16="http://schemas.microsoft.com/office/drawing/2014/main" id="{1D8AEDE8-D901-18A5-C28B-DC017A8D8380}"/>
                </a:ext>
              </a:extLst>
            </p:cNvPr>
            <p:cNvSpPr/>
            <p:nvPr>
              <p:custDataLst>
                <p:tags r:id="rId18"/>
              </p:custDataLst>
            </p:nvPr>
          </p:nvSpPr>
          <p:spPr>
            <a:xfrm>
              <a:off x="3844627" y="5332196"/>
              <a:ext cx="190574" cy="190574"/>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sp>
          <p:nvSpPr>
            <p:cNvPr id="20" name="MG-椭圆 19">
              <a:extLst>
                <a:ext uri="{FF2B5EF4-FFF2-40B4-BE49-F238E27FC236}">
                  <a16:creationId xmlns:a16="http://schemas.microsoft.com/office/drawing/2014/main" id="{3260638F-9B23-14C0-02F8-4E289375BECA}"/>
                </a:ext>
              </a:extLst>
            </p:cNvPr>
            <p:cNvSpPr/>
            <p:nvPr>
              <p:custDataLst>
                <p:tags r:id="rId19"/>
              </p:custDataLst>
            </p:nvPr>
          </p:nvSpPr>
          <p:spPr>
            <a:xfrm>
              <a:off x="3844627" y="5823178"/>
              <a:ext cx="190574" cy="190574"/>
            </a:xfrm>
            <a:prstGeom prst="ellipse">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en-US"/>
            </a:p>
          </p:txBody>
        </p:sp>
      </p:grpSp>
      <p:sp>
        <p:nvSpPr>
          <p:cNvPr id="23" name="MG-Rectangle 22">
            <a:extLst>
              <a:ext uri="{FF2B5EF4-FFF2-40B4-BE49-F238E27FC236}">
                <a16:creationId xmlns:a16="http://schemas.microsoft.com/office/drawing/2014/main" id="{3FE965A6-D493-3BE6-0652-4E16FDA445E2}"/>
              </a:ext>
            </a:extLst>
          </p:cNvPr>
          <p:cNvSpPr/>
          <p:nvPr>
            <p:custDataLst>
              <p:tags r:id="rId2"/>
            </p:custDataLst>
          </p:nvPr>
        </p:nvSpPr>
        <p:spPr>
          <a:xfrm>
            <a:off x="3690662" y="1900535"/>
            <a:ext cx="4810676" cy="923330"/>
          </a:xfrm>
          <a:prstGeom prst="rect">
            <a:avLst/>
          </a:prstGeom>
          <a:noFill/>
        </p:spPr>
        <p:txBody>
          <a:bodyPr wrap="square" lIns="91440" tIns="45720" rIns="91440" bIns="45720">
            <a:noAutofit/>
          </a:bodyPr>
          <a:lstStyle/>
          <a:p>
            <a:pPr algn="ctr"/>
            <a:r>
              <a:rPr lang="en-US" sz="5400" b="1" cap="none" spc="50" dirty="0">
                <a:ln w="0"/>
                <a:solidFill>
                  <a:schemeClr val="bg2"/>
                </a:solidFill>
                <a:effectLst>
                  <a:innerShdw blurRad="63500" dist="50800" dir="13500000">
                    <a:srgbClr val="000000">
                      <a:alpha val="50000"/>
                    </a:srgbClr>
                  </a:innerShdw>
                </a:effectLst>
              </a:rPr>
              <a:t>Metamorphosis</a:t>
            </a:r>
          </a:p>
        </p:txBody>
      </p:sp>
      <p:sp>
        <p:nvSpPr>
          <p:cNvPr id="25" name="MG-Rectangle 24">
            <a:extLst>
              <a:ext uri="{FF2B5EF4-FFF2-40B4-BE49-F238E27FC236}">
                <a16:creationId xmlns:a16="http://schemas.microsoft.com/office/drawing/2014/main" id="{FD08A624-359E-6394-FE10-40B232290E16}"/>
              </a:ext>
            </a:extLst>
          </p:cNvPr>
          <p:cNvSpPr/>
          <p:nvPr>
            <p:custDataLst>
              <p:tags r:id="rId3"/>
            </p:custDataLst>
          </p:nvPr>
        </p:nvSpPr>
        <p:spPr>
          <a:xfrm>
            <a:off x="4994864" y="2638399"/>
            <a:ext cx="2202270" cy="584775"/>
          </a:xfrm>
          <a:prstGeom prst="rect">
            <a:avLst/>
          </a:prstGeom>
          <a:noFill/>
        </p:spPr>
        <p:txBody>
          <a:bodyPr wrap="square" lIns="91440" tIns="45720" rIns="91440" bIns="45720">
            <a:noAutofit/>
          </a:bodyPr>
          <a:lstStyle/>
          <a:p>
            <a:pPr algn="ctr"/>
            <a:r>
              <a:rPr lang="en-US" sz="3200" b="1" cap="none" spc="50" dirty="0">
                <a:ln w="0"/>
                <a:solidFill>
                  <a:schemeClr val="bg2"/>
                </a:solidFill>
                <a:effectLst>
                  <a:innerShdw blurRad="63500" dist="50800" dir="13500000">
                    <a:srgbClr val="000000">
                      <a:alpha val="50000"/>
                    </a:srgbClr>
                  </a:innerShdw>
                </a:effectLst>
              </a:rPr>
              <a:t>Franz Kafka</a:t>
            </a:r>
          </a:p>
        </p:txBody>
      </p:sp>
      <p:sp>
        <p:nvSpPr>
          <p:cNvPr id="26" name="MG-Rectangle 25">
            <a:extLst>
              <a:ext uri="{FF2B5EF4-FFF2-40B4-BE49-F238E27FC236}">
                <a16:creationId xmlns:a16="http://schemas.microsoft.com/office/drawing/2014/main" id="{D0E7448F-A361-8D63-7047-477798331A8F}"/>
              </a:ext>
            </a:extLst>
          </p:cNvPr>
          <p:cNvSpPr/>
          <p:nvPr>
            <p:custDataLst>
              <p:tags r:id="rId4"/>
            </p:custDataLst>
          </p:nvPr>
        </p:nvSpPr>
        <p:spPr>
          <a:xfrm>
            <a:off x="2951036" y="3534802"/>
            <a:ext cx="6289928" cy="584775"/>
          </a:xfrm>
          <a:prstGeom prst="rect">
            <a:avLst/>
          </a:prstGeom>
          <a:noFill/>
        </p:spPr>
        <p:txBody>
          <a:bodyPr wrap="square" lIns="91440" tIns="45720" rIns="91440" bIns="45720">
            <a:noAutofit/>
          </a:bodyPr>
          <a:lstStyle/>
          <a:p>
            <a:pPr algn="ctr"/>
            <a:r>
              <a:rPr lang="en-US" sz="3200" b="1" cap="none" spc="50" dirty="0">
                <a:ln w="0"/>
                <a:solidFill>
                  <a:schemeClr val="bg2"/>
                </a:solidFill>
                <a:effectLst>
                  <a:innerShdw blurRad="63500" dist="50800" dir="13500000">
                    <a:srgbClr val="000000">
                      <a:alpha val="50000"/>
                    </a:srgbClr>
                  </a:innerShdw>
                </a:effectLst>
              </a:rPr>
              <a:t>Analysis made by: </a:t>
            </a:r>
            <a:r>
              <a:rPr lang="en-US" sz="3200" b="1" cap="none" spc="50" dirty="0" err="1">
                <a:ln w="0"/>
                <a:solidFill>
                  <a:schemeClr val="bg2"/>
                </a:solidFill>
                <a:effectLst>
                  <a:innerShdw blurRad="63500" dist="50800" dir="13500000">
                    <a:srgbClr val="000000">
                      <a:alpha val="50000"/>
                    </a:srgbClr>
                  </a:innerShdw>
                </a:effectLst>
              </a:rPr>
              <a:t>happy_mimimix</a:t>
            </a:r>
            <a:endParaRPr lang="en-US" sz="3200" b="1" cap="none" spc="50" dirty="0">
              <a:ln w="0"/>
              <a:solidFill>
                <a:schemeClr val="bg2"/>
              </a:solidFill>
              <a:effectLst>
                <a:innerShdw blurRad="63500" dist="50800" dir="13500000">
                  <a:srgbClr val="000000">
                    <a:alpha val="50000"/>
                  </a:srgbClr>
                </a:innerShdw>
              </a:effectLst>
            </a:endParaRPr>
          </a:p>
        </p:txBody>
      </p:sp>
      <p:pic>
        <p:nvPicPr>
          <p:cNvPr id="2" name="FreshStart">
            <a:hlinkClick r:id="" action="ppaction://media"/>
            <a:extLst>
              <a:ext uri="{FF2B5EF4-FFF2-40B4-BE49-F238E27FC236}">
                <a16:creationId xmlns:a16="http://schemas.microsoft.com/office/drawing/2014/main" id="{DCC13192-C6E2-68A0-4688-49A2BDBDCFB9}"/>
              </a:ext>
            </a:extLst>
          </p:cNvPr>
          <p:cNvPicPr>
            <a:picLocks noChangeAspect="1"/>
          </p:cNvPicPr>
          <p:nvPr>
            <a:audioFile r:link="rId6"/>
            <p:extLst>
              <p:ext uri="{DAA4B4D4-6D71-4841-9C94-3DE7FCFB9230}">
                <p14:media xmlns:p14="http://schemas.microsoft.com/office/powerpoint/2010/main" r:embed="rId5"/>
              </p:ext>
            </p:extLst>
          </p:nvPr>
        </p:nvPicPr>
        <p:blipFill>
          <a:blip r:embed="rId21"/>
          <a:stretch>
            <a:fillRect/>
          </a:stretch>
        </p:blipFill>
        <p:spPr>
          <a:xfrm>
            <a:off x="-609600" y="0"/>
            <a:ext cx="609600" cy="609600"/>
          </a:xfrm>
          <a:prstGeom prst="rect">
            <a:avLst/>
          </a:prstGeom>
        </p:spPr>
      </p:pic>
    </p:spTree>
    <p:extLst>
      <p:ext uri="{BB962C8B-B14F-4D97-AF65-F5344CB8AC3E}">
        <p14:creationId xmlns:p14="http://schemas.microsoft.com/office/powerpoint/2010/main" val="1198657819"/>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50" presetClass="entr" presetSubtype="0" decel="100000" fill="hold" grpId="0" nodeType="afterEffect">
                                  <p:stCondLst>
                                    <p:cond delay="250"/>
                                  </p:stCondLst>
                                  <p:childTnLst>
                                    <p:set>
                                      <p:cBhvr>
                                        <p:cTn id="9" dur="1" fill="hold">
                                          <p:stCondLst>
                                            <p:cond delay="0"/>
                                          </p:stCondLst>
                                        </p:cTn>
                                        <p:tgtEl>
                                          <p:spTgt spid="23"/>
                                        </p:tgtEl>
                                        <p:attrNameLst>
                                          <p:attrName>style.visibility</p:attrName>
                                        </p:attrNameLst>
                                      </p:cBhvr>
                                      <p:to>
                                        <p:strVal val="visible"/>
                                      </p:to>
                                    </p:set>
                                    <p:anim calcmode="lin" valueType="num">
                                      <p:cBhvr>
                                        <p:cTn id="10" dur="500" fill="hold"/>
                                        <p:tgtEl>
                                          <p:spTgt spid="23"/>
                                        </p:tgtEl>
                                        <p:attrNameLst>
                                          <p:attrName>ppt_w</p:attrName>
                                        </p:attrNameLst>
                                      </p:cBhvr>
                                      <p:tavLst>
                                        <p:tav tm="0">
                                          <p:val>
                                            <p:strVal val="#ppt_w+.1"/>
                                          </p:val>
                                        </p:tav>
                                        <p:tav tm="100000">
                                          <p:val>
                                            <p:strVal val="#ppt_w"/>
                                          </p:val>
                                        </p:tav>
                                      </p:tavLst>
                                    </p:anim>
                                    <p:anim calcmode="lin" valueType="num">
                                      <p:cBhvr>
                                        <p:cTn id="11" dur="500" fill="hold"/>
                                        <p:tgtEl>
                                          <p:spTgt spid="23"/>
                                        </p:tgtEl>
                                        <p:attrNameLst>
                                          <p:attrName>ppt_h</p:attrName>
                                        </p:attrNameLst>
                                      </p:cBhvr>
                                      <p:tavLst>
                                        <p:tav tm="0">
                                          <p:val>
                                            <p:strVal val="#ppt_h"/>
                                          </p:val>
                                        </p:tav>
                                        <p:tav tm="100000">
                                          <p:val>
                                            <p:strVal val="#ppt_h"/>
                                          </p:val>
                                        </p:tav>
                                      </p:tavLst>
                                    </p:anim>
                                    <p:animEffect transition="in" filter="fade">
                                      <p:cBhvr>
                                        <p:cTn id="12" dur="500"/>
                                        <p:tgtEl>
                                          <p:spTgt spid="23"/>
                                        </p:tgtEl>
                                      </p:cBhvr>
                                    </p:animEffect>
                                  </p:childTnLst>
                                </p:cTn>
                              </p:par>
                            </p:childTnLst>
                          </p:cTn>
                        </p:par>
                        <p:par>
                          <p:cTn id="13" fill="hold">
                            <p:stCondLst>
                              <p:cond delay="750"/>
                            </p:stCondLst>
                            <p:childTnLst>
                              <p:par>
                                <p:cTn id="14" presetID="47" presetClass="entr"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anim calcmode="lin" valueType="num">
                                      <p:cBhvr>
                                        <p:cTn id="17" dur="500" fill="hold"/>
                                        <p:tgtEl>
                                          <p:spTgt spid="25"/>
                                        </p:tgtEl>
                                        <p:attrNameLst>
                                          <p:attrName>ppt_y</p:attrName>
                                        </p:attrNameLst>
                                      </p:cBhvr>
                                      <p:tavLst>
                                        <p:tav tm="0">
                                          <p:val>
                                            <p:strVal val="#ppt_y-.02"/>
                                          </p:val>
                                        </p:tav>
                                        <p:tav tm="100000">
                                          <p:val>
                                            <p:strVal val="#ppt_y"/>
                                          </p:val>
                                        </p:tav>
                                      </p:tavLst>
                                    </p:anim>
                                  </p:childTnLst>
                                </p:cTn>
                              </p:par>
                            </p:childTnLst>
                          </p:cTn>
                        </p:par>
                        <p:par>
                          <p:cTn id="18" fill="hold">
                            <p:stCondLst>
                              <p:cond delay="1250"/>
                            </p:stCondLst>
                            <p:childTnLst>
                              <p:par>
                                <p:cTn id="19" presetID="1" presetClass="entr" presetSubtype="0" fill="hold" grpId="0" nodeType="afterEffect">
                                  <p:stCondLst>
                                    <p:cond delay="0"/>
                                  </p:stCondLst>
                                  <p:iterate type="lt">
                                    <p:tmAbs val="20"/>
                                  </p:iterate>
                                  <p:childTnLst>
                                    <p:set>
                                      <p:cBhvr>
                                        <p:cTn id="20" dur="1" fill="hold">
                                          <p:stCondLst>
                                            <p:cond delay="0"/>
                                          </p:stCondLst>
                                        </p:cTn>
                                        <p:tgtEl>
                                          <p:spTgt spid="26"/>
                                        </p:tgtEl>
                                        <p:attrNameLst>
                                          <p:attrName>style.visibility</p:attrName>
                                        </p:attrNameLst>
                                      </p:cBhvr>
                                      <p:to>
                                        <p:strVal val="visible"/>
                                      </p:to>
                                    </p:set>
                                  </p:childTnLst>
                                </p:cTn>
                              </p:par>
                              <p:par>
                                <p:cTn id="21" presetID="35" presetClass="path" presetSubtype="0" fill="hold" grpId="1" nodeType="withEffect">
                                  <p:stCondLst>
                                    <p:cond delay="0"/>
                                  </p:stCondLst>
                                  <p:iterate type="lt">
                                    <p:tmPct val="0"/>
                                  </p:iterate>
                                  <p:childTnLst>
                                    <p:animMotion origin="layout" path="M 0.25794 -1.85185E-6 L 0 -1.85185E-6 " pathEditMode="relative" rAng="0" ptsTypes="AA">
                                      <p:cBhvr>
                                        <p:cTn id="22" dur="540" fill="hold"/>
                                        <p:tgtEl>
                                          <p:spTgt spid="26"/>
                                        </p:tgtEl>
                                        <p:attrNameLst>
                                          <p:attrName>ppt_x</p:attrName>
                                          <p:attrName>ppt_y</p:attrName>
                                        </p:attrNameLst>
                                      </p:cBhvr>
                                      <p:rCtr x="-12904" y="0"/>
                                    </p:animMotion>
                                  </p:childTnLst>
                                </p:cTn>
                              </p:par>
                            </p:childTnLst>
                          </p:cTn>
                        </p:par>
                        <p:par>
                          <p:cTn id="23" fill="hold">
                            <p:stCondLst>
                              <p:cond delay="1791"/>
                            </p:stCondLst>
                            <p:childTnLst>
                              <p:par>
                                <p:cTn id="24" presetID="42" presetClass="entr" presetSubtype="0" decel="10000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8" fill="hold" display="0">
                  <p:stCondLst>
                    <p:cond delay="indefinite"/>
                  </p:stCondLst>
                  <p:endCondLst>
                    <p:cond evt="onStopAudio" delay="0">
                      <p:tgtEl>
                        <p:sldTgt/>
                      </p:tgtEl>
                    </p:cond>
                  </p:endCondLst>
                </p:cTn>
                <p:tgtEl>
                  <p:spTgt spid="2"/>
                </p:tgtEl>
              </p:cMediaNode>
            </p:audio>
          </p:childTnLst>
        </p:cTn>
      </p:par>
    </p:tnLst>
    <p:bldLst>
      <p:bldP spid="23" grpId="0"/>
      <p:bldP spid="25" grpId="1"/>
      <p:bldP spid="26" grpId="0"/>
      <p:bldP spid="2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E7476-50BE-9485-2DF5-52D3B4BACF09}"/>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040E246E-8F81-DA6B-552B-EEA420A10BA0}"/>
              </a:ext>
            </a:extLst>
          </p:cNvPr>
          <p:cNvSpPr>
            <a:spLocks noGrp="1"/>
          </p:cNvSpPr>
          <p:nvPr>
            <p:ph idx="1"/>
            <p:custDataLst>
              <p:tags r:id="rId1"/>
            </p:custDataLst>
          </p:nvPr>
        </p:nvSpPr>
        <p:spPr>
          <a:xfrm>
            <a:off x="838200" y="-10633076"/>
            <a:ext cx="10515600" cy="17491076"/>
          </a:xfrm>
        </p:spPr>
        <p:txBody>
          <a:bodyPr wrap="square">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a:p>
            <a:pPr lvl="1"/>
            <a:r>
              <a:rPr lang="en-US" dirty="0"/>
              <a:t>Is mistrustful and unsympathetic towards Gregor after the transformation</a:t>
            </a:r>
          </a:p>
          <a:p>
            <a:pPr lvl="1"/>
            <a:r>
              <a:rPr lang="en-US" dirty="0"/>
              <a:t>Is exhausted and emotionally broken because of the failure of his business</a:t>
            </a:r>
          </a:p>
          <a:p>
            <a:pPr lvl="1"/>
            <a:r>
              <a:rPr lang="en-US" dirty="0"/>
              <a:t>Attacked Gregor with apples</a:t>
            </a:r>
          </a:p>
          <a:p>
            <a:r>
              <a:rPr lang="en-US" dirty="0"/>
              <a:t>Gregor’s mother</a:t>
            </a:r>
          </a:p>
          <a:p>
            <a:pPr lvl="1"/>
            <a:r>
              <a:rPr lang="en-US" dirty="0"/>
              <a:t>Is suffering from asthma</a:t>
            </a:r>
          </a:p>
          <a:p>
            <a:pPr lvl="1"/>
            <a:r>
              <a:rPr lang="en-US" dirty="0"/>
              <a:t>Being overall neutral throughout the story</a:t>
            </a:r>
          </a:p>
          <a:p>
            <a:pPr lvl="1"/>
            <a:r>
              <a:rPr lang="en-US" dirty="0"/>
              <a:t>The attitude towards Gregor is both horrifying and loving</a:t>
            </a:r>
          </a:p>
          <a:p>
            <a:r>
              <a:rPr lang="en-US" dirty="0"/>
              <a:t>The manager</a:t>
            </a:r>
          </a:p>
          <a:p>
            <a:pPr lvl="1"/>
            <a:r>
              <a:rPr lang="en-US" dirty="0"/>
              <a:t>Gregor’s boss before the transformation</a:t>
            </a:r>
          </a:p>
          <a:p>
            <a:pPr lvl="1"/>
            <a:r>
              <a:rPr lang="en-US" dirty="0"/>
              <a:t>Immediately leave Gregor’s house when he discovered that Gregor has transformed</a:t>
            </a:r>
          </a:p>
          <a:p>
            <a:r>
              <a:rPr lang="en-US" dirty="0"/>
              <a:t>The </a:t>
            </a:r>
            <a:r>
              <a:rPr lang="en-US" dirty="0" err="1"/>
              <a:t>loadgers</a:t>
            </a:r>
            <a:endParaRPr lang="en-US" dirty="0"/>
          </a:p>
          <a:p>
            <a:pPr lvl="1"/>
            <a:r>
              <a:rPr lang="en-US" dirty="0"/>
              <a:t>Three people who rent one of the rooms in Gregor’s house</a:t>
            </a:r>
          </a:p>
          <a:p>
            <a:pPr lvl="1"/>
            <a:r>
              <a:rPr lang="en-US" dirty="0"/>
              <a:t>Immediately declares that he won't pay for the </a:t>
            </a:r>
            <a:r>
              <a:rPr lang="en-US" dirty="0" err="1"/>
              <a:t>Samsas'</a:t>
            </a:r>
            <a:r>
              <a:rPr lang="en-US" dirty="0"/>
              <a:t> services after seeing the insect (Gregor)</a:t>
            </a:r>
          </a:p>
          <a:p>
            <a:r>
              <a:rPr lang="en-US" dirty="0"/>
              <a:t>Charwoman</a:t>
            </a:r>
          </a:p>
          <a:p>
            <a:pPr lvl="1"/>
            <a:r>
              <a:rPr lang="en-US" dirty="0"/>
              <a:t>Hired by the family few months after Gregor’s transformation to replace the servant girl and the cook</a:t>
            </a:r>
          </a:p>
          <a:p>
            <a:pPr lvl="1"/>
            <a:r>
              <a:rPr lang="en-US" dirty="0"/>
              <a:t>The least disgusted and frightened by Gregor</a:t>
            </a:r>
          </a:p>
        </p:txBody>
      </p:sp>
    </p:spTree>
    <p:extLst>
      <p:ext uri="{BB962C8B-B14F-4D97-AF65-F5344CB8AC3E}">
        <p14:creationId xmlns:p14="http://schemas.microsoft.com/office/powerpoint/2010/main" val="288020769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23" end="23"/>
                                            </p:txEl>
                                          </p:spTgt>
                                        </p:tgtEl>
                                        <p:attrNameLst>
                                          <p:attrName>style.visibility</p:attrName>
                                        </p:attrNameLst>
                                      </p:cBhvr>
                                      <p:to>
                                        <p:strVal val="visible"/>
                                      </p:to>
                                    </p:set>
                                    <p:animEffect transition="in" filter="fade">
                                      <p:cBhvr>
                                        <p:cTn id="7" dur="750"/>
                                        <p:tgtEl>
                                          <p:spTgt spid="3">
                                            <p:txEl>
                                              <p:pRg st="23" end="23"/>
                                            </p:txEl>
                                          </p:spTgt>
                                        </p:tgtEl>
                                      </p:cBhvr>
                                    </p:animEffect>
                                    <p:anim calcmode="lin" valueType="num">
                                      <p:cBhvr>
                                        <p:cTn id="8" dur="750" decel="100000" fill="hold"/>
                                        <p:tgtEl>
                                          <p:spTgt spid="3">
                                            <p:txEl>
                                              <p:pRg st="23" end="23"/>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24" end="24"/>
                                            </p:txEl>
                                          </p:spTgt>
                                        </p:tgtEl>
                                        <p:attrNameLst>
                                          <p:attrName>style.visibility</p:attrName>
                                        </p:attrNameLst>
                                      </p:cBhvr>
                                      <p:to>
                                        <p:strVal val="visible"/>
                                      </p:to>
                                    </p:set>
                                    <p:animEffect transition="in" filter="fade">
                                      <p:cBhvr>
                                        <p:cTn id="13" dur="750"/>
                                        <p:tgtEl>
                                          <p:spTgt spid="3">
                                            <p:txEl>
                                              <p:pRg st="24" end="24"/>
                                            </p:txEl>
                                          </p:spTgt>
                                        </p:tgtEl>
                                      </p:cBhvr>
                                    </p:animEffect>
                                    <p:anim calcmode="lin" valueType="num">
                                      <p:cBhvr>
                                        <p:cTn id="14" dur="750" decel="100000" fill="hold"/>
                                        <p:tgtEl>
                                          <p:spTgt spid="3">
                                            <p:txEl>
                                              <p:pRg st="24" end="24"/>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5" end="25"/>
                                            </p:txEl>
                                          </p:spTgt>
                                        </p:tgtEl>
                                        <p:attrNameLst>
                                          <p:attrName>style.visibility</p:attrName>
                                        </p:attrNameLst>
                                      </p:cBhvr>
                                      <p:to>
                                        <p:strVal val="visible"/>
                                      </p:to>
                                    </p:set>
                                    <p:animEffect transition="in" filter="fade">
                                      <p:cBhvr>
                                        <p:cTn id="19" dur="750"/>
                                        <p:tgtEl>
                                          <p:spTgt spid="3">
                                            <p:txEl>
                                              <p:pRg st="25" end="25"/>
                                            </p:txEl>
                                          </p:spTgt>
                                        </p:tgtEl>
                                      </p:cBhvr>
                                    </p:animEffect>
                                    <p:anim calcmode="lin" valueType="num">
                                      <p:cBhvr>
                                        <p:cTn id="20" dur="750" decel="100000" fill="hold"/>
                                        <p:tgtEl>
                                          <p:spTgt spid="3">
                                            <p:txEl>
                                              <p:pRg st="25" end="25"/>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6" end="26"/>
                                            </p:txEl>
                                          </p:spTgt>
                                        </p:tgtEl>
                                        <p:attrNameLst>
                                          <p:attrName>style.visibility</p:attrName>
                                        </p:attrNameLst>
                                      </p:cBhvr>
                                      <p:to>
                                        <p:strVal val="visible"/>
                                      </p:to>
                                    </p:set>
                                    <p:animEffect transition="in" filter="fade">
                                      <p:cBhvr>
                                        <p:cTn id="25" dur="750"/>
                                        <p:tgtEl>
                                          <p:spTgt spid="3">
                                            <p:txEl>
                                              <p:pRg st="26" end="26"/>
                                            </p:txEl>
                                          </p:spTgt>
                                        </p:tgtEl>
                                      </p:cBhvr>
                                    </p:animEffect>
                                    <p:anim calcmode="lin" valueType="num">
                                      <p:cBhvr>
                                        <p:cTn id="26" dur="750" decel="100000" fill="hold"/>
                                        <p:tgtEl>
                                          <p:spTgt spid="3">
                                            <p:txEl>
                                              <p:pRg st="26" end="2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2121D-2A1D-14CD-3B00-81966210DC99}"/>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4574A921-D514-7D8E-4D5A-3D1A985A63E7}"/>
              </a:ext>
            </a:extLst>
          </p:cNvPr>
          <p:cNvSpPr>
            <a:spLocks noGrp="1"/>
          </p:cNvSpPr>
          <p:nvPr>
            <p:ph idx="1"/>
            <p:custDataLst>
              <p:tags r:id="rId1"/>
            </p:custDataLst>
          </p:nvPr>
        </p:nvSpPr>
        <p:spPr>
          <a:xfrm>
            <a:off x="838200" y="1825624"/>
            <a:ext cx="10515600" cy="5032375"/>
          </a:xfrm>
        </p:spPr>
        <p:txBody>
          <a:bodyPr>
            <a:noAutofit/>
          </a:bodyPr>
          <a:lstStyle/>
          <a:p>
            <a:r>
              <a:rPr lang="en-US" dirty="0"/>
              <a:t>The couch</a:t>
            </a:r>
          </a:p>
          <a:p>
            <a:pPr lvl="1"/>
            <a:r>
              <a:rPr lang="en-US" dirty="0"/>
              <a:t>Gregor’s hiding place</a:t>
            </a:r>
          </a:p>
          <a:p>
            <a:pPr lvl="1"/>
            <a:r>
              <a:rPr lang="en-US" dirty="0"/>
              <a:t>Barrier of the truth</a:t>
            </a:r>
          </a:p>
          <a:p>
            <a:pPr lvl="1"/>
            <a:r>
              <a:rPr lang="en-US" dirty="0"/>
              <a:t>Hides Gregor’s appearance</a:t>
            </a:r>
          </a:p>
          <a:p>
            <a:r>
              <a:rPr lang="en-US" dirty="0"/>
              <a:t>The writing desk</a:t>
            </a:r>
          </a:p>
          <a:p>
            <a:pPr lvl="1"/>
            <a:r>
              <a:rPr lang="en-US" dirty="0"/>
              <a:t>The place where Gregor work when he was still a human being</a:t>
            </a:r>
          </a:p>
          <a:p>
            <a:pPr lvl="1"/>
            <a:r>
              <a:rPr lang="en-US" dirty="0"/>
              <a:t>A connection to his human life in the past</a:t>
            </a:r>
          </a:p>
          <a:p>
            <a:pPr lvl="1"/>
            <a:r>
              <a:rPr lang="en-US" dirty="0"/>
              <a:t>The proud memory of he working for the family</a:t>
            </a:r>
          </a:p>
          <a:p>
            <a:pPr marL="0" indent="0">
              <a:buNone/>
            </a:pPr>
            <a:endParaRPr lang="en-US" dirty="0"/>
          </a:p>
          <a:p>
            <a:pPr marL="0" indent="0">
              <a:buNone/>
            </a:pPr>
            <a:r>
              <a:rPr lang="en-US" sz="1400" dirty="0">
                <a:solidFill>
                  <a:schemeClr val="accent2">
                    <a:lumMod val="60000"/>
                    <a:lumOff val="40000"/>
                  </a:schemeClr>
                </a:solidFill>
              </a:rPr>
              <a:t>(Probably some more I didn’t notice LOL)</a:t>
            </a:r>
          </a:p>
        </p:txBody>
      </p:sp>
      <p:sp>
        <p:nvSpPr>
          <p:cNvPr id="2" name="MG-标题 1">
            <a:extLst>
              <a:ext uri="{FF2B5EF4-FFF2-40B4-BE49-F238E27FC236}">
                <a16:creationId xmlns:a16="http://schemas.microsoft.com/office/drawing/2014/main" id="{A4186767-54B2-7051-1FFD-500E6601604C}"/>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Symbols</a:t>
            </a:r>
          </a:p>
        </p:txBody>
      </p:sp>
    </p:spTree>
    <p:extLst>
      <p:ext uri="{BB962C8B-B14F-4D97-AF65-F5344CB8AC3E}">
        <p14:creationId xmlns:p14="http://schemas.microsoft.com/office/powerpoint/2010/main" val="3955974803"/>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750"/>
                                        <p:tgtEl>
                                          <p:spTgt spid="3">
                                            <p:txEl>
                                              <p:pRg st="7" end="7"/>
                                            </p:txEl>
                                          </p:spTgt>
                                        </p:tgtEl>
                                      </p:cBhvr>
                                    </p:animEffect>
                                    <p:anim calcmode="lin" valueType="num">
                                      <p:cBhvr>
                                        <p:cTn id="60"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750"/>
                                        <p:tgtEl>
                                          <p:spTgt spid="3">
                                            <p:txEl>
                                              <p:pRg st="9" end="9"/>
                                            </p:txEl>
                                          </p:spTgt>
                                        </p:tgtEl>
                                      </p:cBhvr>
                                    </p:animEffect>
                                    <p:anim calcmode="lin" valueType="num">
                                      <p:cBhvr>
                                        <p:cTn id="66" dur="750" decel="100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3FFB-CD91-F296-3853-3B620B4AFA94}"/>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EE88AA7C-9CA5-9F8E-1888-D59E899D95C5}"/>
              </a:ext>
            </a:extLst>
          </p:cNvPr>
          <p:cNvSpPr>
            <a:spLocks noGrp="1"/>
          </p:cNvSpPr>
          <p:nvPr>
            <p:ph idx="1"/>
            <p:custDataLst>
              <p:tags r:id="rId1"/>
            </p:custDataLst>
          </p:nvPr>
        </p:nvSpPr>
        <p:spPr>
          <a:xfrm>
            <a:off x="838200" y="1825624"/>
            <a:ext cx="10515600" cy="5032375"/>
          </a:xfrm>
        </p:spPr>
        <p:txBody>
          <a:bodyPr>
            <a:noAutofit/>
          </a:bodyPr>
          <a:lstStyle/>
          <a:p>
            <a:r>
              <a:rPr lang="en-US" dirty="0"/>
              <a:t>Broken family relationship</a:t>
            </a:r>
          </a:p>
          <a:p>
            <a:pPr lvl="1"/>
            <a:r>
              <a:rPr lang="en-US" dirty="0"/>
              <a:t>The entire family rely on Gregor for their financial income</a:t>
            </a:r>
          </a:p>
          <a:p>
            <a:pPr lvl="1"/>
            <a:r>
              <a:rPr lang="en-US" dirty="0"/>
              <a:t>Gregor has a strong feeling of duty and responsibility towards the family that he’s still thinking about his work even when he is already an insect</a:t>
            </a:r>
          </a:p>
          <a:p>
            <a:pPr lvl="1"/>
            <a:r>
              <a:rPr lang="en-US" dirty="0"/>
              <a:t>The family members give little love and care to Gregor when Gregor has transformed and is unable to provide financial support to the family</a:t>
            </a:r>
          </a:p>
          <a:p>
            <a:r>
              <a:rPr lang="en-US" dirty="0"/>
              <a:t>Money</a:t>
            </a:r>
          </a:p>
          <a:p>
            <a:pPr lvl="1"/>
            <a:r>
              <a:rPr lang="en-US" dirty="0"/>
              <a:t>The most fundamental item that ensures good life quality</a:t>
            </a:r>
          </a:p>
          <a:p>
            <a:pPr lvl="1"/>
            <a:r>
              <a:rPr lang="en-US" dirty="0"/>
              <a:t>Gregor spend a large amount of time worrying about how life is going to continue without him providing financial support</a:t>
            </a:r>
          </a:p>
          <a:p>
            <a:r>
              <a:rPr lang="en-US" dirty="0"/>
              <a:t>Body vs mind</a:t>
            </a:r>
          </a:p>
          <a:p>
            <a:pPr lvl="1"/>
            <a:r>
              <a:rPr lang="en-US" dirty="0"/>
              <a:t>Gregor’s body has changed but his mind stay the same</a:t>
            </a:r>
          </a:p>
        </p:txBody>
      </p:sp>
      <p:sp>
        <p:nvSpPr>
          <p:cNvPr id="2" name="MG-标题 1">
            <a:extLst>
              <a:ext uri="{FF2B5EF4-FFF2-40B4-BE49-F238E27FC236}">
                <a16:creationId xmlns:a16="http://schemas.microsoft.com/office/drawing/2014/main" id="{EC1A052E-2589-4289-C65C-A8384FCB576C}"/>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Themes</a:t>
            </a:r>
          </a:p>
        </p:txBody>
      </p:sp>
    </p:spTree>
    <p:extLst>
      <p:ext uri="{BB962C8B-B14F-4D97-AF65-F5344CB8AC3E}">
        <p14:creationId xmlns:p14="http://schemas.microsoft.com/office/powerpoint/2010/main" val="1301833624"/>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750"/>
                                        <p:tgtEl>
                                          <p:spTgt spid="3">
                                            <p:txEl>
                                              <p:pRg st="7" end="7"/>
                                            </p:txEl>
                                          </p:spTgt>
                                        </p:tgtEl>
                                      </p:cBhvr>
                                    </p:animEffect>
                                    <p:anim calcmode="lin" valueType="num">
                                      <p:cBhvr>
                                        <p:cTn id="60"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750"/>
                                        <p:tgtEl>
                                          <p:spTgt spid="3">
                                            <p:txEl>
                                              <p:pRg st="8" end="8"/>
                                            </p:txEl>
                                          </p:spTgt>
                                        </p:tgtEl>
                                      </p:cBhvr>
                                    </p:animEffect>
                                    <p:anim calcmode="lin" valueType="num">
                                      <p:cBhvr>
                                        <p:cTn id="66"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760A-BBAE-9C9B-1437-B7F13356CCF7}"/>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D7C5371A-AC40-3B33-15D6-995306EA7051}"/>
              </a:ext>
            </a:extLst>
          </p:cNvPr>
          <p:cNvSpPr>
            <a:spLocks noGrp="1"/>
          </p:cNvSpPr>
          <p:nvPr>
            <p:ph idx="1"/>
            <p:custDataLst>
              <p:tags r:id="rId1"/>
            </p:custDataLst>
          </p:nvPr>
        </p:nvSpPr>
        <p:spPr>
          <a:xfrm>
            <a:off x="838200" y="1825624"/>
            <a:ext cx="10515600" cy="5032375"/>
          </a:xfrm>
        </p:spPr>
        <p:txBody>
          <a:bodyPr>
            <a:noAutofit/>
          </a:bodyPr>
          <a:lstStyle/>
          <a:p>
            <a:r>
              <a:rPr lang="en-US" dirty="0"/>
              <a:t>Unconscious motivations</a:t>
            </a:r>
          </a:p>
          <a:p>
            <a:pPr lvl="1"/>
            <a:r>
              <a:rPr lang="en-US" dirty="0"/>
              <a:t>Gregor is willing to sacrifice himself for the family</a:t>
            </a:r>
          </a:p>
          <a:p>
            <a:pPr lvl="1"/>
            <a:r>
              <a:rPr lang="en-US" dirty="0"/>
              <a:t>Greger need some rest from the tiring work</a:t>
            </a:r>
          </a:p>
          <a:p>
            <a:pPr lvl="1"/>
            <a:r>
              <a:rPr lang="en-US" dirty="0"/>
              <a:t>Gregor’s family used him as a machine that produce money for them</a:t>
            </a:r>
          </a:p>
          <a:p>
            <a:pPr lvl="1"/>
            <a:r>
              <a:rPr lang="en-US" dirty="0"/>
              <a:t>Grete still think one day Gregor would transform back to a human being</a:t>
            </a:r>
          </a:p>
          <a:p>
            <a:r>
              <a:rPr lang="en-US" dirty="0"/>
              <a:t>Psychological conflicts</a:t>
            </a:r>
          </a:p>
          <a:p>
            <a:pPr lvl="1"/>
            <a:r>
              <a:rPr lang="en-US" dirty="0"/>
              <a:t>Gregor doesn’t like his job but also don’t want to lose it because his entire family depend on it</a:t>
            </a:r>
          </a:p>
          <a:p>
            <a:pPr lvl="1"/>
            <a:r>
              <a:rPr lang="en-US" dirty="0"/>
              <a:t>Grete wants to take care of Gregor but her new busy job prevents her from doing so</a:t>
            </a:r>
          </a:p>
          <a:p>
            <a:r>
              <a:rPr lang="en-US" dirty="0"/>
              <a:t>Human psyches</a:t>
            </a:r>
          </a:p>
          <a:p>
            <a:pPr lvl="1"/>
            <a:r>
              <a:rPr lang="en-US" dirty="0"/>
              <a:t>Gregor’s father wants nothing else but money</a:t>
            </a:r>
          </a:p>
        </p:txBody>
      </p:sp>
      <p:sp>
        <p:nvSpPr>
          <p:cNvPr id="2" name="MG-标题 1">
            <a:extLst>
              <a:ext uri="{FF2B5EF4-FFF2-40B4-BE49-F238E27FC236}">
                <a16:creationId xmlns:a16="http://schemas.microsoft.com/office/drawing/2014/main" id="{85006D43-10F4-3858-96A8-2A789AAC5448}"/>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Criticizing using the psychological approach</a:t>
            </a: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7677E112-320E-6C98-36CA-0FE440C3BF02}"/>
                  </a:ext>
                </a:extLst>
              </p:cNvPr>
              <p:cNvGraphicFramePr>
                <a:graphicFrameLocks noChangeAspect="1"/>
              </p:cNvGraphicFramePr>
              <p:nvPr>
                <p:extLst>
                  <p:ext uri="{D42A27DB-BD31-4B8C-83A1-F6EECF244321}">
                    <p14:modId xmlns:p14="http://schemas.microsoft.com/office/powerpoint/2010/main" val="303276853"/>
                  </p:ext>
                </p:extLst>
              </p:nvPr>
            </p:nvGraphicFramePr>
            <p:xfrm>
              <a:off x="5713490" y="3069690"/>
              <a:ext cx="5367952" cy="705605"/>
            </p:xfrm>
            <a:graphic>
              <a:graphicData uri="http://schemas.microsoft.com/office/powerpoint/2016/slidezoom">
                <pslz:sldZm>
                  <pslz:sldZmObj sldId="271" cId="4001655074">
                    <pslz:zmPr id="{EFC8C853-BAF1-4E50-8610-DA36215DD559}" imageType="cover" transitionDur="5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5367952" cy="705605"/>
                        </a:xfrm>
                        <a:prstGeom prst="rect">
                          <a:avLst/>
                        </a:prstGeom>
                        <a:ln w="12700">
                          <a:solidFill>
                            <a:schemeClr val="bg1"/>
                          </a:solidFill>
                        </a:ln>
                      </p166:spPr>
                    </pslz:zmPr>
                  </pslz:sldZmObj>
                </pslz:sldZm>
              </a:graphicData>
            </a:graphic>
          </p:graphicFrame>
        </mc:Choice>
        <mc:Fallback xmlns="">
          <p:pic>
            <p:nvPicPr>
              <p:cNvPr id="5" name="Slide Zoom 4">
                <a:hlinkClick r:id="rId5" action="ppaction://hlinksldjump"/>
                <a:extLst>
                  <a:ext uri="{FF2B5EF4-FFF2-40B4-BE49-F238E27FC236}">
                    <a16:creationId xmlns:a16="http://schemas.microsoft.com/office/drawing/2014/main" id="{7677E112-320E-6C98-36CA-0FE440C3BF02}"/>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5713490" y="3069690"/>
                <a:ext cx="5367952" cy="705605"/>
              </a:xfrm>
              <a:prstGeom prst="rect">
                <a:avLst/>
              </a:prstGeom>
              <a:ln w="12700">
                <a:solidFill>
                  <a:schemeClr val="bg1"/>
                </a:solidFill>
              </a:ln>
            </p:spPr>
          </p:pic>
        </mc:Fallback>
      </mc:AlternateContent>
    </p:spTree>
    <p:extLst>
      <p:ext uri="{BB962C8B-B14F-4D97-AF65-F5344CB8AC3E}">
        <p14:creationId xmlns:p14="http://schemas.microsoft.com/office/powerpoint/2010/main" val="1872521104"/>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4" presetClass="path" presetSubtype="0" decel="100000" fill="hold" grpId="1" nodeType="clickEffect">
                                  <p:stCondLst>
                                    <p:cond delay="0"/>
                                  </p:stCondLst>
                                  <p:childTnLst>
                                    <p:animMotion origin="layout" path="M 0 0 L 0 -0.36528 " pathEditMode="relative" rAng="0" ptsTypes="AA">
                                      <p:cBhvr>
                                        <p:cTn id="16" dur="500" fill="hold"/>
                                        <p:tgtEl>
                                          <p:spTgt spid="2"/>
                                        </p:tgtEl>
                                        <p:attrNameLst>
                                          <p:attrName>ppt_x</p:attrName>
                                          <p:attrName>ppt_y</p:attrName>
                                        </p:attrNameLst>
                                      </p:cBhvr>
                                      <p:rCtr x="0" y="-18264"/>
                                    </p:animMotion>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750"/>
                                        <p:tgtEl>
                                          <p:spTgt spid="3">
                                            <p:txEl>
                                              <p:pRg st="0" end="0"/>
                                            </p:txEl>
                                          </p:spTgt>
                                        </p:tgtEl>
                                      </p:cBhvr>
                                    </p:animEffect>
                                    <p:anim calcmode="lin" valueType="num">
                                      <p:cBhvr>
                                        <p:cTn id="23"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750"/>
                                        <p:tgtEl>
                                          <p:spTgt spid="3">
                                            <p:txEl>
                                              <p:pRg st="1" end="1"/>
                                            </p:txEl>
                                          </p:spTgt>
                                        </p:tgtEl>
                                      </p:cBhvr>
                                    </p:animEffect>
                                    <p:anim calcmode="lin" valueType="num">
                                      <p:cBhvr>
                                        <p:cTn id="29"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750"/>
                                        <p:tgtEl>
                                          <p:spTgt spid="3">
                                            <p:txEl>
                                              <p:pRg st="2" end="2"/>
                                            </p:txEl>
                                          </p:spTgt>
                                        </p:tgtEl>
                                      </p:cBhvr>
                                    </p:animEffect>
                                    <p:anim calcmode="lin" valueType="num">
                                      <p:cBhvr>
                                        <p:cTn id="35"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750"/>
                                        <p:tgtEl>
                                          <p:spTgt spid="3">
                                            <p:txEl>
                                              <p:pRg st="3" end="3"/>
                                            </p:txEl>
                                          </p:spTgt>
                                        </p:tgtEl>
                                      </p:cBhvr>
                                    </p:animEffect>
                                    <p:anim calcmode="lin" valueType="num">
                                      <p:cBhvr>
                                        <p:cTn id="41"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750"/>
                                        <p:tgtEl>
                                          <p:spTgt spid="3">
                                            <p:txEl>
                                              <p:pRg st="4" end="4"/>
                                            </p:txEl>
                                          </p:spTgt>
                                        </p:tgtEl>
                                      </p:cBhvr>
                                    </p:animEffect>
                                    <p:anim calcmode="lin" valueType="num">
                                      <p:cBhvr>
                                        <p:cTn id="47"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750"/>
                                        <p:tgtEl>
                                          <p:spTgt spid="3">
                                            <p:txEl>
                                              <p:pRg st="5" end="5"/>
                                            </p:txEl>
                                          </p:spTgt>
                                        </p:tgtEl>
                                      </p:cBhvr>
                                    </p:animEffect>
                                    <p:anim calcmode="lin" valueType="num">
                                      <p:cBhvr>
                                        <p:cTn id="53"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Effect transition="in" filter="fade">
                                      <p:cBhvr>
                                        <p:cTn id="58" dur="750"/>
                                        <p:tgtEl>
                                          <p:spTgt spid="3">
                                            <p:txEl>
                                              <p:pRg st="6" end="6"/>
                                            </p:txEl>
                                          </p:spTgt>
                                        </p:tgtEl>
                                      </p:cBhvr>
                                    </p:animEffect>
                                    <p:anim calcmode="lin" valueType="num">
                                      <p:cBhvr>
                                        <p:cTn id="59"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Effect transition="in" filter="fade">
                                      <p:cBhvr>
                                        <p:cTn id="64" dur="750"/>
                                        <p:tgtEl>
                                          <p:spTgt spid="3">
                                            <p:txEl>
                                              <p:pRg st="7" end="7"/>
                                            </p:txEl>
                                          </p:spTgt>
                                        </p:tgtEl>
                                      </p:cBhvr>
                                    </p:animEffect>
                                    <p:anim calcmode="lin" valueType="num">
                                      <p:cBhvr>
                                        <p:cTn id="65"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750"/>
                                        <p:tgtEl>
                                          <p:spTgt spid="3">
                                            <p:txEl>
                                              <p:pRg st="8" end="8"/>
                                            </p:txEl>
                                          </p:spTgt>
                                        </p:tgtEl>
                                      </p:cBhvr>
                                    </p:animEffect>
                                    <p:anim calcmode="lin" valueType="num">
                                      <p:cBhvr>
                                        <p:cTn id="71"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750"/>
                                        <p:tgtEl>
                                          <p:spTgt spid="3">
                                            <p:txEl>
                                              <p:pRg st="9" end="9"/>
                                            </p:txEl>
                                          </p:spTgt>
                                        </p:tgtEl>
                                      </p:cBhvr>
                                    </p:animEffect>
                                    <p:anim calcmode="lin" valueType="num">
                                      <p:cBhvr>
                                        <p:cTn id="77" dur="750" decel="100000" fill="hold"/>
                                        <p:tgtEl>
                                          <p:spTgt spid="3">
                                            <p:txEl>
                                              <p:pRg st="9" end="9"/>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BBB4F-3C12-C531-EBBA-2C908ACB9089}"/>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652D03C6-454A-0AAB-157D-B12483FFA429}"/>
              </a:ext>
            </a:extLst>
          </p:cNvPr>
          <p:cNvSpPr>
            <a:spLocks noGrp="1"/>
          </p:cNvSpPr>
          <p:nvPr>
            <p:ph type="title"/>
            <p:custDataLst>
              <p:tags r:id="rId1"/>
            </p:custDataLst>
          </p:nvPr>
        </p:nvSpPr>
        <p:spPr>
          <a:xfrm>
            <a:off x="838200" y="-6068577"/>
            <a:ext cx="10515600" cy="1325563"/>
          </a:xfrm>
        </p:spPr>
        <p:txBody>
          <a:bodyPr wrap="square">
            <a:noAutofit/>
          </a:bodyPr>
          <a:lstStyle/>
          <a:p>
            <a:pPr algn="ctr"/>
            <a:r>
              <a:rPr lang="en-US" dirty="0"/>
              <a:t>Criticizing using the psychological approach</a:t>
            </a:r>
          </a:p>
        </p:txBody>
      </p:sp>
      <p:sp>
        <p:nvSpPr>
          <p:cNvPr id="3" name="MG-内容占位符 2">
            <a:extLst>
              <a:ext uri="{FF2B5EF4-FFF2-40B4-BE49-F238E27FC236}">
                <a16:creationId xmlns:a16="http://schemas.microsoft.com/office/drawing/2014/main" id="{2959B1CF-9A4E-5C2E-216E-BBF5B68D0131}"/>
              </a:ext>
            </a:extLst>
          </p:cNvPr>
          <p:cNvSpPr>
            <a:spLocks noGrp="1"/>
          </p:cNvSpPr>
          <p:nvPr>
            <p:ph idx="1"/>
            <p:custDataLst>
              <p:tags r:id="rId2"/>
            </p:custDataLst>
          </p:nvPr>
        </p:nvSpPr>
        <p:spPr>
          <a:xfrm>
            <a:off x="838200" y="-4512828"/>
            <a:ext cx="10515600" cy="11370828"/>
          </a:xfrm>
        </p:spPr>
        <p:txBody>
          <a:bodyPr wrap="square">
            <a:noAutofit/>
          </a:bodyPr>
          <a:lstStyle/>
          <a:p>
            <a:r>
              <a:rPr lang="en-US" dirty="0"/>
              <a:t>Unconscious motivations</a:t>
            </a:r>
          </a:p>
          <a:p>
            <a:pPr lvl="1"/>
            <a:r>
              <a:rPr lang="en-US" dirty="0"/>
              <a:t>Gregor is willing to sacrifice himself for the family</a:t>
            </a:r>
          </a:p>
          <a:p>
            <a:pPr lvl="1"/>
            <a:r>
              <a:rPr lang="en-US" dirty="0"/>
              <a:t>Greger need some rest from the tiring work</a:t>
            </a:r>
          </a:p>
          <a:p>
            <a:pPr lvl="1"/>
            <a:r>
              <a:rPr lang="en-US" dirty="0"/>
              <a:t>Gregor’s family used him as a machine that produce money for them</a:t>
            </a:r>
          </a:p>
          <a:p>
            <a:pPr lvl="1"/>
            <a:r>
              <a:rPr lang="en-US" dirty="0"/>
              <a:t>Grete still think one day Gregor would transform back to a human being</a:t>
            </a:r>
          </a:p>
          <a:p>
            <a:r>
              <a:rPr lang="en-US" dirty="0"/>
              <a:t>Psychological conflicts</a:t>
            </a:r>
          </a:p>
          <a:p>
            <a:pPr lvl="1"/>
            <a:r>
              <a:rPr lang="en-US" dirty="0"/>
              <a:t>Gregor doesn’t like his job but also don’t want to lose it because his entire family depend on it</a:t>
            </a:r>
          </a:p>
          <a:p>
            <a:pPr lvl="1"/>
            <a:r>
              <a:rPr lang="en-US" dirty="0"/>
              <a:t>Grete wants to take care of Gregor but her new busy job prevents her from doing so</a:t>
            </a:r>
          </a:p>
          <a:p>
            <a:r>
              <a:rPr lang="en-US" dirty="0"/>
              <a:t>Human psyches</a:t>
            </a:r>
          </a:p>
          <a:p>
            <a:pPr lvl="1"/>
            <a:r>
              <a:rPr lang="en-US" dirty="0"/>
              <a:t>Gregor’s father wants nothing else but money</a:t>
            </a:r>
          </a:p>
          <a:p>
            <a:pPr lvl="1"/>
            <a:r>
              <a:rPr lang="en-US" dirty="0"/>
              <a:t>Gregor’s father would do anything to get more money</a:t>
            </a:r>
          </a:p>
          <a:p>
            <a:pPr lvl="1"/>
            <a:r>
              <a:rPr lang="en-US" dirty="0"/>
              <a:t>The family used Gregor as a machine that produces money rather than a human being</a:t>
            </a:r>
          </a:p>
          <a:p>
            <a:pPr lvl="1"/>
            <a:r>
              <a:rPr lang="en-US" dirty="0"/>
              <a:t>None of the family members were sad about Gregor’s death not even slightly</a:t>
            </a:r>
          </a:p>
          <a:p>
            <a:pPr lvl="1"/>
            <a:r>
              <a:rPr lang="en-US" dirty="0"/>
              <a:t>Majority of the family members are self oriented and extremely selfish especially Gregor’s father</a:t>
            </a:r>
          </a:p>
        </p:txBody>
      </p:sp>
    </p:spTree>
    <p:extLst>
      <p:ext uri="{BB962C8B-B14F-4D97-AF65-F5344CB8AC3E}">
        <p14:creationId xmlns:p14="http://schemas.microsoft.com/office/powerpoint/2010/main" val="4234487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750"/>
                                        <p:tgtEl>
                                          <p:spTgt spid="3">
                                            <p:txEl>
                                              <p:pRg st="10" end="10"/>
                                            </p:txEl>
                                          </p:spTgt>
                                        </p:tgtEl>
                                      </p:cBhvr>
                                    </p:animEffect>
                                    <p:anim calcmode="lin" valueType="num">
                                      <p:cBhvr>
                                        <p:cTn id="8" dur="750" decel="100000" fill="hold"/>
                                        <p:tgtEl>
                                          <p:spTgt spid="3">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fade">
                                      <p:cBhvr>
                                        <p:cTn id="13" dur="750"/>
                                        <p:tgtEl>
                                          <p:spTgt spid="3">
                                            <p:txEl>
                                              <p:pRg st="11" end="11"/>
                                            </p:txEl>
                                          </p:spTgt>
                                        </p:tgtEl>
                                      </p:cBhvr>
                                    </p:animEffect>
                                    <p:anim calcmode="lin" valueType="num">
                                      <p:cBhvr>
                                        <p:cTn id="14" dur="750" decel="100000" fill="hold"/>
                                        <p:tgtEl>
                                          <p:spTgt spid="3">
                                            <p:txEl>
                                              <p:pRg st="11" end="11"/>
                                            </p:txEl>
                                          </p:spTgt>
                                        </p:tgtEl>
                                        <p:attrNameLst>
                                          <p:attrName>ppt_x</p:attrName>
                                        </p:attrNameLst>
                                      </p:cBhvr>
                                      <p:tavLst>
                                        <p:tav tm="0">
                                          <p:val>
                                            <p:strVal val="#ppt_x-.1"/>
                                          </p:val>
                                        </p:tav>
                                        <p:tav tm="100000">
                                          <p:val>
                                            <p:strVal val="#ppt_x"/>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750"/>
                                        <p:tgtEl>
                                          <p:spTgt spid="3">
                                            <p:txEl>
                                              <p:pRg st="12" end="12"/>
                                            </p:txEl>
                                          </p:spTgt>
                                        </p:tgtEl>
                                      </p:cBhvr>
                                    </p:animEffect>
                                    <p:anim calcmode="lin" valueType="num">
                                      <p:cBhvr>
                                        <p:cTn id="18" dur="750" decel="100000" fill="hold"/>
                                        <p:tgtEl>
                                          <p:spTgt spid="3">
                                            <p:txEl>
                                              <p:pRg st="12" end="12"/>
                                            </p:txEl>
                                          </p:spTgt>
                                        </p:tgtEl>
                                        <p:attrNameLst>
                                          <p:attrName>ppt_x</p:attrName>
                                        </p:attrNameLst>
                                      </p:cBhvr>
                                      <p:tavLst>
                                        <p:tav tm="0">
                                          <p:val>
                                            <p:strVal val="#ppt_x-.1"/>
                                          </p:val>
                                        </p:tav>
                                        <p:tav tm="100000">
                                          <p:val>
                                            <p:strVal val="#ppt_x"/>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750"/>
                                        <p:tgtEl>
                                          <p:spTgt spid="3">
                                            <p:txEl>
                                              <p:pRg st="13" end="13"/>
                                            </p:txEl>
                                          </p:spTgt>
                                        </p:tgtEl>
                                      </p:cBhvr>
                                    </p:animEffect>
                                    <p:anim calcmode="lin" valueType="num">
                                      <p:cBhvr>
                                        <p:cTn id="22" dur="750" decel="100000" fill="hold"/>
                                        <p:tgtEl>
                                          <p:spTgt spid="3">
                                            <p:txEl>
                                              <p:pRg st="13" end="1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8F75-460F-D191-9F93-85FC78C90CB8}"/>
              </a:ext>
            </a:extLst>
          </p:cNvPr>
          <p:cNvSpPr>
            <a:spLocks noGrp="1"/>
          </p:cNvSpPr>
          <p:nvPr>
            <p:ph type="title"/>
          </p:nvPr>
        </p:nvSpPr>
        <p:spPr>
          <a:xfrm>
            <a:off x="838200" y="2766219"/>
            <a:ext cx="10515600" cy="1325563"/>
          </a:xfrm>
        </p:spPr>
        <p:txBody>
          <a:bodyPr wrap="square">
            <a:noAutofit/>
          </a:bodyPr>
          <a:lstStyle/>
          <a:p>
            <a:pPr algn="ctr"/>
            <a:r>
              <a:rPr lang="en-US" dirty="0"/>
              <a:t>Used sources</a:t>
            </a:r>
          </a:p>
        </p:txBody>
      </p:sp>
      <p:sp>
        <p:nvSpPr>
          <p:cNvPr id="3" name="Content Placeholder 2">
            <a:extLst>
              <a:ext uri="{FF2B5EF4-FFF2-40B4-BE49-F238E27FC236}">
                <a16:creationId xmlns:a16="http://schemas.microsoft.com/office/drawing/2014/main" id="{99C1BE79-3062-30DB-C54B-82D355BD5B20}"/>
              </a:ext>
            </a:extLst>
          </p:cNvPr>
          <p:cNvSpPr>
            <a:spLocks noGrp="1"/>
          </p:cNvSpPr>
          <p:nvPr>
            <p:ph idx="1"/>
          </p:nvPr>
        </p:nvSpPr>
        <p:spPr/>
        <p:txBody>
          <a:bodyPr wrap="square">
            <a:noAutofit/>
          </a:bodyPr>
          <a:lstStyle/>
          <a:p>
            <a:r>
              <a:rPr lang="en-US" dirty="0">
                <a:hlinkClick r:id="rId4"/>
              </a:rPr>
              <a:t>https://www.litcharts.com/lit/the-metamorphosis</a:t>
            </a:r>
            <a:endParaRPr lang="en-US" dirty="0"/>
          </a:p>
          <a:p>
            <a:r>
              <a:rPr lang="en-US" dirty="0">
                <a:hlinkClick r:id="rId5"/>
              </a:rPr>
              <a:t>https://freeclassicebooks.com/2019%20New%20Free%20Classic%20ebooks/I-R/Kafka%20Franz/pdf%20Files/Metamorphosis.pdf</a:t>
            </a:r>
            <a:endParaRPr lang="en-US" dirty="0"/>
          </a:p>
          <a:p>
            <a:r>
              <a:rPr lang="en-US" dirty="0">
                <a:hlinkClick r:id="rId6"/>
              </a:rPr>
              <a:t>https://www.sparknotes.com/lit/metamorph/</a:t>
            </a:r>
            <a:endParaRPr lang="en-US" dirty="0"/>
          </a:p>
          <a:p>
            <a:r>
              <a:rPr lang="en-US" dirty="0">
                <a:hlinkClick r:id="rId7"/>
              </a:rPr>
              <a:t>https://en.wikipedia.org/wiki/Asthma</a:t>
            </a:r>
            <a:endParaRPr lang="en-US" dirty="0"/>
          </a:p>
        </p:txBody>
      </p:sp>
      <p:pic>
        <p:nvPicPr>
          <p:cNvPr id="5" name="FreshStartReversed">
            <a:hlinkClick r:id="" action="ppaction://media"/>
            <a:extLst>
              <a:ext uri="{FF2B5EF4-FFF2-40B4-BE49-F238E27FC236}">
                <a16:creationId xmlns:a16="http://schemas.microsoft.com/office/drawing/2014/main" id="{E32E16CE-9DFA-61B0-3036-AB6108EAD27D}"/>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609600" y="0"/>
            <a:ext cx="609600" cy="609600"/>
          </a:xfrm>
          <a:prstGeom prst="rect">
            <a:avLst/>
          </a:prstGeom>
        </p:spPr>
      </p:pic>
    </p:spTree>
    <p:extLst>
      <p:ext uri="{BB962C8B-B14F-4D97-AF65-F5344CB8AC3E}">
        <p14:creationId xmlns:p14="http://schemas.microsoft.com/office/powerpoint/2010/main" val="742406524"/>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par>
                          <p:cTn id="7" fill="hold">
                            <p:stCondLst>
                              <p:cond delay="0"/>
                            </p:stCondLst>
                            <p:childTnLst>
                              <p:par>
                                <p:cTn id="8" presetID="53" presetClass="entr" presetSubtype="16"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750" decel="100000" fill="hold"/>
                                        <p:tgtEl>
                                          <p:spTgt spid="2"/>
                                        </p:tgtEl>
                                        <p:attrNameLst>
                                          <p:attrName>ppt_w</p:attrName>
                                        </p:attrNameLst>
                                      </p:cBhvr>
                                      <p:tavLst>
                                        <p:tav tm="0">
                                          <p:val>
                                            <p:strVal val="#ppt_w/2"/>
                                          </p:val>
                                        </p:tav>
                                        <p:tav tm="100000">
                                          <p:val>
                                            <p:strVal val="#ppt_w"/>
                                          </p:val>
                                        </p:tav>
                                      </p:tavLst>
                                    </p:anim>
                                    <p:anim calcmode="lin" valueType="num">
                                      <p:cBhvr>
                                        <p:cTn id="11" dur="750" decel="50000" fill="hold"/>
                                        <p:tgtEl>
                                          <p:spTgt spid="2"/>
                                        </p:tgtEl>
                                        <p:attrNameLst>
                                          <p:attrName>ppt_h</p:attrName>
                                        </p:attrNameLst>
                                      </p:cBhvr>
                                      <p:tavLst>
                                        <p:tav tm="0">
                                          <p:val>
                                            <p:strVal val="#ppt_h/2"/>
                                          </p:val>
                                        </p:tav>
                                        <p:tav tm="100000">
                                          <p:val>
                                            <p:strVal val="#ppt_h"/>
                                          </p:val>
                                        </p:tav>
                                      </p:tavLst>
                                    </p:anim>
                                    <p:animEffect transition="in" filter="fade">
                                      <p:cBhvr>
                                        <p:cTn id="12" dur="750"/>
                                        <p:tgtEl>
                                          <p:spTgt spid="2"/>
                                        </p:tgtEl>
                                      </p:cBhvr>
                                    </p:animEffect>
                                  </p:childTnLst>
                                </p:cTn>
                              </p:par>
                              <p:par>
                                <p:cTn id="13" presetID="64" presetClass="path" presetSubtype="0" decel="100000" fill="hold" grpId="1" nodeType="withEffect">
                                  <p:stCondLst>
                                    <p:cond delay="0"/>
                                  </p:stCondLst>
                                  <p:childTnLst>
                                    <p:animMotion origin="layout" path="M 0 0 L 0 -0.36528 " pathEditMode="relative" rAng="0" ptsTypes="AA">
                                      <p:cBhvr>
                                        <p:cTn id="14" dur="1000" fill="hold"/>
                                        <p:tgtEl>
                                          <p:spTgt spid="2"/>
                                        </p:tgtEl>
                                        <p:attrNameLst>
                                          <p:attrName>ppt_x</p:attrName>
                                          <p:attrName>ppt_y</p:attrName>
                                        </p:attrNameLst>
                                      </p:cBhvr>
                                      <p:rCtr x="0" y="-18264"/>
                                    </p:animMotion>
                                  </p:childTnLst>
                                </p:cTn>
                              </p:par>
                              <p:par>
                                <p:cTn id="15" presetID="42" presetClass="entr" presetSubtype="0" fill="hold" grpId="0" nodeType="withEffect">
                                  <p:stCondLst>
                                    <p:cond delay="75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par>
                                <p:cTn id="19" presetID="42" presetClass="entr" presetSubtype="0" fill="hold" grpId="0" nodeType="withEffect">
                                  <p:stCondLst>
                                    <p:cond delay="10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750"/>
                                        <p:tgtEl>
                                          <p:spTgt spid="3">
                                            <p:txEl>
                                              <p:pRg st="1" end="1"/>
                                            </p:txEl>
                                          </p:spTgt>
                                        </p:tgtEl>
                                      </p:cBhvr>
                                    </p:animEffect>
                                    <p:anim calcmode="lin" valueType="num">
                                      <p:cBhvr>
                                        <p:cTn id="22" dur="750" decel="100000" fill="hold"/>
                                        <p:tgtEl>
                                          <p:spTgt spid="3">
                                            <p:txEl>
                                              <p:pRg st="1" end="1"/>
                                            </p:txEl>
                                          </p:spTgt>
                                        </p:tgtEl>
                                        <p:attrNameLst>
                                          <p:attrName>ppt_x</p:attrName>
                                        </p:attrNameLst>
                                      </p:cBhvr>
                                      <p:tavLst>
                                        <p:tav tm="0">
                                          <p:val>
                                            <p:strVal val="#ppt_x-.1"/>
                                          </p:val>
                                        </p:tav>
                                        <p:tav tm="100000">
                                          <p:val>
                                            <p:strVal val="#ppt_x"/>
                                          </p:val>
                                        </p:tav>
                                      </p:tavLst>
                                    </p:anim>
                                  </p:childTnLst>
                                </p:cTn>
                              </p:par>
                              <p:par>
                                <p:cTn id="23" presetID="42" presetClass="entr" presetSubtype="0" fill="hold" grpId="0" nodeType="withEffect">
                                  <p:stCondLst>
                                    <p:cond delay="125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decel="100000" fill="hold"/>
                                        <p:tgtEl>
                                          <p:spTgt spid="3">
                                            <p:txEl>
                                              <p:pRg st="2" end="2"/>
                                            </p:txEl>
                                          </p:spTgt>
                                        </p:tgtEl>
                                        <p:attrNameLst>
                                          <p:attrName>ppt_x</p:attrName>
                                        </p:attrNameLst>
                                      </p:cBhvr>
                                      <p:tavLst>
                                        <p:tav tm="0">
                                          <p:val>
                                            <p:strVal val="#ppt_x-.1"/>
                                          </p:val>
                                        </p:tav>
                                        <p:tav tm="100000">
                                          <p:val>
                                            <p:strVal val="#ppt_x"/>
                                          </p:val>
                                        </p:tav>
                                      </p:tavLst>
                                    </p:anim>
                                  </p:childTnLst>
                                </p:cTn>
                              </p:par>
                              <p:par>
                                <p:cTn id="27" presetID="42" presetClass="entr" presetSubtype="0" fill="hold" grpId="0" nodeType="withEffect">
                                  <p:stCondLst>
                                    <p:cond delay="150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750"/>
                                        <p:tgtEl>
                                          <p:spTgt spid="3">
                                            <p:txEl>
                                              <p:pRg st="3" end="3"/>
                                            </p:txEl>
                                          </p:spTgt>
                                        </p:tgtEl>
                                      </p:cBhvr>
                                    </p:animEffect>
                                    <p:anim calcmode="lin" valueType="num">
                                      <p:cBhvr>
                                        <p:cTn id="30"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1" fill="hold" display="0">
                  <p:stCondLst>
                    <p:cond delay="indefinite"/>
                  </p:stCondLst>
                  <p:endCondLst>
                    <p:cond evt="onStopAudio" delay="0">
                      <p:tgtEl>
                        <p:sldTgt/>
                      </p:tgtEl>
                    </p:cond>
                  </p:endCondLst>
                </p:cTn>
                <p:tgtEl>
                  <p:spTgt spid="5"/>
                </p:tgtEl>
              </p:cMediaNode>
            </p:audio>
          </p:childTnLst>
        </p:cTn>
      </p:par>
    </p:tnLst>
    <p:bldLst>
      <p:bldP spid="2" grpId="0"/>
      <p:bldP spid="2" grpId="1"/>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G-标题 1">
            <a:extLst>
              <a:ext uri="{FF2B5EF4-FFF2-40B4-BE49-F238E27FC236}">
                <a16:creationId xmlns:a16="http://schemas.microsoft.com/office/drawing/2014/main" id="{07F6C1DA-3530-5C00-7425-A4A498F78348}"/>
              </a:ext>
            </a:extLst>
          </p:cNvPr>
          <p:cNvSpPr>
            <a:spLocks noGrp="1"/>
          </p:cNvSpPr>
          <p:nvPr>
            <p:ph type="title"/>
            <p:custDataLst>
              <p:tags r:id="rId1"/>
            </p:custDataLst>
          </p:nvPr>
        </p:nvSpPr>
        <p:spPr/>
        <p:txBody>
          <a:bodyPr/>
          <a:lstStyle/>
          <a:p>
            <a:r>
              <a:rPr lang="en-US" dirty="0"/>
              <a:t>Asthma definition: </a:t>
            </a:r>
          </a:p>
        </p:txBody>
      </p:sp>
      <p:sp>
        <p:nvSpPr>
          <p:cNvPr id="3" name="MG-内容占位符 2">
            <a:extLst>
              <a:ext uri="{FF2B5EF4-FFF2-40B4-BE49-F238E27FC236}">
                <a16:creationId xmlns:a16="http://schemas.microsoft.com/office/drawing/2014/main" id="{D9F7523E-3CC5-17CA-C5CB-1237D3B1CC83}"/>
              </a:ext>
            </a:extLst>
          </p:cNvPr>
          <p:cNvSpPr>
            <a:spLocks noGrp="1"/>
          </p:cNvSpPr>
          <p:nvPr>
            <p:ph idx="1"/>
            <p:custDataLst>
              <p:tags r:id="rId2"/>
            </p:custDataLst>
          </p:nvPr>
        </p:nvSpPr>
        <p:spPr/>
        <p:txBody>
          <a:bodyPr/>
          <a:lstStyle/>
          <a:p>
            <a:pPr marL="0" indent="0">
              <a:buNone/>
            </a:pPr>
            <a:r>
              <a:rPr lang="en-US" dirty="0"/>
              <a:t>Asthma is a common long-term inflammatory disease of the airways of the lungs. Asthma occurs when allergens, pollen, dust, or other particles, are inhaled into the lungs, causing the bronchioles to constrict and produce mucus, which then restricts oxygen flow to the alveoli. It is characterized by variable and recurring symptoms, reversible airflow obstruction, and easily triggered bronchospasms. Symptoms include episodes of wheezing, coughing, chest tightness, and shortness of breath. These may occur a few times a day or a few times per week. Depending on the person, asthma symptoms may become worse at night or with exercise. </a:t>
            </a:r>
          </a:p>
        </p:txBody>
      </p:sp>
    </p:spTree>
    <p:extLst>
      <p:ext uri="{BB962C8B-B14F-4D97-AF65-F5344CB8AC3E}">
        <p14:creationId xmlns:p14="http://schemas.microsoft.com/office/powerpoint/2010/main" val="781866630"/>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decel="100000" fill="hold"/>
                                        <p:tgtEl>
                                          <p:spTgt spid="2"/>
                                        </p:tgtEl>
                                        <p:attrNameLst>
                                          <p:attrName>ppt_y</p:attrName>
                                        </p:attrNameLst>
                                      </p:cBhvr>
                                      <p:tavLst>
                                        <p:tav tm="0">
                                          <p:val>
                                            <p:strVal val="#ppt_y-.05"/>
                                          </p:val>
                                        </p:tav>
                                        <p:tav tm="100000">
                                          <p:val>
                                            <p:strVal val="#ppt_y"/>
                                          </p:val>
                                        </p:tav>
                                      </p:tavLst>
                                    </p:anim>
                                  </p:childTnLst>
                                </p:cTn>
                              </p:par>
                              <p:par>
                                <p:cTn id="9" presetID="42" presetClass="entr" presetSubtype="0" fill="hold" grpId="0" nodeType="withEffect">
                                  <p:stCondLst>
                                    <p:cond delay="250"/>
                                  </p:stCondLst>
                                  <p:iterate type="lt">
                                    <p:tmPct val="1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decel="100000" fill="hold"/>
                                        <p:tgtEl>
                                          <p:spTgt spid="3">
                                            <p:txEl>
                                              <p:pRg st="0" end="0"/>
                                            </p:txEl>
                                          </p:spTgt>
                                        </p:tgtEl>
                                        <p:attrNameLst>
                                          <p:attrName>ppt_x</p:attrName>
                                        </p:attrNameLst>
                                      </p:cBhvr>
                                      <p:tavLst>
                                        <p:tav tm="0">
                                          <p:val>
                                            <p:strVal val="#ppt_x-.0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BA195-2D52-C9E8-9C0C-E42CFCD26F78}"/>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64260BF2-87DD-3164-A296-8BF77BD599EF}"/>
              </a:ext>
            </a:extLst>
          </p:cNvPr>
          <p:cNvSpPr>
            <a:spLocks noGrp="1"/>
          </p:cNvSpPr>
          <p:nvPr>
            <p:ph type="title"/>
            <p:custDataLst>
              <p:tags r:id="rId1"/>
            </p:custDataLst>
          </p:nvPr>
        </p:nvSpPr>
        <p:spPr/>
        <p:txBody>
          <a:bodyPr/>
          <a:lstStyle/>
          <a:p>
            <a:r>
              <a:rPr lang="en-US" dirty="0"/>
              <a:t>What to look for when criticizing literature with the psychological approach? </a:t>
            </a:r>
          </a:p>
        </p:txBody>
      </p:sp>
      <p:sp>
        <p:nvSpPr>
          <p:cNvPr id="3" name="MG-内容占位符 2">
            <a:extLst>
              <a:ext uri="{FF2B5EF4-FFF2-40B4-BE49-F238E27FC236}">
                <a16:creationId xmlns:a16="http://schemas.microsoft.com/office/drawing/2014/main" id="{98560AD0-8EC0-DAAC-C35C-0D6659B962C7}"/>
              </a:ext>
            </a:extLst>
          </p:cNvPr>
          <p:cNvSpPr>
            <a:spLocks noGrp="1"/>
          </p:cNvSpPr>
          <p:nvPr>
            <p:ph idx="1"/>
            <p:custDataLst>
              <p:tags r:id="rId2"/>
            </p:custDataLst>
          </p:nvPr>
        </p:nvSpPr>
        <p:spPr>
          <a:xfrm>
            <a:off x="838200" y="2227152"/>
            <a:ext cx="10515600" cy="3904544"/>
          </a:xfrm>
        </p:spPr>
        <p:txBody>
          <a:bodyPr/>
          <a:lstStyle/>
          <a:p>
            <a:r>
              <a:rPr lang="en-US" dirty="0"/>
              <a:t>Analyze character’s motivations and understand why they behave the way they do</a:t>
            </a:r>
          </a:p>
          <a:p>
            <a:r>
              <a:rPr lang="en-US" dirty="0"/>
              <a:t>Inspect unconscious desires that influence character’s actions</a:t>
            </a:r>
          </a:p>
          <a:p>
            <a:r>
              <a:rPr lang="en-US" dirty="0"/>
              <a:t>Find psychological conflicts</a:t>
            </a:r>
          </a:p>
          <a:p>
            <a:r>
              <a:rPr lang="en-US" dirty="0"/>
              <a:t>Look for symbols that reflect human psyches</a:t>
            </a:r>
          </a:p>
        </p:txBody>
      </p:sp>
    </p:spTree>
    <p:extLst>
      <p:ext uri="{BB962C8B-B14F-4D97-AF65-F5344CB8AC3E}">
        <p14:creationId xmlns:p14="http://schemas.microsoft.com/office/powerpoint/2010/main" val="4001655074"/>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decel="100000" fill="hold"/>
                                        <p:tgtEl>
                                          <p:spTgt spid="2"/>
                                        </p:tgtEl>
                                        <p:attrNameLst>
                                          <p:attrName>ppt_y</p:attrName>
                                        </p:attrNameLst>
                                      </p:cBhvr>
                                      <p:tavLst>
                                        <p:tav tm="0">
                                          <p:val>
                                            <p:strVal val="#ppt_y-.05"/>
                                          </p:val>
                                        </p:tav>
                                        <p:tav tm="100000">
                                          <p:val>
                                            <p:strVal val="#ppt_y"/>
                                          </p:val>
                                        </p:tav>
                                      </p:tavLst>
                                    </p:anim>
                                  </p:childTnLst>
                                </p:cTn>
                              </p:par>
                              <p:par>
                                <p:cTn id="9" presetID="42" presetClass="entr" presetSubtype="0" fill="hold" grpId="0" nodeType="withEffect">
                                  <p:stCondLst>
                                    <p:cond delay="250"/>
                                  </p:stCondLst>
                                  <p:iterate type="lt">
                                    <p:tmPct val="100"/>
                                  </p:iterate>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decel="100000" fill="hold"/>
                                        <p:tgtEl>
                                          <p:spTgt spid="3"/>
                                        </p:tgtEl>
                                        <p:attrNameLst>
                                          <p:attrName>ppt_x</p:attrName>
                                        </p:attrNameLst>
                                      </p:cBhvr>
                                      <p:tavLst>
                                        <p:tav tm="0">
                                          <p:val>
                                            <p:strVal val="#ppt_x-.0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G-内容占位符 2">
            <a:extLst>
              <a:ext uri="{FF2B5EF4-FFF2-40B4-BE49-F238E27FC236}">
                <a16:creationId xmlns:a16="http://schemas.microsoft.com/office/drawing/2014/main" id="{CA692D27-4CFA-3FB0-E214-6AF65E98FEA8}"/>
              </a:ext>
            </a:extLst>
          </p:cNvPr>
          <p:cNvSpPr>
            <a:spLocks noGrp="1"/>
          </p:cNvSpPr>
          <p:nvPr>
            <p:ph idx="1"/>
            <p:custDataLst>
              <p:tags r:id="rId1"/>
            </p:custDataLst>
          </p:nvPr>
        </p:nvSpPr>
        <p:spPr>
          <a:xfrm>
            <a:off x="838200" y="1825624"/>
            <a:ext cx="10515600" cy="5032375"/>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p:txBody>
      </p:sp>
      <p:sp>
        <p:nvSpPr>
          <p:cNvPr id="2" name="MG-标题 1">
            <a:extLst>
              <a:ext uri="{FF2B5EF4-FFF2-40B4-BE49-F238E27FC236}">
                <a16:creationId xmlns:a16="http://schemas.microsoft.com/office/drawing/2014/main" id="{EB535549-15CE-BDBE-BE8B-82D8A634D4DD}"/>
              </a:ext>
            </a:extLst>
          </p:cNvPr>
          <p:cNvSpPr>
            <a:spLocks noGrp="1"/>
          </p:cNvSpPr>
          <p:nvPr>
            <p:ph type="title"/>
            <p:custDataLst>
              <p:tags r:id="rId2"/>
            </p:custDataLst>
          </p:nvPr>
        </p:nvSpPr>
        <p:spPr>
          <a:xfrm>
            <a:off x="838200" y="2766219"/>
            <a:ext cx="10515600" cy="1325563"/>
          </a:xfrm>
        </p:spPr>
        <p:txBody>
          <a:bodyPr wrap="square">
            <a:noAutofit/>
          </a:bodyPr>
          <a:lstStyle/>
          <a:p>
            <a:pPr algn="ctr"/>
            <a:r>
              <a:rPr lang="en-US" dirty="0"/>
              <a:t>What happened in the story? </a:t>
            </a:r>
          </a:p>
        </p:txBody>
      </p:sp>
    </p:spTree>
    <p:extLst>
      <p:ext uri="{BB962C8B-B14F-4D97-AF65-F5344CB8AC3E}">
        <p14:creationId xmlns:p14="http://schemas.microsoft.com/office/powerpoint/2010/main" val="310234205"/>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9611B-DD2A-1EBF-C392-25C830A823F0}"/>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1B368005-A51F-8FC7-BB66-524A1091DA5A}"/>
              </a:ext>
            </a:extLst>
          </p:cNvPr>
          <p:cNvSpPr>
            <a:spLocks noGrp="1"/>
          </p:cNvSpPr>
          <p:nvPr>
            <p:ph type="title"/>
            <p:custDataLst>
              <p:tags r:id="rId1"/>
            </p:custDataLst>
          </p:nvPr>
        </p:nvSpPr>
        <p:spPr>
          <a:xfrm>
            <a:off x="838200" y="-4987925"/>
            <a:ext cx="10515600" cy="1325563"/>
          </a:xfrm>
        </p:spPr>
        <p:txBody>
          <a:bodyPr wrap="square">
            <a:noAutofit/>
          </a:bodyPr>
          <a:lstStyle/>
          <a:p>
            <a:pPr algn="ctr"/>
            <a:r>
              <a:rPr lang="en-US" dirty="0"/>
              <a:t>What happened in the story? </a:t>
            </a:r>
          </a:p>
        </p:txBody>
      </p:sp>
      <p:sp>
        <p:nvSpPr>
          <p:cNvPr id="3" name="MG-内容占位符 2">
            <a:extLst>
              <a:ext uri="{FF2B5EF4-FFF2-40B4-BE49-F238E27FC236}">
                <a16:creationId xmlns:a16="http://schemas.microsoft.com/office/drawing/2014/main" id="{E1F9EF0D-5476-B86B-500D-67F5A4EEF261}"/>
              </a:ext>
            </a:extLst>
          </p:cNvPr>
          <p:cNvSpPr>
            <a:spLocks noGrp="1"/>
          </p:cNvSpPr>
          <p:nvPr>
            <p:ph idx="1"/>
            <p:custDataLst>
              <p:tags r:id="rId2"/>
            </p:custDataLst>
          </p:nvPr>
        </p:nvSpPr>
        <p:spPr>
          <a:xfrm>
            <a:off x="838200" y="-3432176"/>
            <a:ext cx="10515600" cy="1029017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p:txBody>
      </p:sp>
    </p:spTree>
    <p:extLst>
      <p:ext uri="{BB962C8B-B14F-4D97-AF65-F5344CB8AC3E}">
        <p14:creationId xmlns:p14="http://schemas.microsoft.com/office/powerpoint/2010/main" val="1614976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750"/>
                                        <p:tgtEl>
                                          <p:spTgt spid="3">
                                            <p:txEl>
                                              <p:pRg st="7" end="7"/>
                                            </p:txEl>
                                          </p:spTgt>
                                        </p:tgtEl>
                                      </p:cBhvr>
                                    </p:animEffect>
                                    <p:anim calcmode="lin" valueType="num">
                                      <p:cBhvr>
                                        <p:cTn id="8"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750"/>
                                        <p:tgtEl>
                                          <p:spTgt spid="3">
                                            <p:txEl>
                                              <p:pRg st="8" end="8"/>
                                            </p:txEl>
                                          </p:spTgt>
                                        </p:tgtEl>
                                      </p:cBhvr>
                                    </p:animEffect>
                                    <p:anim calcmode="lin" valueType="num">
                                      <p:cBhvr>
                                        <p:cTn id="14"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750"/>
                                        <p:tgtEl>
                                          <p:spTgt spid="3">
                                            <p:txEl>
                                              <p:pRg st="9" end="9"/>
                                            </p:txEl>
                                          </p:spTgt>
                                        </p:tgtEl>
                                      </p:cBhvr>
                                    </p:animEffect>
                                    <p:anim calcmode="lin" valueType="num">
                                      <p:cBhvr>
                                        <p:cTn id="20" dur="750" decel="100000" fill="hold"/>
                                        <p:tgtEl>
                                          <p:spTgt spid="3">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750"/>
                                        <p:tgtEl>
                                          <p:spTgt spid="3">
                                            <p:txEl>
                                              <p:pRg st="10" end="10"/>
                                            </p:txEl>
                                          </p:spTgt>
                                        </p:tgtEl>
                                      </p:cBhvr>
                                    </p:animEffect>
                                    <p:anim calcmode="lin" valueType="num">
                                      <p:cBhvr>
                                        <p:cTn id="26" dur="750" decel="100000" fill="hold"/>
                                        <p:tgtEl>
                                          <p:spTgt spid="3">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750"/>
                                        <p:tgtEl>
                                          <p:spTgt spid="3">
                                            <p:txEl>
                                              <p:pRg st="11" end="11"/>
                                            </p:txEl>
                                          </p:spTgt>
                                        </p:tgtEl>
                                      </p:cBhvr>
                                    </p:animEffect>
                                    <p:anim calcmode="lin" valueType="num">
                                      <p:cBhvr>
                                        <p:cTn id="32" dur="750" decel="100000" fill="hold"/>
                                        <p:tgtEl>
                                          <p:spTgt spid="3">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750"/>
                                        <p:tgtEl>
                                          <p:spTgt spid="3">
                                            <p:txEl>
                                              <p:pRg st="12" end="12"/>
                                            </p:txEl>
                                          </p:spTgt>
                                        </p:tgtEl>
                                      </p:cBhvr>
                                    </p:animEffect>
                                    <p:anim calcmode="lin" valueType="num">
                                      <p:cBhvr>
                                        <p:cTn id="38" dur="750" decel="100000" fill="hold"/>
                                        <p:tgtEl>
                                          <p:spTgt spid="3">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750"/>
                                        <p:tgtEl>
                                          <p:spTgt spid="3">
                                            <p:txEl>
                                              <p:pRg st="13" end="13"/>
                                            </p:txEl>
                                          </p:spTgt>
                                        </p:tgtEl>
                                      </p:cBhvr>
                                    </p:animEffect>
                                    <p:anim calcmode="lin" valueType="num">
                                      <p:cBhvr>
                                        <p:cTn id="44" dur="750" decel="100000" fill="hold"/>
                                        <p:tgtEl>
                                          <p:spTgt spid="3">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750"/>
                                        <p:tgtEl>
                                          <p:spTgt spid="3">
                                            <p:txEl>
                                              <p:pRg st="14" end="14"/>
                                            </p:txEl>
                                          </p:spTgt>
                                        </p:tgtEl>
                                      </p:cBhvr>
                                    </p:animEffect>
                                    <p:anim calcmode="lin" valueType="num">
                                      <p:cBhvr>
                                        <p:cTn id="50" dur="750" decel="100000" fill="hold"/>
                                        <p:tgtEl>
                                          <p:spTgt spid="3">
                                            <p:txEl>
                                              <p:pRg st="14" end="1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D5E40-6A89-099C-D1E3-49E5D681646A}"/>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8C2AF481-5C35-BC01-4AFE-A010368C65E6}"/>
              </a:ext>
            </a:extLst>
          </p:cNvPr>
          <p:cNvSpPr>
            <a:spLocks noGrp="1"/>
          </p:cNvSpPr>
          <p:nvPr>
            <p:ph idx="1"/>
            <p:custDataLst>
              <p:tags r:id="rId1"/>
            </p:custDataLst>
          </p:nvPr>
        </p:nvSpPr>
        <p:spPr>
          <a:xfrm>
            <a:off x="838200" y="-8689976"/>
            <a:ext cx="10515600" cy="1554797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a:p>
            <a:r>
              <a:rPr lang="en-US" dirty="0"/>
              <a:t>Gregor decided to hide himself completely with a sheet behind the couch</a:t>
            </a:r>
          </a:p>
          <a:p>
            <a:r>
              <a:rPr lang="en-US" altLang="zh-CN" dirty="0"/>
              <a:t>Grete left the sheet untouched</a:t>
            </a:r>
          </a:p>
          <a:p>
            <a:r>
              <a:rPr lang="en-US" altLang="zh-CN" dirty="0"/>
              <a:t>Gregor’s mother requested to visit Gregor</a:t>
            </a:r>
          </a:p>
          <a:p>
            <a:r>
              <a:rPr lang="en-US" altLang="zh-CN" dirty="0"/>
              <a:t>The requested is fully accepted</a:t>
            </a:r>
          </a:p>
          <a:p>
            <a:r>
              <a:rPr lang="en-US" altLang="zh-CN" dirty="0"/>
              <a:t>Grete would always take a look in Gregor’s room to ensure everything is looking fine before allowing Gregor’s mother to enter the room</a:t>
            </a:r>
          </a:p>
          <a:p>
            <a:r>
              <a:rPr lang="en-US" altLang="zh-CN" dirty="0"/>
              <a:t>Grete decided to move all of Gregor’s furniture away</a:t>
            </a:r>
          </a:p>
          <a:p>
            <a:r>
              <a:rPr lang="en-US" altLang="zh-CN" dirty="0"/>
              <a:t>Gregor refused to let them take the painting and the desk away</a:t>
            </a:r>
          </a:p>
          <a:p>
            <a:r>
              <a:rPr lang="en-US" altLang="zh-CN" dirty="0"/>
              <a:t>Gregor’s mom gets hurt and become fainted</a:t>
            </a:r>
          </a:p>
          <a:p>
            <a:r>
              <a:rPr lang="en-US" altLang="zh-CN" dirty="0"/>
              <a:t>Both Gregor and Grete want to help</a:t>
            </a:r>
          </a:p>
        </p:txBody>
      </p:sp>
    </p:spTree>
    <p:extLst>
      <p:ext uri="{BB962C8B-B14F-4D97-AF65-F5344CB8AC3E}">
        <p14:creationId xmlns:p14="http://schemas.microsoft.com/office/powerpoint/2010/main" val="782863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750"/>
                                        <p:tgtEl>
                                          <p:spTgt spid="3">
                                            <p:txEl>
                                              <p:pRg st="15" end="15"/>
                                            </p:txEl>
                                          </p:spTgt>
                                        </p:tgtEl>
                                      </p:cBhvr>
                                    </p:animEffect>
                                    <p:anim calcmode="lin" valueType="num">
                                      <p:cBhvr>
                                        <p:cTn id="8" dur="750" decel="100000" fill="hold"/>
                                        <p:tgtEl>
                                          <p:spTgt spid="3">
                                            <p:txEl>
                                              <p:pRg st="15" end="15"/>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750"/>
                                        <p:tgtEl>
                                          <p:spTgt spid="3">
                                            <p:txEl>
                                              <p:pRg st="16" end="16"/>
                                            </p:txEl>
                                          </p:spTgt>
                                        </p:tgtEl>
                                      </p:cBhvr>
                                    </p:animEffect>
                                    <p:anim calcmode="lin" valueType="num">
                                      <p:cBhvr>
                                        <p:cTn id="14" dur="750" decel="100000" fill="hold"/>
                                        <p:tgtEl>
                                          <p:spTgt spid="3">
                                            <p:txEl>
                                              <p:pRg st="16" end="16"/>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750"/>
                                        <p:tgtEl>
                                          <p:spTgt spid="3">
                                            <p:txEl>
                                              <p:pRg st="17" end="17"/>
                                            </p:txEl>
                                          </p:spTgt>
                                        </p:tgtEl>
                                      </p:cBhvr>
                                    </p:animEffect>
                                    <p:anim calcmode="lin" valueType="num">
                                      <p:cBhvr>
                                        <p:cTn id="20" dur="750" decel="100000" fill="hold"/>
                                        <p:tgtEl>
                                          <p:spTgt spid="3">
                                            <p:txEl>
                                              <p:pRg st="17" end="17"/>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8" end="18"/>
                                            </p:txEl>
                                          </p:spTgt>
                                        </p:tgtEl>
                                        <p:attrNameLst>
                                          <p:attrName>style.visibility</p:attrName>
                                        </p:attrNameLst>
                                      </p:cBhvr>
                                      <p:to>
                                        <p:strVal val="visible"/>
                                      </p:to>
                                    </p:set>
                                    <p:animEffect transition="in" filter="fade">
                                      <p:cBhvr>
                                        <p:cTn id="25" dur="750"/>
                                        <p:tgtEl>
                                          <p:spTgt spid="3">
                                            <p:txEl>
                                              <p:pRg st="18" end="18"/>
                                            </p:txEl>
                                          </p:spTgt>
                                        </p:tgtEl>
                                      </p:cBhvr>
                                    </p:animEffect>
                                    <p:anim calcmode="lin" valueType="num">
                                      <p:cBhvr>
                                        <p:cTn id="26" dur="750" decel="100000" fill="hold"/>
                                        <p:tgtEl>
                                          <p:spTgt spid="3">
                                            <p:txEl>
                                              <p:pRg st="18" end="18"/>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9" end="19"/>
                                            </p:txEl>
                                          </p:spTgt>
                                        </p:tgtEl>
                                        <p:attrNameLst>
                                          <p:attrName>style.visibility</p:attrName>
                                        </p:attrNameLst>
                                      </p:cBhvr>
                                      <p:to>
                                        <p:strVal val="visible"/>
                                      </p:to>
                                    </p:set>
                                    <p:animEffect transition="in" filter="fade">
                                      <p:cBhvr>
                                        <p:cTn id="31" dur="750"/>
                                        <p:tgtEl>
                                          <p:spTgt spid="3">
                                            <p:txEl>
                                              <p:pRg st="19" end="19"/>
                                            </p:txEl>
                                          </p:spTgt>
                                        </p:tgtEl>
                                      </p:cBhvr>
                                    </p:animEffect>
                                    <p:anim calcmode="lin" valueType="num">
                                      <p:cBhvr>
                                        <p:cTn id="32" dur="750" decel="100000" fill="hold"/>
                                        <p:tgtEl>
                                          <p:spTgt spid="3">
                                            <p:txEl>
                                              <p:pRg st="19" end="19"/>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20" end="20"/>
                                            </p:txEl>
                                          </p:spTgt>
                                        </p:tgtEl>
                                        <p:attrNameLst>
                                          <p:attrName>style.visibility</p:attrName>
                                        </p:attrNameLst>
                                      </p:cBhvr>
                                      <p:to>
                                        <p:strVal val="visible"/>
                                      </p:to>
                                    </p:set>
                                    <p:animEffect transition="in" filter="fade">
                                      <p:cBhvr>
                                        <p:cTn id="37" dur="750"/>
                                        <p:tgtEl>
                                          <p:spTgt spid="3">
                                            <p:txEl>
                                              <p:pRg st="20" end="20"/>
                                            </p:txEl>
                                          </p:spTgt>
                                        </p:tgtEl>
                                      </p:cBhvr>
                                    </p:animEffect>
                                    <p:anim calcmode="lin" valueType="num">
                                      <p:cBhvr>
                                        <p:cTn id="38" dur="750" decel="100000" fill="hold"/>
                                        <p:tgtEl>
                                          <p:spTgt spid="3">
                                            <p:txEl>
                                              <p:pRg st="20" end="20"/>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21" end="21"/>
                                            </p:txEl>
                                          </p:spTgt>
                                        </p:tgtEl>
                                        <p:attrNameLst>
                                          <p:attrName>style.visibility</p:attrName>
                                        </p:attrNameLst>
                                      </p:cBhvr>
                                      <p:to>
                                        <p:strVal val="visible"/>
                                      </p:to>
                                    </p:set>
                                    <p:animEffect transition="in" filter="fade">
                                      <p:cBhvr>
                                        <p:cTn id="43" dur="750"/>
                                        <p:tgtEl>
                                          <p:spTgt spid="3">
                                            <p:txEl>
                                              <p:pRg st="21" end="21"/>
                                            </p:txEl>
                                          </p:spTgt>
                                        </p:tgtEl>
                                      </p:cBhvr>
                                    </p:animEffect>
                                    <p:anim calcmode="lin" valueType="num">
                                      <p:cBhvr>
                                        <p:cTn id="44" dur="750" decel="100000" fill="hold"/>
                                        <p:tgtEl>
                                          <p:spTgt spid="3">
                                            <p:txEl>
                                              <p:pRg st="21" end="21"/>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750"/>
                                        <p:tgtEl>
                                          <p:spTgt spid="3">
                                            <p:txEl>
                                              <p:pRg st="22" end="22"/>
                                            </p:txEl>
                                          </p:spTgt>
                                        </p:tgtEl>
                                      </p:cBhvr>
                                    </p:animEffect>
                                    <p:anim calcmode="lin" valueType="num">
                                      <p:cBhvr>
                                        <p:cTn id="50" dur="750" decel="100000" fill="hold"/>
                                        <p:tgtEl>
                                          <p:spTgt spid="3">
                                            <p:txEl>
                                              <p:pRg st="22" end="22"/>
                                            </p:txEl>
                                          </p:spTgt>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23" end="23"/>
                                            </p:txEl>
                                          </p:spTgt>
                                        </p:tgtEl>
                                        <p:attrNameLst>
                                          <p:attrName>style.visibility</p:attrName>
                                        </p:attrNameLst>
                                      </p:cBhvr>
                                      <p:to>
                                        <p:strVal val="visible"/>
                                      </p:to>
                                    </p:set>
                                    <p:animEffect transition="in" filter="fade">
                                      <p:cBhvr>
                                        <p:cTn id="55" dur="750"/>
                                        <p:tgtEl>
                                          <p:spTgt spid="3">
                                            <p:txEl>
                                              <p:pRg st="23" end="23"/>
                                            </p:txEl>
                                          </p:spTgt>
                                        </p:tgtEl>
                                      </p:cBhvr>
                                    </p:animEffect>
                                    <p:anim calcmode="lin" valueType="num">
                                      <p:cBhvr>
                                        <p:cTn id="56" dur="750" decel="100000" fill="hold"/>
                                        <p:tgtEl>
                                          <p:spTgt spid="3">
                                            <p:txEl>
                                              <p:pRg st="23" end="2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32E82-747A-A76F-F41D-8C45EE431D74}"/>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B3C9D6FA-8853-AEB6-B6A7-085940679631}"/>
              </a:ext>
            </a:extLst>
          </p:cNvPr>
          <p:cNvSpPr>
            <a:spLocks noGrp="1"/>
          </p:cNvSpPr>
          <p:nvPr>
            <p:ph idx="1"/>
            <p:custDataLst>
              <p:tags r:id="rId1"/>
            </p:custDataLst>
          </p:nvPr>
        </p:nvSpPr>
        <p:spPr>
          <a:xfrm>
            <a:off x="838200" y="-14843126"/>
            <a:ext cx="10515600" cy="2170112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a:p>
            <a:r>
              <a:rPr lang="en-US" dirty="0"/>
              <a:t>Gregor decided to hide himself completely with a sheet behind the couch</a:t>
            </a:r>
          </a:p>
          <a:p>
            <a:r>
              <a:rPr lang="en-US" altLang="zh-CN" dirty="0"/>
              <a:t>Grete left the sheet untouched</a:t>
            </a:r>
          </a:p>
          <a:p>
            <a:r>
              <a:rPr lang="en-US" altLang="zh-CN" dirty="0"/>
              <a:t>Gregor’s mother requested to visit Gregor</a:t>
            </a:r>
          </a:p>
          <a:p>
            <a:r>
              <a:rPr lang="en-US" altLang="zh-CN" dirty="0"/>
              <a:t>The requested is fully accepted</a:t>
            </a:r>
          </a:p>
          <a:p>
            <a:r>
              <a:rPr lang="en-US" altLang="zh-CN" dirty="0"/>
              <a:t>Grete would always take a look in Gregor’s room to ensure everything is looking fine before allowing Gregor’s mother to enter the room</a:t>
            </a:r>
          </a:p>
          <a:p>
            <a:r>
              <a:rPr lang="en-US" altLang="zh-CN" dirty="0"/>
              <a:t>Grete decided to move all of Gregor’s furniture away</a:t>
            </a:r>
          </a:p>
          <a:p>
            <a:r>
              <a:rPr lang="en-US" altLang="zh-CN" dirty="0"/>
              <a:t>Gregor refused to let them take the painting and the desk away</a:t>
            </a:r>
          </a:p>
          <a:p>
            <a:r>
              <a:rPr lang="en-US" altLang="zh-CN" dirty="0"/>
              <a:t>Gregor’s mom gets hurt and become fainted</a:t>
            </a:r>
          </a:p>
          <a:p>
            <a:r>
              <a:rPr lang="en-US" altLang="zh-CN" dirty="0"/>
              <a:t>Both Gregor and Grete want to help</a:t>
            </a:r>
          </a:p>
          <a:p>
            <a:r>
              <a:rPr lang="en-US" altLang="zh-CN" dirty="0"/>
              <a:t>Gregor get into the other room together with Grete</a:t>
            </a:r>
          </a:p>
          <a:p>
            <a:r>
              <a:rPr lang="en-US" altLang="zh-CN" dirty="0"/>
              <a:t>Grete closed the door of the other room and Gregor can’t open it</a:t>
            </a:r>
          </a:p>
          <a:p>
            <a:r>
              <a:rPr lang="en-US" altLang="zh-CN" dirty="0"/>
              <a:t>Gregor’s father come back home</a:t>
            </a:r>
          </a:p>
          <a:p>
            <a:r>
              <a:rPr lang="en-US" altLang="zh-CN" dirty="0"/>
              <a:t>Gregor’s father interpreted Grete’s words as something bad happened</a:t>
            </a:r>
          </a:p>
          <a:p>
            <a:r>
              <a:rPr lang="en-US" altLang="zh-CN" dirty="0"/>
              <a:t>Gregor’s father chased Gregor and hit Gregor with apples</a:t>
            </a:r>
          </a:p>
          <a:p>
            <a:r>
              <a:rPr lang="en-US" altLang="zh-CN" dirty="0"/>
              <a:t>Grete now have to work</a:t>
            </a:r>
          </a:p>
          <a:p>
            <a:r>
              <a:rPr lang="en-US" altLang="zh-CN" dirty="0"/>
              <a:t>Grete no longer takes care of Gregor as a result of that</a:t>
            </a:r>
          </a:p>
          <a:p>
            <a:r>
              <a:rPr lang="en-US" altLang="zh-CN" dirty="0"/>
              <a:t>Gregor almost completely stopped eating</a:t>
            </a:r>
          </a:p>
          <a:p>
            <a:r>
              <a:rPr lang="en-US" altLang="zh-CN" dirty="0"/>
              <a:t>One of the rooms in Gregor’s room has been rented by three gentlemen</a:t>
            </a:r>
          </a:p>
          <a:p>
            <a:r>
              <a:rPr lang="en-US" altLang="zh-CN" dirty="0"/>
              <a:t>Grete start playing her violin in the kitchen while the three gentlemen is having dinner</a:t>
            </a:r>
          </a:p>
        </p:txBody>
      </p:sp>
    </p:spTree>
    <p:extLst>
      <p:ext uri="{BB962C8B-B14F-4D97-AF65-F5344CB8AC3E}">
        <p14:creationId xmlns:p14="http://schemas.microsoft.com/office/powerpoint/2010/main" val="4174285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24" end="24"/>
                                            </p:txEl>
                                          </p:spTgt>
                                        </p:tgtEl>
                                        <p:attrNameLst>
                                          <p:attrName>style.visibility</p:attrName>
                                        </p:attrNameLst>
                                      </p:cBhvr>
                                      <p:to>
                                        <p:strVal val="visible"/>
                                      </p:to>
                                    </p:set>
                                    <p:animEffect transition="in" filter="fade">
                                      <p:cBhvr>
                                        <p:cTn id="7" dur="750"/>
                                        <p:tgtEl>
                                          <p:spTgt spid="3">
                                            <p:txEl>
                                              <p:pRg st="24" end="24"/>
                                            </p:txEl>
                                          </p:spTgt>
                                        </p:tgtEl>
                                      </p:cBhvr>
                                    </p:animEffect>
                                    <p:anim calcmode="lin" valueType="num">
                                      <p:cBhvr>
                                        <p:cTn id="8" dur="750" decel="100000" fill="hold"/>
                                        <p:tgtEl>
                                          <p:spTgt spid="3">
                                            <p:txEl>
                                              <p:pRg st="24" end="24"/>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25" end="25"/>
                                            </p:txEl>
                                          </p:spTgt>
                                        </p:tgtEl>
                                        <p:attrNameLst>
                                          <p:attrName>style.visibility</p:attrName>
                                        </p:attrNameLst>
                                      </p:cBhvr>
                                      <p:to>
                                        <p:strVal val="visible"/>
                                      </p:to>
                                    </p:set>
                                    <p:animEffect transition="in" filter="fade">
                                      <p:cBhvr>
                                        <p:cTn id="13" dur="750"/>
                                        <p:tgtEl>
                                          <p:spTgt spid="3">
                                            <p:txEl>
                                              <p:pRg st="25" end="25"/>
                                            </p:txEl>
                                          </p:spTgt>
                                        </p:tgtEl>
                                      </p:cBhvr>
                                    </p:animEffect>
                                    <p:anim calcmode="lin" valueType="num">
                                      <p:cBhvr>
                                        <p:cTn id="14" dur="750" decel="100000" fill="hold"/>
                                        <p:tgtEl>
                                          <p:spTgt spid="3">
                                            <p:txEl>
                                              <p:pRg st="25" end="25"/>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6" end="26"/>
                                            </p:txEl>
                                          </p:spTgt>
                                        </p:tgtEl>
                                        <p:attrNameLst>
                                          <p:attrName>style.visibility</p:attrName>
                                        </p:attrNameLst>
                                      </p:cBhvr>
                                      <p:to>
                                        <p:strVal val="visible"/>
                                      </p:to>
                                    </p:set>
                                    <p:animEffect transition="in" filter="fade">
                                      <p:cBhvr>
                                        <p:cTn id="19" dur="750"/>
                                        <p:tgtEl>
                                          <p:spTgt spid="3">
                                            <p:txEl>
                                              <p:pRg st="26" end="26"/>
                                            </p:txEl>
                                          </p:spTgt>
                                        </p:tgtEl>
                                      </p:cBhvr>
                                    </p:animEffect>
                                    <p:anim calcmode="lin" valueType="num">
                                      <p:cBhvr>
                                        <p:cTn id="20" dur="750" decel="100000" fill="hold"/>
                                        <p:tgtEl>
                                          <p:spTgt spid="3">
                                            <p:txEl>
                                              <p:pRg st="26" end="26"/>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7" end="27"/>
                                            </p:txEl>
                                          </p:spTgt>
                                        </p:tgtEl>
                                        <p:attrNameLst>
                                          <p:attrName>style.visibility</p:attrName>
                                        </p:attrNameLst>
                                      </p:cBhvr>
                                      <p:to>
                                        <p:strVal val="visible"/>
                                      </p:to>
                                    </p:set>
                                    <p:animEffect transition="in" filter="fade">
                                      <p:cBhvr>
                                        <p:cTn id="25" dur="750"/>
                                        <p:tgtEl>
                                          <p:spTgt spid="3">
                                            <p:txEl>
                                              <p:pRg st="27" end="27"/>
                                            </p:txEl>
                                          </p:spTgt>
                                        </p:tgtEl>
                                      </p:cBhvr>
                                    </p:animEffect>
                                    <p:anim calcmode="lin" valueType="num">
                                      <p:cBhvr>
                                        <p:cTn id="26" dur="750" decel="100000" fill="hold"/>
                                        <p:tgtEl>
                                          <p:spTgt spid="3">
                                            <p:txEl>
                                              <p:pRg st="27" end="27"/>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28" end="28"/>
                                            </p:txEl>
                                          </p:spTgt>
                                        </p:tgtEl>
                                        <p:attrNameLst>
                                          <p:attrName>style.visibility</p:attrName>
                                        </p:attrNameLst>
                                      </p:cBhvr>
                                      <p:to>
                                        <p:strVal val="visible"/>
                                      </p:to>
                                    </p:set>
                                    <p:animEffect transition="in" filter="fade">
                                      <p:cBhvr>
                                        <p:cTn id="31" dur="750"/>
                                        <p:tgtEl>
                                          <p:spTgt spid="3">
                                            <p:txEl>
                                              <p:pRg st="28" end="28"/>
                                            </p:txEl>
                                          </p:spTgt>
                                        </p:tgtEl>
                                      </p:cBhvr>
                                    </p:animEffect>
                                    <p:anim calcmode="lin" valueType="num">
                                      <p:cBhvr>
                                        <p:cTn id="32" dur="750" decel="100000" fill="hold"/>
                                        <p:tgtEl>
                                          <p:spTgt spid="3">
                                            <p:txEl>
                                              <p:pRg st="28" end="28"/>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29" end="29"/>
                                            </p:txEl>
                                          </p:spTgt>
                                        </p:tgtEl>
                                        <p:attrNameLst>
                                          <p:attrName>style.visibility</p:attrName>
                                        </p:attrNameLst>
                                      </p:cBhvr>
                                      <p:to>
                                        <p:strVal val="visible"/>
                                      </p:to>
                                    </p:set>
                                    <p:animEffect transition="in" filter="fade">
                                      <p:cBhvr>
                                        <p:cTn id="37" dur="750"/>
                                        <p:tgtEl>
                                          <p:spTgt spid="3">
                                            <p:txEl>
                                              <p:pRg st="29" end="29"/>
                                            </p:txEl>
                                          </p:spTgt>
                                        </p:tgtEl>
                                      </p:cBhvr>
                                    </p:animEffect>
                                    <p:anim calcmode="lin" valueType="num">
                                      <p:cBhvr>
                                        <p:cTn id="38" dur="750" decel="100000" fill="hold"/>
                                        <p:tgtEl>
                                          <p:spTgt spid="3">
                                            <p:txEl>
                                              <p:pRg st="29" end="29"/>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30" end="30"/>
                                            </p:txEl>
                                          </p:spTgt>
                                        </p:tgtEl>
                                        <p:attrNameLst>
                                          <p:attrName>style.visibility</p:attrName>
                                        </p:attrNameLst>
                                      </p:cBhvr>
                                      <p:to>
                                        <p:strVal val="visible"/>
                                      </p:to>
                                    </p:set>
                                    <p:animEffect transition="in" filter="fade">
                                      <p:cBhvr>
                                        <p:cTn id="43" dur="750"/>
                                        <p:tgtEl>
                                          <p:spTgt spid="3">
                                            <p:txEl>
                                              <p:pRg st="30" end="30"/>
                                            </p:txEl>
                                          </p:spTgt>
                                        </p:tgtEl>
                                      </p:cBhvr>
                                    </p:animEffect>
                                    <p:anim calcmode="lin" valueType="num">
                                      <p:cBhvr>
                                        <p:cTn id="44" dur="750" decel="100000" fill="hold"/>
                                        <p:tgtEl>
                                          <p:spTgt spid="3">
                                            <p:txEl>
                                              <p:pRg st="30" end="30"/>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31" end="31"/>
                                            </p:txEl>
                                          </p:spTgt>
                                        </p:tgtEl>
                                        <p:attrNameLst>
                                          <p:attrName>style.visibility</p:attrName>
                                        </p:attrNameLst>
                                      </p:cBhvr>
                                      <p:to>
                                        <p:strVal val="visible"/>
                                      </p:to>
                                    </p:set>
                                    <p:animEffect transition="in" filter="fade">
                                      <p:cBhvr>
                                        <p:cTn id="49" dur="750"/>
                                        <p:tgtEl>
                                          <p:spTgt spid="3">
                                            <p:txEl>
                                              <p:pRg st="31" end="31"/>
                                            </p:txEl>
                                          </p:spTgt>
                                        </p:tgtEl>
                                      </p:cBhvr>
                                    </p:animEffect>
                                    <p:anim calcmode="lin" valueType="num">
                                      <p:cBhvr>
                                        <p:cTn id="50" dur="750" decel="100000" fill="hold"/>
                                        <p:tgtEl>
                                          <p:spTgt spid="3">
                                            <p:txEl>
                                              <p:pRg st="31" end="31"/>
                                            </p:txEl>
                                          </p:spTgt>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32" end="32"/>
                                            </p:txEl>
                                          </p:spTgt>
                                        </p:tgtEl>
                                        <p:attrNameLst>
                                          <p:attrName>style.visibility</p:attrName>
                                        </p:attrNameLst>
                                      </p:cBhvr>
                                      <p:to>
                                        <p:strVal val="visible"/>
                                      </p:to>
                                    </p:set>
                                    <p:animEffect transition="in" filter="fade">
                                      <p:cBhvr>
                                        <p:cTn id="55" dur="750"/>
                                        <p:tgtEl>
                                          <p:spTgt spid="3">
                                            <p:txEl>
                                              <p:pRg st="32" end="32"/>
                                            </p:txEl>
                                          </p:spTgt>
                                        </p:tgtEl>
                                      </p:cBhvr>
                                    </p:animEffect>
                                    <p:anim calcmode="lin" valueType="num">
                                      <p:cBhvr>
                                        <p:cTn id="56" dur="750" decel="100000" fill="hold"/>
                                        <p:tgtEl>
                                          <p:spTgt spid="3">
                                            <p:txEl>
                                              <p:pRg st="32" end="32"/>
                                            </p:txEl>
                                          </p:spTgt>
                                        </p:tgtEl>
                                        <p:attrNameLst>
                                          <p:attrName>ppt_x</p:attrName>
                                        </p:attrNameLst>
                                      </p:cBhvr>
                                      <p:tavLst>
                                        <p:tav tm="0">
                                          <p:val>
                                            <p:strVal val="#ppt_x-.1"/>
                                          </p:val>
                                        </p:tav>
                                        <p:tav tm="100000">
                                          <p:val>
                                            <p:strVal val="#ppt_x"/>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33" end="33"/>
                                            </p:txEl>
                                          </p:spTgt>
                                        </p:tgtEl>
                                        <p:attrNameLst>
                                          <p:attrName>style.visibility</p:attrName>
                                        </p:attrNameLst>
                                      </p:cBhvr>
                                      <p:to>
                                        <p:strVal val="visible"/>
                                      </p:to>
                                    </p:set>
                                    <p:animEffect transition="in" filter="fade">
                                      <p:cBhvr>
                                        <p:cTn id="61" dur="750"/>
                                        <p:tgtEl>
                                          <p:spTgt spid="3">
                                            <p:txEl>
                                              <p:pRg st="33" end="33"/>
                                            </p:txEl>
                                          </p:spTgt>
                                        </p:tgtEl>
                                      </p:cBhvr>
                                    </p:animEffect>
                                    <p:anim calcmode="lin" valueType="num">
                                      <p:cBhvr>
                                        <p:cTn id="62" dur="750" decel="100000" fill="hold"/>
                                        <p:tgtEl>
                                          <p:spTgt spid="3">
                                            <p:txEl>
                                              <p:pRg st="33" end="3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0119B-2766-BA52-F9D6-855C3345EE62}"/>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5C1E78AE-173F-8118-0AE0-4E1661332D01}"/>
              </a:ext>
            </a:extLst>
          </p:cNvPr>
          <p:cNvSpPr>
            <a:spLocks noGrp="1"/>
          </p:cNvSpPr>
          <p:nvPr>
            <p:ph idx="1"/>
            <p:custDataLst>
              <p:tags r:id="rId1"/>
            </p:custDataLst>
          </p:nvPr>
        </p:nvSpPr>
        <p:spPr>
          <a:xfrm>
            <a:off x="838200" y="-20736941"/>
            <a:ext cx="10515600" cy="21701126"/>
          </a:xfrm>
        </p:spPr>
        <p:txBody>
          <a:bodyPr wrap="square">
            <a:noAutofit/>
          </a:bodyPr>
          <a:lstStyle/>
          <a:p>
            <a:r>
              <a:rPr lang="en-US" dirty="0"/>
              <a:t>Gregor woke up and found out that he has transformed into an insect</a:t>
            </a:r>
          </a:p>
          <a:p>
            <a:r>
              <a:rPr lang="en-US" dirty="0"/>
              <a:t>Still wanted to get to work. </a:t>
            </a:r>
          </a:p>
          <a:p>
            <a:r>
              <a:rPr lang="en-US" dirty="0"/>
              <a:t>Can’t get out of bed (physically)</a:t>
            </a:r>
          </a:p>
          <a:p>
            <a:r>
              <a:rPr lang="en-US" dirty="0"/>
              <a:t>Finally got out of bed and opened the door with his mouth</a:t>
            </a:r>
          </a:p>
          <a:p>
            <a:r>
              <a:rPr lang="en-US" dirty="0"/>
              <a:t>The manager leaves the house</a:t>
            </a:r>
          </a:p>
          <a:p>
            <a:r>
              <a:rPr lang="en-US" dirty="0"/>
              <a:t>Gregor tried his best to let the manager stay but make no effect</a:t>
            </a:r>
          </a:p>
          <a:p>
            <a:r>
              <a:rPr lang="en-US" dirty="0"/>
              <a:t>Gregor’s father chased him back to his room with a roll of newspaper</a:t>
            </a:r>
          </a:p>
          <a:p>
            <a:r>
              <a:rPr lang="en-US" dirty="0"/>
              <a:t>Gregor’s sister, Grete, prepared his favorite food, milk and white bread, for Gregor but Gregor didn’t seem to like it</a:t>
            </a:r>
          </a:p>
          <a:p>
            <a:r>
              <a:rPr lang="en-US" dirty="0"/>
              <a:t>Grete discover that the milk has been left untouched</a:t>
            </a:r>
          </a:p>
          <a:p>
            <a:r>
              <a:rPr lang="en-US" dirty="0"/>
              <a:t>Bring in a larger variety of food to test Gregor’s taste</a:t>
            </a:r>
          </a:p>
          <a:p>
            <a:r>
              <a:rPr lang="en-US" dirty="0"/>
              <a:t>Gregor realize that he now like rotted food more than fresh</a:t>
            </a:r>
          </a:p>
          <a:p>
            <a:r>
              <a:rPr lang="en-US" dirty="0"/>
              <a:t>Gregor always listen to his family members talk</a:t>
            </a:r>
          </a:p>
          <a:p>
            <a:r>
              <a:rPr lang="en-US" dirty="0"/>
              <a:t>Grete always clean up Gregor’s room and provide food to him every day</a:t>
            </a:r>
          </a:p>
          <a:p>
            <a:r>
              <a:rPr lang="en-US" dirty="0"/>
              <a:t>Gregor wants to thank Grete but is unable to speak</a:t>
            </a:r>
          </a:p>
          <a:p>
            <a:r>
              <a:rPr lang="en-US" altLang="zh-CN" dirty="0"/>
              <a:t>Gregor’s sister is still shocked by Gregor’s appearance one month after his transformation</a:t>
            </a:r>
          </a:p>
          <a:p>
            <a:r>
              <a:rPr lang="en-US" dirty="0"/>
              <a:t>Gregor decided to hide himself completely with a sheet behind the couch</a:t>
            </a:r>
          </a:p>
          <a:p>
            <a:r>
              <a:rPr lang="en-US" altLang="zh-CN" dirty="0"/>
              <a:t>Grete left the sheet untouched</a:t>
            </a:r>
          </a:p>
          <a:p>
            <a:r>
              <a:rPr lang="en-US" altLang="zh-CN" dirty="0"/>
              <a:t>Gregor’s mother requested to visit Gregor</a:t>
            </a:r>
          </a:p>
          <a:p>
            <a:r>
              <a:rPr lang="en-US" altLang="zh-CN" dirty="0"/>
              <a:t>The requested is fully accepted</a:t>
            </a:r>
          </a:p>
          <a:p>
            <a:r>
              <a:rPr lang="en-US" altLang="zh-CN" dirty="0"/>
              <a:t>Grete would always take a look in Gregor’s room to ensure everything is looking fine before allowing Gregor’s mother to enter the room</a:t>
            </a:r>
          </a:p>
          <a:p>
            <a:r>
              <a:rPr lang="en-US" altLang="zh-CN" dirty="0"/>
              <a:t>Grete decided to move all of Gregor’s furniture away</a:t>
            </a:r>
          </a:p>
          <a:p>
            <a:r>
              <a:rPr lang="en-US" altLang="zh-CN" dirty="0"/>
              <a:t>Gregor refused to let them take the painting and the desk away</a:t>
            </a:r>
          </a:p>
          <a:p>
            <a:r>
              <a:rPr lang="en-US" altLang="zh-CN" dirty="0"/>
              <a:t>Gregor’s mom gets hurt and become fainted</a:t>
            </a:r>
          </a:p>
          <a:p>
            <a:r>
              <a:rPr lang="en-US" altLang="zh-CN" dirty="0"/>
              <a:t>Both Gregor and Grete want to help</a:t>
            </a:r>
          </a:p>
          <a:p>
            <a:r>
              <a:rPr lang="en-US" altLang="zh-CN" dirty="0"/>
              <a:t>Gregor get into the other room together with Grete</a:t>
            </a:r>
          </a:p>
          <a:p>
            <a:r>
              <a:rPr lang="en-US" altLang="zh-CN" dirty="0"/>
              <a:t>Grete closed the door of the other room and Gregor can’t open it</a:t>
            </a:r>
          </a:p>
          <a:p>
            <a:r>
              <a:rPr lang="en-US" altLang="zh-CN" dirty="0"/>
              <a:t>Gregor’s father come back home</a:t>
            </a:r>
          </a:p>
          <a:p>
            <a:r>
              <a:rPr lang="en-US" altLang="zh-CN" dirty="0"/>
              <a:t>Gregor’s father interpreted Grete’s words as something bad happened</a:t>
            </a:r>
          </a:p>
          <a:p>
            <a:r>
              <a:rPr lang="en-US" altLang="zh-CN" dirty="0"/>
              <a:t>Gregor’s father chased Gregor and hit Gregor with apples</a:t>
            </a:r>
          </a:p>
          <a:p>
            <a:r>
              <a:rPr lang="en-US" altLang="zh-CN" dirty="0"/>
              <a:t>Grete now have to work</a:t>
            </a:r>
          </a:p>
          <a:p>
            <a:r>
              <a:rPr lang="en-US" altLang="zh-CN" dirty="0"/>
              <a:t>Grete no longer takes care of Gregor as a result of that</a:t>
            </a:r>
          </a:p>
          <a:p>
            <a:r>
              <a:rPr lang="en-US" altLang="zh-CN" dirty="0"/>
              <a:t>Gregor almost completely stopped eating</a:t>
            </a:r>
          </a:p>
          <a:p>
            <a:r>
              <a:rPr lang="en-US" altLang="zh-CN" dirty="0"/>
              <a:t>One of the rooms in Gregor’s room has been rented by three gentlemen</a:t>
            </a:r>
          </a:p>
          <a:p>
            <a:r>
              <a:rPr lang="en-US" altLang="zh-CN" dirty="0"/>
              <a:t>Grete start playing her violin in the kitchen while the three gentlemen is having dinner</a:t>
            </a:r>
          </a:p>
          <a:p>
            <a:r>
              <a:rPr lang="en-US" altLang="zh-CN" dirty="0"/>
              <a:t>The middle gentlemen asked Grete to perform in front of them</a:t>
            </a:r>
          </a:p>
          <a:p>
            <a:r>
              <a:rPr lang="en-US" altLang="zh-CN" dirty="0"/>
              <a:t>Gregor climb out of his room</a:t>
            </a:r>
          </a:p>
          <a:p>
            <a:r>
              <a:rPr lang="en-US" altLang="zh-CN" dirty="0"/>
              <a:t>The middle gentlemen sees Gregor and immediately decided they will no longer pay anything</a:t>
            </a:r>
          </a:p>
          <a:p>
            <a:r>
              <a:rPr lang="en-US" altLang="zh-CN" dirty="0"/>
              <a:t>Grete suggests that they should get rid of Gregor</a:t>
            </a:r>
          </a:p>
          <a:p>
            <a:r>
              <a:rPr lang="en-US" altLang="zh-CN" dirty="0"/>
              <a:t>Grete no longer believes the bug is Gregor</a:t>
            </a:r>
          </a:p>
          <a:p>
            <a:r>
              <a:rPr lang="en-US" altLang="zh-CN" dirty="0"/>
              <a:t>Gregor climb back into his room</a:t>
            </a:r>
          </a:p>
          <a:p>
            <a:r>
              <a:rPr lang="en-US" altLang="zh-CN" dirty="0"/>
              <a:t>Gregor starved to death</a:t>
            </a:r>
          </a:p>
          <a:p>
            <a:r>
              <a:rPr lang="en-US" altLang="zh-CN" dirty="0"/>
              <a:t>The family feel relieved when they notice that Gregor’s life has ended the next day</a:t>
            </a:r>
          </a:p>
          <a:p>
            <a:r>
              <a:rPr lang="en-US" altLang="zh-CN" dirty="0"/>
              <a:t>They move on just like Gregor never existed</a:t>
            </a:r>
          </a:p>
        </p:txBody>
      </p:sp>
    </p:spTree>
    <p:extLst>
      <p:ext uri="{BB962C8B-B14F-4D97-AF65-F5344CB8AC3E}">
        <p14:creationId xmlns:p14="http://schemas.microsoft.com/office/powerpoint/2010/main" val="966334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34" end="34"/>
                                            </p:txEl>
                                          </p:spTgt>
                                        </p:tgtEl>
                                        <p:attrNameLst>
                                          <p:attrName>style.visibility</p:attrName>
                                        </p:attrNameLst>
                                      </p:cBhvr>
                                      <p:to>
                                        <p:strVal val="visible"/>
                                      </p:to>
                                    </p:set>
                                    <p:animEffect transition="in" filter="fade">
                                      <p:cBhvr>
                                        <p:cTn id="7" dur="750"/>
                                        <p:tgtEl>
                                          <p:spTgt spid="3">
                                            <p:txEl>
                                              <p:pRg st="34" end="34"/>
                                            </p:txEl>
                                          </p:spTgt>
                                        </p:tgtEl>
                                      </p:cBhvr>
                                    </p:animEffect>
                                    <p:anim calcmode="lin" valueType="num">
                                      <p:cBhvr>
                                        <p:cTn id="8" dur="750" decel="100000" fill="hold"/>
                                        <p:tgtEl>
                                          <p:spTgt spid="3">
                                            <p:txEl>
                                              <p:pRg st="34" end="34"/>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35" end="35"/>
                                            </p:txEl>
                                          </p:spTgt>
                                        </p:tgtEl>
                                        <p:attrNameLst>
                                          <p:attrName>style.visibility</p:attrName>
                                        </p:attrNameLst>
                                      </p:cBhvr>
                                      <p:to>
                                        <p:strVal val="visible"/>
                                      </p:to>
                                    </p:set>
                                    <p:animEffect transition="in" filter="fade">
                                      <p:cBhvr>
                                        <p:cTn id="13" dur="750"/>
                                        <p:tgtEl>
                                          <p:spTgt spid="3">
                                            <p:txEl>
                                              <p:pRg st="35" end="35"/>
                                            </p:txEl>
                                          </p:spTgt>
                                        </p:tgtEl>
                                      </p:cBhvr>
                                    </p:animEffect>
                                    <p:anim calcmode="lin" valueType="num">
                                      <p:cBhvr>
                                        <p:cTn id="14" dur="750" decel="100000" fill="hold"/>
                                        <p:tgtEl>
                                          <p:spTgt spid="3">
                                            <p:txEl>
                                              <p:pRg st="35" end="35"/>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6" end="36"/>
                                            </p:txEl>
                                          </p:spTgt>
                                        </p:tgtEl>
                                        <p:attrNameLst>
                                          <p:attrName>style.visibility</p:attrName>
                                        </p:attrNameLst>
                                      </p:cBhvr>
                                      <p:to>
                                        <p:strVal val="visible"/>
                                      </p:to>
                                    </p:set>
                                    <p:animEffect transition="in" filter="fade">
                                      <p:cBhvr>
                                        <p:cTn id="19" dur="750"/>
                                        <p:tgtEl>
                                          <p:spTgt spid="3">
                                            <p:txEl>
                                              <p:pRg st="36" end="36"/>
                                            </p:txEl>
                                          </p:spTgt>
                                        </p:tgtEl>
                                      </p:cBhvr>
                                    </p:animEffect>
                                    <p:anim calcmode="lin" valueType="num">
                                      <p:cBhvr>
                                        <p:cTn id="20" dur="750" decel="100000" fill="hold"/>
                                        <p:tgtEl>
                                          <p:spTgt spid="3">
                                            <p:txEl>
                                              <p:pRg st="36" end="36"/>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37" end="37"/>
                                            </p:txEl>
                                          </p:spTgt>
                                        </p:tgtEl>
                                        <p:attrNameLst>
                                          <p:attrName>style.visibility</p:attrName>
                                        </p:attrNameLst>
                                      </p:cBhvr>
                                      <p:to>
                                        <p:strVal val="visible"/>
                                      </p:to>
                                    </p:set>
                                    <p:animEffect transition="in" filter="fade">
                                      <p:cBhvr>
                                        <p:cTn id="25" dur="750"/>
                                        <p:tgtEl>
                                          <p:spTgt spid="3">
                                            <p:txEl>
                                              <p:pRg st="37" end="37"/>
                                            </p:txEl>
                                          </p:spTgt>
                                        </p:tgtEl>
                                      </p:cBhvr>
                                    </p:animEffect>
                                    <p:anim calcmode="lin" valueType="num">
                                      <p:cBhvr>
                                        <p:cTn id="26" dur="750" decel="100000" fill="hold"/>
                                        <p:tgtEl>
                                          <p:spTgt spid="3">
                                            <p:txEl>
                                              <p:pRg st="37" end="37"/>
                                            </p:txEl>
                                          </p:spTgt>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8" end="38"/>
                                            </p:txEl>
                                          </p:spTgt>
                                        </p:tgtEl>
                                        <p:attrNameLst>
                                          <p:attrName>style.visibility</p:attrName>
                                        </p:attrNameLst>
                                      </p:cBhvr>
                                      <p:to>
                                        <p:strVal val="visible"/>
                                      </p:to>
                                    </p:set>
                                    <p:animEffect transition="in" filter="fade">
                                      <p:cBhvr>
                                        <p:cTn id="31" dur="750"/>
                                        <p:tgtEl>
                                          <p:spTgt spid="3">
                                            <p:txEl>
                                              <p:pRg st="38" end="38"/>
                                            </p:txEl>
                                          </p:spTgt>
                                        </p:tgtEl>
                                      </p:cBhvr>
                                    </p:animEffect>
                                    <p:anim calcmode="lin" valueType="num">
                                      <p:cBhvr>
                                        <p:cTn id="32" dur="750" decel="100000" fill="hold"/>
                                        <p:tgtEl>
                                          <p:spTgt spid="3">
                                            <p:txEl>
                                              <p:pRg st="38" end="38"/>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xEl>
                                              <p:pRg st="39" end="39"/>
                                            </p:txEl>
                                          </p:spTgt>
                                        </p:tgtEl>
                                        <p:attrNameLst>
                                          <p:attrName>style.visibility</p:attrName>
                                        </p:attrNameLst>
                                      </p:cBhvr>
                                      <p:to>
                                        <p:strVal val="visible"/>
                                      </p:to>
                                    </p:set>
                                    <p:animEffect transition="in" filter="fade">
                                      <p:cBhvr>
                                        <p:cTn id="37" dur="750"/>
                                        <p:tgtEl>
                                          <p:spTgt spid="3">
                                            <p:txEl>
                                              <p:pRg st="39" end="39"/>
                                            </p:txEl>
                                          </p:spTgt>
                                        </p:tgtEl>
                                      </p:cBhvr>
                                    </p:animEffect>
                                    <p:anim calcmode="lin" valueType="num">
                                      <p:cBhvr>
                                        <p:cTn id="38" dur="750" decel="100000" fill="hold"/>
                                        <p:tgtEl>
                                          <p:spTgt spid="3">
                                            <p:txEl>
                                              <p:pRg st="39" end="39"/>
                                            </p:txEl>
                                          </p:spTgt>
                                        </p:tgtEl>
                                        <p:attrNameLst>
                                          <p:attrName>ppt_x</p:attrName>
                                        </p:attrNameLst>
                                      </p:cBhvr>
                                      <p:tavLst>
                                        <p:tav tm="0">
                                          <p:val>
                                            <p:strVal val="#ppt_x-.1"/>
                                          </p:val>
                                        </p:tav>
                                        <p:tav tm="100000">
                                          <p:val>
                                            <p:strVal val="#ppt_x"/>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40" end="40"/>
                                            </p:txEl>
                                          </p:spTgt>
                                        </p:tgtEl>
                                        <p:attrNameLst>
                                          <p:attrName>style.visibility</p:attrName>
                                        </p:attrNameLst>
                                      </p:cBhvr>
                                      <p:to>
                                        <p:strVal val="visible"/>
                                      </p:to>
                                    </p:set>
                                    <p:animEffect transition="in" filter="fade">
                                      <p:cBhvr>
                                        <p:cTn id="43" dur="750"/>
                                        <p:tgtEl>
                                          <p:spTgt spid="3">
                                            <p:txEl>
                                              <p:pRg st="40" end="40"/>
                                            </p:txEl>
                                          </p:spTgt>
                                        </p:tgtEl>
                                      </p:cBhvr>
                                    </p:animEffect>
                                    <p:anim calcmode="lin" valueType="num">
                                      <p:cBhvr>
                                        <p:cTn id="44" dur="750" decel="100000" fill="hold"/>
                                        <p:tgtEl>
                                          <p:spTgt spid="3">
                                            <p:txEl>
                                              <p:pRg st="40" end="40"/>
                                            </p:txEl>
                                          </p:spTgt>
                                        </p:tgtEl>
                                        <p:attrNameLst>
                                          <p:attrName>ppt_x</p:attrName>
                                        </p:attrNameLst>
                                      </p:cBhvr>
                                      <p:tavLst>
                                        <p:tav tm="0">
                                          <p:val>
                                            <p:strVal val="#ppt_x-.1"/>
                                          </p:val>
                                        </p:tav>
                                        <p:tav tm="100000">
                                          <p:val>
                                            <p:strVal val="#ppt_x"/>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41" end="41"/>
                                            </p:txEl>
                                          </p:spTgt>
                                        </p:tgtEl>
                                        <p:attrNameLst>
                                          <p:attrName>style.visibility</p:attrName>
                                        </p:attrNameLst>
                                      </p:cBhvr>
                                      <p:to>
                                        <p:strVal val="visible"/>
                                      </p:to>
                                    </p:set>
                                    <p:animEffect transition="in" filter="fade">
                                      <p:cBhvr>
                                        <p:cTn id="49" dur="750"/>
                                        <p:tgtEl>
                                          <p:spTgt spid="3">
                                            <p:txEl>
                                              <p:pRg st="41" end="41"/>
                                            </p:txEl>
                                          </p:spTgt>
                                        </p:tgtEl>
                                      </p:cBhvr>
                                    </p:animEffect>
                                    <p:anim calcmode="lin" valueType="num">
                                      <p:cBhvr>
                                        <p:cTn id="50" dur="750" decel="100000" fill="hold"/>
                                        <p:tgtEl>
                                          <p:spTgt spid="3">
                                            <p:txEl>
                                              <p:pRg st="41" end="41"/>
                                            </p:txEl>
                                          </p:spTgt>
                                        </p:tgtEl>
                                        <p:attrNameLst>
                                          <p:attrName>ppt_x</p:attrName>
                                        </p:attrNameLst>
                                      </p:cBhvr>
                                      <p:tavLst>
                                        <p:tav tm="0">
                                          <p:val>
                                            <p:strVal val="#ppt_x-.1"/>
                                          </p:val>
                                        </p:tav>
                                        <p:tav tm="100000">
                                          <p:val>
                                            <p:strVal val="#ppt_x"/>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42" end="42"/>
                                            </p:txEl>
                                          </p:spTgt>
                                        </p:tgtEl>
                                        <p:attrNameLst>
                                          <p:attrName>style.visibility</p:attrName>
                                        </p:attrNameLst>
                                      </p:cBhvr>
                                      <p:to>
                                        <p:strVal val="visible"/>
                                      </p:to>
                                    </p:set>
                                    <p:animEffect transition="in" filter="fade">
                                      <p:cBhvr>
                                        <p:cTn id="55" dur="750"/>
                                        <p:tgtEl>
                                          <p:spTgt spid="3">
                                            <p:txEl>
                                              <p:pRg st="42" end="42"/>
                                            </p:txEl>
                                          </p:spTgt>
                                        </p:tgtEl>
                                      </p:cBhvr>
                                    </p:animEffect>
                                    <p:anim calcmode="lin" valueType="num">
                                      <p:cBhvr>
                                        <p:cTn id="56" dur="750" decel="100000" fill="hold"/>
                                        <p:tgtEl>
                                          <p:spTgt spid="3">
                                            <p:txEl>
                                              <p:pRg st="42" end="4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68908-173B-57F1-8A2F-64BEB5F384F0}"/>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04FFCE58-9274-EC47-8A1A-07D8F077CFB2}"/>
              </a:ext>
            </a:extLst>
          </p:cNvPr>
          <p:cNvSpPr>
            <a:spLocks noGrp="1"/>
          </p:cNvSpPr>
          <p:nvPr>
            <p:ph idx="1"/>
            <p:custDataLst>
              <p:tags r:id="rId1"/>
            </p:custDataLst>
          </p:nvPr>
        </p:nvSpPr>
        <p:spPr>
          <a:xfrm>
            <a:off x="838200" y="1825624"/>
            <a:ext cx="10515600" cy="5032375"/>
          </a:xfrm>
        </p:spPr>
        <p:txBody>
          <a:bodyPr>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p:txBody>
      </p:sp>
      <p:sp>
        <p:nvSpPr>
          <p:cNvPr id="2" name="MG-标题 1">
            <a:extLst>
              <a:ext uri="{FF2B5EF4-FFF2-40B4-BE49-F238E27FC236}">
                <a16:creationId xmlns:a16="http://schemas.microsoft.com/office/drawing/2014/main" id="{571CF96A-917C-608C-B4B3-4D250A96065E}"/>
              </a:ext>
            </a:extLst>
          </p:cNvPr>
          <p:cNvSpPr>
            <a:spLocks noGrp="1"/>
          </p:cNvSpPr>
          <p:nvPr>
            <p:ph type="title"/>
            <p:custDataLst>
              <p:tags r:id="rId2"/>
            </p:custDataLst>
          </p:nvPr>
        </p:nvSpPr>
        <p:spPr>
          <a:xfrm>
            <a:off x="838200" y="2766219"/>
            <a:ext cx="10515600" cy="1325563"/>
          </a:xfrm>
        </p:spPr>
        <p:txBody>
          <a:bodyPr>
            <a:noAutofit/>
          </a:bodyPr>
          <a:lstStyle/>
          <a:p>
            <a:pPr algn="ctr"/>
            <a:r>
              <a:rPr lang="en-US" dirty="0"/>
              <a:t>Characters</a:t>
            </a:r>
          </a:p>
        </p:txBody>
      </p:sp>
    </p:spTree>
    <p:extLst>
      <p:ext uri="{BB962C8B-B14F-4D97-AF65-F5344CB8AC3E}">
        <p14:creationId xmlns:p14="http://schemas.microsoft.com/office/powerpoint/2010/main" val="1957725302"/>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100000" fill="hold"/>
                                        <p:tgtEl>
                                          <p:spTgt spid="2"/>
                                        </p:tgtEl>
                                        <p:attrNameLst>
                                          <p:attrName>ppt_w</p:attrName>
                                        </p:attrNameLst>
                                      </p:cBhvr>
                                      <p:tavLst>
                                        <p:tav tm="0">
                                          <p:val>
                                            <p:strVal val="#ppt_w/2"/>
                                          </p:val>
                                        </p:tav>
                                        <p:tav tm="100000">
                                          <p:val>
                                            <p:strVal val="#ppt_w"/>
                                          </p:val>
                                        </p:tav>
                                      </p:tavLst>
                                    </p:anim>
                                    <p:anim calcmode="lin" valueType="num">
                                      <p:cBhvr>
                                        <p:cTn id="8" dur="500" decel="50000" fill="hold"/>
                                        <p:tgtEl>
                                          <p:spTgt spid="2"/>
                                        </p:tgtEl>
                                        <p:attrNameLst>
                                          <p:attrName>ppt_h</p:attrName>
                                        </p:attrNameLst>
                                      </p:cBhvr>
                                      <p:tavLst>
                                        <p:tav tm="0">
                                          <p:val>
                                            <p:strVal val="#ppt_h/2"/>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4" presetClass="path" presetSubtype="0" decel="100000" fill="hold" grpId="1" nodeType="clickEffect">
                                  <p:stCondLst>
                                    <p:cond delay="0"/>
                                  </p:stCondLst>
                                  <p:childTnLst>
                                    <p:animMotion origin="layout" path="M 0 0 L 0 -0.36528 " pathEditMode="relative" rAng="0" ptsTypes="AA">
                                      <p:cBhvr>
                                        <p:cTn id="13" dur="500" fill="hold"/>
                                        <p:tgtEl>
                                          <p:spTgt spid="2"/>
                                        </p:tgtEl>
                                        <p:attrNameLst>
                                          <p:attrName>ppt_x</p:attrName>
                                          <p:attrName>ppt_y</p:attrName>
                                        </p:attrNameLst>
                                      </p:cBhvr>
                                      <p:rCtr x="0" y="-18264"/>
                                    </p:animMotion>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750"/>
                                        <p:tgtEl>
                                          <p:spTgt spid="3">
                                            <p:txEl>
                                              <p:pRg st="0" end="0"/>
                                            </p:txEl>
                                          </p:spTgt>
                                        </p:tgtEl>
                                      </p:cBhvr>
                                    </p:animEffect>
                                    <p:anim calcmode="lin" valueType="num">
                                      <p:cBhvr>
                                        <p:cTn id="18" dur="750" decel="100000" fill="hold"/>
                                        <p:tgtEl>
                                          <p:spTgt spid="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750"/>
                                        <p:tgtEl>
                                          <p:spTgt spid="3">
                                            <p:txEl>
                                              <p:pRg st="1" end="1"/>
                                            </p:txEl>
                                          </p:spTgt>
                                        </p:tgtEl>
                                      </p:cBhvr>
                                    </p:animEffect>
                                    <p:anim calcmode="lin" valueType="num">
                                      <p:cBhvr>
                                        <p:cTn id="24" dur="750" decel="100000" fill="hold"/>
                                        <p:tgtEl>
                                          <p:spTgt spid="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750"/>
                                        <p:tgtEl>
                                          <p:spTgt spid="3">
                                            <p:txEl>
                                              <p:pRg st="2" end="2"/>
                                            </p:txEl>
                                          </p:spTgt>
                                        </p:tgtEl>
                                      </p:cBhvr>
                                    </p:animEffect>
                                    <p:anim calcmode="lin" valueType="num">
                                      <p:cBhvr>
                                        <p:cTn id="30" dur="750" decel="100000" fill="hold"/>
                                        <p:tgtEl>
                                          <p:spTgt spid="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750"/>
                                        <p:tgtEl>
                                          <p:spTgt spid="3">
                                            <p:txEl>
                                              <p:pRg st="3" end="3"/>
                                            </p:txEl>
                                          </p:spTgt>
                                        </p:tgtEl>
                                      </p:cBhvr>
                                    </p:animEffect>
                                    <p:anim calcmode="lin" valueType="num">
                                      <p:cBhvr>
                                        <p:cTn id="36" dur="750" decel="100000" fill="hold"/>
                                        <p:tgtEl>
                                          <p:spTgt spid="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750"/>
                                        <p:tgtEl>
                                          <p:spTgt spid="3">
                                            <p:txEl>
                                              <p:pRg st="4" end="4"/>
                                            </p:txEl>
                                          </p:spTgt>
                                        </p:tgtEl>
                                      </p:cBhvr>
                                    </p:animEffect>
                                    <p:anim calcmode="lin" valueType="num">
                                      <p:cBhvr>
                                        <p:cTn id="42" dur="750" decel="100000" fill="hold"/>
                                        <p:tgtEl>
                                          <p:spTgt spid="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750"/>
                                        <p:tgtEl>
                                          <p:spTgt spid="3">
                                            <p:txEl>
                                              <p:pRg st="5" end="5"/>
                                            </p:txEl>
                                          </p:spTgt>
                                        </p:tgtEl>
                                      </p:cBhvr>
                                    </p:animEffect>
                                    <p:anim calcmode="lin" valueType="num">
                                      <p:cBhvr>
                                        <p:cTn id="48" dur="750" decel="100000" fill="hold"/>
                                        <p:tgtEl>
                                          <p:spTgt spid="3">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decel="100000" fill="hold"/>
                                        <p:tgtEl>
                                          <p:spTgt spid="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750"/>
                                        <p:tgtEl>
                                          <p:spTgt spid="3">
                                            <p:txEl>
                                              <p:pRg st="7" end="7"/>
                                            </p:txEl>
                                          </p:spTgt>
                                        </p:tgtEl>
                                      </p:cBhvr>
                                    </p:animEffect>
                                    <p:anim calcmode="lin" valueType="num">
                                      <p:cBhvr>
                                        <p:cTn id="60" dur="750" decel="100000" fill="hold"/>
                                        <p:tgtEl>
                                          <p:spTgt spid="3">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750"/>
                                        <p:tgtEl>
                                          <p:spTgt spid="3">
                                            <p:txEl>
                                              <p:pRg st="8" end="8"/>
                                            </p:txEl>
                                          </p:spTgt>
                                        </p:tgtEl>
                                      </p:cBhvr>
                                    </p:animEffect>
                                    <p:anim calcmode="lin" valueType="num">
                                      <p:cBhvr>
                                        <p:cTn id="66" dur="750" decel="100000" fill="hold"/>
                                        <p:tgtEl>
                                          <p:spTgt spid="3">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animEffect transition="in" filter="fade">
                                      <p:cBhvr>
                                        <p:cTn id="71" dur="750"/>
                                        <p:tgtEl>
                                          <p:spTgt spid="3">
                                            <p:txEl>
                                              <p:pRg st="9" end="9"/>
                                            </p:txEl>
                                          </p:spTgt>
                                        </p:tgtEl>
                                      </p:cBhvr>
                                    </p:animEffect>
                                    <p:anim calcmode="lin" valueType="num">
                                      <p:cBhvr>
                                        <p:cTn id="72" dur="750" decel="100000" fill="hold"/>
                                        <p:tgtEl>
                                          <p:spTgt spid="3">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750"/>
                                        <p:tgtEl>
                                          <p:spTgt spid="3">
                                            <p:txEl>
                                              <p:pRg st="10" end="10"/>
                                            </p:txEl>
                                          </p:spTgt>
                                        </p:tgtEl>
                                      </p:cBhvr>
                                    </p:animEffect>
                                    <p:anim calcmode="lin" valueType="num">
                                      <p:cBhvr>
                                        <p:cTn id="78" dur="750" decel="100000" fill="hold"/>
                                        <p:tgtEl>
                                          <p:spTgt spid="3">
                                            <p:txEl>
                                              <p:pRg st="10" end="1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7C077-C028-09C3-5F41-F85BE76DA01B}"/>
            </a:ext>
          </a:extLst>
        </p:cNvPr>
        <p:cNvGrpSpPr/>
        <p:nvPr/>
      </p:nvGrpSpPr>
      <p:grpSpPr>
        <a:xfrm>
          <a:off x="0" y="0"/>
          <a:ext cx="0" cy="0"/>
          <a:chOff x="0" y="0"/>
          <a:chExt cx="0" cy="0"/>
        </a:xfrm>
      </p:grpSpPr>
      <p:sp>
        <p:nvSpPr>
          <p:cNvPr id="2" name="MG-标题 1">
            <a:extLst>
              <a:ext uri="{FF2B5EF4-FFF2-40B4-BE49-F238E27FC236}">
                <a16:creationId xmlns:a16="http://schemas.microsoft.com/office/drawing/2014/main" id="{4074D52E-0CEB-FA6D-3079-3EE222E49413}"/>
              </a:ext>
            </a:extLst>
          </p:cNvPr>
          <p:cNvSpPr>
            <a:spLocks noGrp="1"/>
          </p:cNvSpPr>
          <p:nvPr>
            <p:ph type="title"/>
            <p:custDataLst>
              <p:tags r:id="rId1"/>
            </p:custDataLst>
          </p:nvPr>
        </p:nvSpPr>
        <p:spPr>
          <a:xfrm>
            <a:off x="838200" y="-6054725"/>
            <a:ext cx="10515600" cy="1325563"/>
          </a:xfrm>
        </p:spPr>
        <p:txBody>
          <a:bodyPr>
            <a:noAutofit/>
          </a:bodyPr>
          <a:lstStyle/>
          <a:p>
            <a:pPr algn="ctr"/>
            <a:r>
              <a:rPr lang="en-US" dirty="0"/>
              <a:t>Characters</a:t>
            </a:r>
          </a:p>
        </p:txBody>
      </p:sp>
      <p:sp>
        <p:nvSpPr>
          <p:cNvPr id="3" name="MG-内容占位符 2">
            <a:extLst>
              <a:ext uri="{FF2B5EF4-FFF2-40B4-BE49-F238E27FC236}">
                <a16:creationId xmlns:a16="http://schemas.microsoft.com/office/drawing/2014/main" id="{6B895ECB-A261-6C68-2741-9380A72ED69D}"/>
              </a:ext>
            </a:extLst>
          </p:cNvPr>
          <p:cNvSpPr>
            <a:spLocks noGrp="1"/>
          </p:cNvSpPr>
          <p:nvPr>
            <p:ph idx="1"/>
            <p:custDataLst>
              <p:tags r:id="rId2"/>
            </p:custDataLst>
          </p:nvPr>
        </p:nvSpPr>
        <p:spPr>
          <a:xfrm>
            <a:off x="838200" y="-4498976"/>
            <a:ext cx="10515600" cy="11356976"/>
          </a:xfrm>
        </p:spPr>
        <p:txBody>
          <a:bodyPr>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a:p>
            <a:pPr lvl="1"/>
            <a:r>
              <a:rPr lang="en-US" dirty="0"/>
              <a:t>Is mistrustful and unsympathetic towards Gregor after the transformation</a:t>
            </a:r>
          </a:p>
          <a:p>
            <a:pPr lvl="1"/>
            <a:r>
              <a:rPr lang="en-US" dirty="0"/>
              <a:t>Is exhausted and emotionally broken because of the failure of his business</a:t>
            </a:r>
          </a:p>
          <a:p>
            <a:pPr lvl="1"/>
            <a:r>
              <a:rPr lang="en-US" dirty="0"/>
              <a:t>Attacked Gregor with apples</a:t>
            </a:r>
          </a:p>
          <a:p>
            <a:r>
              <a:rPr lang="en-US" dirty="0"/>
              <a:t>Gregor’s mother</a:t>
            </a:r>
          </a:p>
        </p:txBody>
      </p:sp>
    </p:spTree>
    <p:extLst>
      <p:ext uri="{BB962C8B-B14F-4D97-AF65-F5344CB8AC3E}">
        <p14:creationId xmlns:p14="http://schemas.microsoft.com/office/powerpoint/2010/main" val="32145816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750"/>
                                        <p:tgtEl>
                                          <p:spTgt spid="3">
                                            <p:txEl>
                                              <p:pRg st="11" end="11"/>
                                            </p:txEl>
                                          </p:spTgt>
                                        </p:tgtEl>
                                      </p:cBhvr>
                                    </p:animEffect>
                                    <p:anim calcmode="lin" valueType="num">
                                      <p:cBhvr>
                                        <p:cTn id="8" dur="750" decel="100000" fill="hold"/>
                                        <p:tgtEl>
                                          <p:spTgt spid="3">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750"/>
                                        <p:tgtEl>
                                          <p:spTgt spid="3">
                                            <p:txEl>
                                              <p:pRg st="12" end="12"/>
                                            </p:txEl>
                                          </p:spTgt>
                                        </p:tgtEl>
                                      </p:cBhvr>
                                    </p:animEffect>
                                    <p:anim calcmode="lin" valueType="num">
                                      <p:cBhvr>
                                        <p:cTn id="14" dur="750" decel="100000" fill="hold"/>
                                        <p:tgtEl>
                                          <p:spTgt spid="3">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Effect transition="in" filter="fade">
                                      <p:cBhvr>
                                        <p:cTn id="19" dur="750"/>
                                        <p:tgtEl>
                                          <p:spTgt spid="3">
                                            <p:txEl>
                                              <p:pRg st="13" end="13"/>
                                            </p:txEl>
                                          </p:spTgt>
                                        </p:tgtEl>
                                      </p:cBhvr>
                                    </p:animEffect>
                                    <p:anim calcmode="lin" valueType="num">
                                      <p:cBhvr>
                                        <p:cTn id="20" dur="750" decel="100000" fill="hold"/>
                                        <p:tgtEl>
                                          <p:spTgt spid="3">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Effect transition="in" filter="fade">
                                      <p:cBhvr>
                                        <p:cTn id="25" dur="750"/>
                                        <p:tgtEl>
                                          <p:spTgt spid="3">
                                            <p:txEl>
                                              <p:pRg st="14" end="14"/>
                                            </p:txEl>
                                          </p:spTgt>
                                        </p:tgtEl>
                                      </p:cBhvr>
                                    </p:animEffect>
                                    <p:anim calcmode="lin" valueType="num">
                                      <p:cBhvr>
                                        <p:cTn id="26" dur="750" decel="100000" fill="hold"/>
                                        <p:tgtEl>
                                          <p:spTgt spid="3">
                                            <p:txEl>
                                              <p:pRg st="14" end="1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4B9BE-3C1A-7B9A-5E3E-E940084CA44B}"/>
            </a:ext>
          </a:extLst>
        </p:cNvPr>
        <p:cNvGrpSpPr/>
        <p:nvPr/>
      </p:nvGrpSpPr>
      <p:grpSpPr>
        <a:xfrm>
          <a:off x="0" y="0"/>
          <a:ext cx="0" cy="0"/>
          <a:chOff x="0" y="0"/>
          <a:chExt cx="0" cy="0"/>
        </a:xfrm>
      </p:grpSpPr>
      <p:sp>
        <p:nvSpPr>
          <p:cNvPr id="3" name="MG-内容占位符 2">
            <a:extLst>
              <a:ext uri="{FF2B5EF4-FFF2-40B4-BE49-F238E27FC236}">
                <a16:creationId xmlns:a16="http://schemas.microsoft.com/office/drawing/2014/main" id="{3CA01F61-0F48-BC7D-2B1D-50E7F2BC788B}"/>
              </a:ext>
            </a:extLst>
          </p:cNvPr>
          <p:cNvSpPr>
            <a:spLocks noGrp="1"/>
          </p:cNvSpPr>
          <p:nvPr>
            <p:ph idx="1"/>
            <p:custDataLst>
              <p:tags r:id="rId1"/>
            </p:custDataLst>
          </p:nvPr>
        </p:nvSpPr>
        <p:spPr>
          <a:xfrm>
            <a:off x="838200" y="-4498976"/>
            <a:ext cx="10515600" cy="11356976"/>
          </a:xfrm>
        </p:spPr>
        <p:txBody>
          <a:bodyPr>
            <a:noAutofit/>
          </a:bodyPr>
          <a:lstStyle/>
          <a:p>
            <a:r>
              <a:rPr lang="en-US" dirty="0"/>
              <a:t>Gregor Samsa</a:t>
            </a:r>
          </a:p>
          <a:p>
            <a:pPr lvl="1"/>
            <a:r>
              <a:rPr lang="en-US" dirty="0"/>
              <a:t>The protagonist</a:t>
            </a:r>
          </a:p>
          <a:p>
            <a:pPr lvl="1"/>
            <a:r>
              <a:rPr lang="en-US" dirty="0"/>
              <a:t>A traveling salesman</a:t>
            </a:r>
          </a:p>
          <a:p>
            <a:pPr lvl="1"/>
            <a:r>
              <a:rPr lang="en-US" dirty="0"/>
              <a:t>Transformed into an insect</a:t>
            </a:r>
          </a:p>
          <a:p>
            <a:pPr lvl="1"/>
            <a:r>
              <a:rPr lang="en-US" dirty="0"/>
              <a:t>The only person who have a job in the family</a:t>
            </a:r>
          </a:p>
          <a:p>
            <a:r>
              <a:rPr lang="en-US" dirty="0"/>
              <a:t>Grete Samsa</a:t>
            </a:r>
          </a:p>
          <a:p>
            <a:pPr lvl="1"/>
            <a:r>
              <a:rPr lang="en-US" dirty="0"/>
              <a:t>Gregor’s sister</a:t>
            </a:r>
          </a:p>
          <a:p>
            <a:pPr lvl="1"/>
            <a:r>
              <a:rPr lang="en-US" dirty="0"/>
              <a:t>The only character who take care of Gregor after he has transformed into an insect in the whole story</a:t>
            </a:r>
          </a:p>
          <a:p>
            <a:pPr lvl="1"/>
            <a:r>
              <a:rPr lang="en-US" dirty="0"/>
              <a:t>Stopped taking care of Gregor after taking on a salesgirl job</a:t>
            </a:r>
          </a:p>
          <a:p>
            <a:pPr lvl="1"/>
            <a:r>
              <a:rPr lang="en-US" dirty="0"/>
              <a:t>A very good violin player</a:t>
            </a:r>
          </a:p>
          <a:p>
            <a:r>
              <a:rPr lang="en-US" dirty="0"/>
              <a:t>Gregor’s father</a:t>
            </a:r>
          </a:p>
          <a:p>
            <a:pPr lvl="1"/>
            <a:r>
              <a:rPr lang="en-US" dirty="0"/>
              <a:t>Is mistrustful and unsympathetic towards Gregor after the transformation</a:t>
            </a:r>
          </a:p>
          <a:p>
            <a:pPr lvl="1"/>
            <a:r>
              <a:rPr lang="en-US" dirty="0"/>
              <a:t>Is exhausted and emotionally broken because of the failure of his business</a:t>
            </a:r>
          </a:p>
          <a:p>
            <a:pPr lvl="1"/>
            <a:r>
              <a:rPr lang="en-US" dirty="0"/>
              <a:t>Attacked Gregor with apples</a:t>
            </a:r>
          </a:p>
          <a:p>
            <a:r>
              <a:rPr lang="en-US" dirty="0"/>
              <a:t>Gregor’s mother</a:t>
            </a:r>
          </a:p>
          <a:p>
            <a:pPr lvl="1"/>
            <a:r>
              <a:rPr lang="en-US" dirty="0"/>
              <a:t>Is suffering from asthma</a:t>
            </a:r>
          </a:p>
          <a:p>
            <a:pPr lvl="1"/>
            <a:r>
              <a:rPr lang="en-US" dirty="0"/>
              <a:t>Being overall neutral throughout the story</a:t>
            </a:r>
          </a:p>
          <a:p>
            <a:pPr lvl="1"/>
            <a:r>
              <a:rPr lang="en-US" dirty="0"/>
              <a:t>The attitude towards Gregor is both horrifying and loving</a:t>
            </a:r>
          </a:p>
          <a:p>
            <a:r>
              <a:rPr lang="en-US" dirty="0"/>
              <a:t>The manager</a:t>
            </a:r>
          </a:p>
          <a:p>
            <a:pPr lvl="1"/>
            <a:r>
              <a:rPr lang="en-US" dirty="0"/>
              <a:t>Gregor’s boss before the transformation</a:t>
            </a:r>
          </a:p>
          <a:p>
            <a:pPr lvl="1"/>
            <a:r>
              <a:rPr lang="en-US" dirty="0"/>
              <a:t>Immediately leave Gregor’s house when he discovered that Gregor has transformed</a:t>
            </a:r>
          </a:p>
          <a:p>
            <a:r>
              <a:rPr lang="en-US" dirty="0"/>
              <a:t>The </a:t>
            </a:r>
            <a:r>
              <a:rPr lang="en-US" dirty="0" err="1"/>
              <a:t>loadgers</a:t>
            </a:r>
            <a:endParaRPr lang="en-US" dirty="0"/>
          </a:p>
          <a:p>
            <a:pPr lvl="1"/>
            <a:r>
              <a:rPr lang="en-US" dirty="0"/>
              <a:t>Three people who rent one of the rooms in Gregor’s house</a:t>
            </a: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327F1D93-2E6C-263E-B8CC-67C6AD87AEBA}"/>
                  </a:ext>
                </a:extLst>
              </p:cNvPr>
              <p:cNvGraphicFramePr>
                <a:graphicFrameLocks noChangeAspect="1"/>
              </p:cNvGraphicFramePr>
              <p:nvPr/>
            </p:nvGraphicFramePr>
            <p:xfrm>
              <a:off x="3846136" y="2828041"/>
              <a:ext cx="1027522" cy="332670"/>
            </p:xfrm>
            <a:graphic>
              <a:graphicData uri="http://schemas.microsoft.com/office/powerpoint/2016/slidezoom">
                <pslz:sldZm>
                  <pslz:sldZmObj sldId="270" cId="781866630">
                    <pslz:zmPr id="{528AFD41-D74B-429E-9B4D-4DB9D4C3006F}" imageType="cover" transitionDur="5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027522" cy="332670"/>
                        </a:xfrm>
                        <a:prstGeom prst="rect">
                          <a:avLst/>
                        </a:prstGeom>
                        <a:ln w="12700">
                          <a:solidFill>
                            <a:schemeClr val="bg1"/>
                          </a:solidFill>
                        </a:ln>
                      </p166:spPr>
                    </pslz:zmPr>
                  </pslz:sldZmObj>
                </pslz:sldZm>
              </a:graphicData>
            </a:graphic>
          </p:graphicFrame>
        </mc:Choice>
        <mc:Fallback xmlns="">
          <p:pic>
            <p:nvPicPr>
              <p:cNvPr id="7" name="Slide Zoom 6">
                <a:hlinkClick r:id="rId5" action="ppaction://hlinksldjump"/>
                <a:extLst>
                  <a:ext uri="{FF2B5EF4-FFF2-40B4-BE49-F238E27FC236}">
                    <a16:creationId xmlns:a16="http://schemas.microsoft.com/office/drawing/2014/main" id="{327F1D93-2E6C-263E-B8CC-67C6AD87AEBA}"/>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3846136" y="2828041"/>
                <a:ext cx="1027522" cy="332670"/>
              </a:xfrm>
              <a:prstGeom prst="rect">
                <a:avLst/>
              </a:prstGeom>
              <a:ln w="12700">
                <a:solidFill>
                  <a:schemeClr val="bg1"/>
                </a:solidFill>
              </a:ln>
            </p:spPr>
          </p:pic>
        </mc:Fallback>
      </mc:AlternateContent>
    </p:spTree>
    <p:extLst>
      <p:ext uri="{BB962C8B-B14F-4D97-AF65-F5344CB8AC3E}">
        <p14:creationId xmlns:p14="http://schemas.microsoft.com/office/powerpoint/2010/main" val="242287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750"/>
                                        <p:tgtEl>
                                          <p:spTgt spid="3">
                                            <p:txEl>
                                              <p:pRg st="15" end="15"/>
                                            </p:txEl>
                                          </p:spTgt>
                                        </p:tgtEl>
                                      </p:cBhvr>
                                    </p:animEffect>
                                    <p:anim calcmode="lin" valueType="num">
                                      <p:cBhvr>
                                        <p:cTn id="8" dur="750" decel="100000" fill="hold"/>
                                        <p:tgtEl>
                                          <p:spTgt spid="3">
                                            <p:txEl>
                                              <p:pRg st="15" end="15"/>
                                            </p:txEl>
                                          </p:spTgt>
                                        </p:tgtEl>
                                        <p:attrNameLst>
                                          <p:attrName>ppt_x</p:attrName>
                                        </p:attrNameLst>
                                      </p:cBhvr>
                                      <p:tavLst>
                                        <p:tav tm="0">
                                          <p:val>
                                            <p:strVal val="#ppt_x-.1"/>
                                          </p:val>
                                        </p:tav>
                                        <p:tav tm="100000">
                                          <p:val>
                                            <p:strVal val="#ppt_x"/>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750"/>
                                        <p:tgtEl>
                                          <p:spTgt spid="3">
                                            <p:txEl>
                                              <p:pRg st="16" end="16"/>
                                            </p:txEl>
                                          </p:spTgt>
                                        </p:tgtEl>
                                      </p:cBhvr>
                                    </p:animEffect>
                                    <p:anim calcmode="lin" valueType="num">
                                      <p:cBhvr>
                                        <p:cTn id="17" dur="750" decel="100000" fill="hold"/>
                                        <p:tgtEl>
                                          <p:spTgt spid="3">
                                            <p:txEl>
                                              <p:pRg st="16" end="16"/>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7" end="17"/>
                                            </p:txEl>
                                          </p:spTgt>
                                        </p:tgtEl>
                                        <p:attrNameLst>
                                          <p:attrName>style.visibility</p:attrName>
                                        </p:attrNameLst>
                                      </p:cBhvr>
                                      <p:to>
                                        <p:strVal val="visible"/>
                                      </p:to>
                                    </p:set>
                                    <p:animEffect transition="in" filter="fade">
                                      <p:cBhvr>
                                        <p:cTn id="22" dur="750"/>
                                        <p:tgtEl>
                                          <p:spTgt spid="3">
                                            <p:txEl>
                                              <p:pRg st="17" end="17"/>
                                            </p:txEl>
                                          </p:spTgt>
                                        </p:tgtEl>
                                      </p:cBhvr>
                                    </p:animEffect>
                                    <p:anim calcmode="lin" valueType="num">
                                      <p:cBhvr>
                                        <p:cTn id="23" dur="750" decel="100000" fill="hold"/>
                                        <p:tgtEl>
                                          <p:spTgt spid="3">
                                            <p:txEl>
                                              <p:pRg st="17" end="17"/>
                                            </p:txEl>
                                          </p:spTgt>
                                        </p:tgtEl>
                                        <p:attrNameLst>
                                          <p:attrName>ppt_x</p:attrName>
                                        </p:attrNameLst>
                                      </p:cBhvr>
                                      <p:tavLst>
                                        <p:tav tm="0">
                                          <p:val>
                                            <p:strVal val="#ppt_x-.1"/>
                                          </p:val>
                                        </p:tav>
                                        <p:tav tm="100000">
                                          <p:val>
                                            <p:strVal val="#ppt_x"/>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8" end="18"/>
                                            </p:txEl>
                                          </p:spTgt>
                                        </p:tgtEl>
                                        <p:attrNameLst>
                                          <p:attrName>style.visibility</p:attrName>
                                        </p:attrNameLst>
                                      </p:cBhvr>
                                      <p:to>
                                        <p:strVal val="visible"/>
                                      </p:to>
                                    </p:set>
                                    <p:animEffect transition="in" filter="fade">
                                      <p:cBhvr>
                                        <p:cTn id="28" dur="750"/>
                                        <p:tgtEl>
                                          <p:spTgt spid="3">
                                            <p:txEl>
                                              <p:pRg st="18" end="18"/>
                                            </p:txEl>
                                          </p:spTgt>
                                        </p:tgtEl>
                                      </p:cBhvr>
                                    </p:animEffect>
                                    <p:anim calcmode="lin" valueType="num">
                                      <p:cBhvr>
                                        <p:cTn id="29" dur="750" decel="100000" fill="hold"/>
                                        <p:tgtEl>
                                          <p:spTgt spid="3">
                                            <p:txEl>
                                              <p:pRg st="18" end="18"/>
                                            </p:txEl>
                                          </p:spTgt>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9" end="19"/>
                                            </p:txEl>
                                          </p:spTgt>
                                        </p:tgtEl>
                                        <p:attrNameLst>
                                          <p:attrName>style.visibility</p:attrName>
                                        </p:attrNameLst>
                                      </p:cBhvr>
                                      <p:to>
                                        <p:strVal val="visible"/>
                                      </p:to>
                                    </p:set>
                                    <p:animEffect transition="in" filter="fade">
                                      <p:cBhvr>
                                        <p:cTn id="34" dur="750"/>
                                        <p:tgtEl>
                                          <p:spTgt spid="3">
                                            <p:txEl>
                                              <p:pRg st="19" end="19"/>
                                            </p:txEl>
                                          </p:spTgt>
                                        </p:tgtEl>
                                      </p:cBhvr>
                                    </p:animEffect>
                                    <p:anim calcmode="lin" valueType="num">
                                      <p:cBhvr>
                                        <p:cTn id="35" dur="750" decel="100000" fill="hold"/>
                                        <p:tgtEl>
                                          <p:spTgt spid="3">
                                            <p:txEl>
                                              <p:pRg st="19" end="19"/>
                                            </p:txEl>
                                          </p:spTgt>
                                        </p:tgtEl>
                                        <p:attrNameLst>
                                          <p:attrName>ppt_x</p:attrName>
                                        </p:attrNameLst>
                                      </p:cBhvr>
                                      <p:tavLst>
                                        <p:tav tm="0">
                                          <p:val>
                                            <p:strVal val="#ppt_x-.1"/>
                                          </p:val>
                                        </p:tav>
                                        <p:tav tm="100000">
                                          <p:val>
                                            <p:strVal val="#ppt_x"/>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20" end="20"/>
                                            </p:txEl>
                                          </p:spTgt>
                                        </p:tgtEl>
                                        <p:attrNameLst>
                                          <p:attrName>style.visibility</p:attrName>
                                        </p:attrNameLst>
                                      </p:cBhvr>
                                      <p:to>
                                        <p:strVal val="visible"/>
                                      </p:to>
                                    </p:set>
                                    <p:animEffect transition="in" filter="fade">
                                      <p:cBhvr>
                                        <p:cTn id="40" dur="750"/>
                                        <p:tgtEl>
                                          <p:spTgt spid="3">
                                            <p:txEl>
                                              <p:pRg st="20" end="20"/>
                                            </p:txEl>
                                          </p:spTgt>
                                        </p:tgtEl>
                                      </p:cBhvr>
                                    </p:animEffect>
                                    <p:anim calcmode="lin" valueType="num">
                                      <p:cBhvr>
                                        <p:cTn id="41" dur="750" decel="100000" fill="hold"/>
                                        <p:tgtEl>
                                          <p:spTgt spid="3">
                                            <p:txEl>
                                              <p:pRg st="20" end="20"/>
                                            </p:txEl>
                                          </p:spTgt>
                                        </p:tgtEl>
                                        <p:attrNameLst>
                                          <p:attrName>ppt_x</p:attrName>
                                        </p:attrNameLst>
                                      </p:cBhvr>
                                      <p:tavLst>
                                        <p:tav tm="0">
                                          <p:val>
                                            <p:strVal val="#ppt_x-.1"/>
                                          </p:val>
                                        </p:tav>
                                        <p:tav tm="100000">
                                          <p:val>
                                            <p:strVal val="#ppt_x"/>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750"/>
                                        <p:tgtEl>
                                          <p:spTgt spid="3">
                                            <p:txEl>
                                              <p:pRg st="21" end="21"/>
                                            </p:txEl>
                                          </p:spTgt>
                                        </p:tgtEl>
                                      </p:cBhvr>
                                    </p:animEffect>
                                    <p:anim calcmode="lin" valueType="num">
                                      <p:cBhvr>
                                        <p:cTn id="47" dur="750" decel="100000" fill="hold"/>
                                        <p:tgtEl>
                                          <p:spTgt spid="3">
                                            <p:txEl>
                                              <p:pRg st="21" end="21"/>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22" end="22"/>
                                            </p:txEl>
                                          </p:spTgt>
                                        </p:tgtEl>
                                        <p:attrNameLst>
                                          <p:attrName>style.visibility</p:attrName>
                                        </p:attrNameLst>
                                      </p:cBhvr>
                                      <p:to>
                                        <p:strVal val="visible"/>
                                      </p:to>
                                    </p:set>
                                    <p:animEffect transition="in" filter="fade">
                                      <p:cBhvr>
                                        <p:cTn id="52" dur="750"/>
                                        <p:tgtEl>
                                          <p:spTgt spid="3">
                                            <p:txEl>
                                              <p:pRg st="22" end="22"/>
                                            </p:txEl>
                                          </p:spTgt>
                                        </p:tgtEl>
                                      </p:cBhvr>
                                    </p:animEffect>
                                    <p:anim calcmode="lin" valueType="num">
                                      <p:cBhvr>
                                        <p:cTn id="53" dur="750" decel="100000" fill="hold"/>
                                        <p:tgtEl>
                                          <p:spTgt spid="3">
                                            <p:txEl>
                                              <p:pRg st="22" end="2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MD-PA" val="v1.0.0"/>
</p:tagLst>
</file>

<file path=ppt/tags/tag10.xml><?xml version="1.0" encoding="utf-8"?>
<p:tagLst xmlns:a="http://schemas.openxmlformats.org/drawingml/2006/main" xmlns:r="http://schemas.openxmlformats.org/officeDocument/2006/relationships" xmlns:p="http://schemas.openxmlformats.org/presentationml/2006/main">
  <p:tag name="MD-PA" val="v1.0.0"/>
</p:tagLst>
</file>

<file path=ppt/tags/tag11.xml><?xml version="1.0" encoding="utf-8"?>
<p:tagLst xmlns:a="http://schemas.openxmlformats.org/drawingml/2006/main" xmlns:r="http://schemas.openxmlformats.org/officeDocument/2006/relationships" xmlns:p="http://schemas.openxmlformats.org/presentationml/2006/main">
  <p:tag name="MD-PA" val="v1.0.0"/>
</p:tagLst>
</file>

<file path=ppt/tags/tag12.xml><?xml version="1.0" encoding="utf-8"?>
<p:tagLst xmlns:a="http://schemas.openxmlformats.org/drawingml/2006/main" xmlns:r="http://schemas.openxmlformats.org/officeDocument/2006/relationships" xmlns:p="http://schemas.openxmlformats.org/presentationml/2006/main">
  <p:tag name="MD-PA" val="v1.0.0"/>
</p:tagLst>
</file>

<file path=ppt/tags/tag13.xml><?xml version="1.0" encoding="utf-8"?>
<p:tagLst xmlns:a="http://schemas.openxmlformats.org/drawingml/2006/main" xmlns:r="http://schemas.openxmlformats.org/officeDocument/2006/relationships" xmlns:p="http://schemas.openxmlformats.org/presentationml/2006/main">
  <p:tag name="MD-PA" val="v1.0.0"/>
</p:tagLst>
</file>

<file path=ppt/tags/tag14.xml><?xml version="1.0" encoding="utf-8"?>
<p:tagLst xmlns:a="http://schemas.openxmlformats.org/drawingml/2006/main" xmlns:r="http://schemas.openxmlformats.org/officeDocument/2006/relationships" xmlns:p="http://schemas.openxmlformats.org/presentationml/2006/main">
  <p:tag name="MD-PA" val="v1.0.0"/>
</p:tagLst>
</file>

<file path=ppt/tags/tag15.xml><?xml version="1.0" encoding="utf-8"?>
<p:tagLst xmlns:a="http://schemas.openxmlformats.org/drawingml/2006/main" xmlns:r="http://schemas.openxmlformats.org/officeDocument/2006/relationships" xmlns:p="http://schemas.openxmlformats.org/presentationml/2006/main">
  <p:tag name="MD-PA" val="v1.0.0"/>
</p:tagLst>
</file>

<file path=ppt/tags/tag16.xml><?xml version="1.0" encoding="utf-8"?>
<p:tagLst xmlns:a="http://schemas.openxmlformats.org/drawingml/2006/main" xmlns:r="http://schemas.openxmlformats.org/officeDocument/2006/relationships" xmlns:p="http://schemas.openxmlformats.org/presentationml/2006/main">
  <p:tag name="MD-PA" val="v1.0.0"/>
</p:tagLst>
</file>

<file path=ppt/tags/tag17.xml><?xml version="1.0" encoding="utf-8"?>
<p:tagLst xmlns:a="http://schemas.openxmlformats.org/drawingml/2006/main" xmlns:r="http://schemas.openxmlformats.org/officeDocument/2006/relationships" xmlns:p="http://schemas.openxmlformats.org/presentationml/2006/main">
  <p:tag name="MD-PA" val="v1.0.0"/>
</p:tagLst>
</file>

<file path=ppt/tags/tag18.xml><?xml version="1.0" encoding="utf-8"?>
<p:tagLst xmlns:a="http://schemas.openxmlformats.org/drawingml/2006/main" xmlns:r="http://schemas.openxmlformats.org/officeDocument/2006/relationships" xmlns:p="http://schemas.openxmlformats.org/presentationml/2006/main">
  <p:tag name="MD-PA" val="v1.0.0"/>
</p:tagLst>
</file>

<file path=ppt/tags/tag19.xml><?xml version="1.0" encoding="utf-8"?>
<p:tagLst xmlns:a="http://schemas.openxmlformats.org/drawingml/2006/main" xmlns:r="http://schemas.openxmlformats.org/officeDocument/2006/relationships" xmlns:p="http://schemas.openxmlformats.org/presentationml/2006/main">
  <p:tag name="MD-PA" val="v1.0.0"/>
</p:tagLst>
</file>

<file path=ppt/tags/tag2.xml><?xml version="1.0" encoding="utf-8"?>
<p:tagLst xmlns:a="http://schemas.openxmlformats.org/drawingml/2006/main" xmlns:r="http://schemas.openxmlformats.org/officeDocument/2006/relationships" xmlns:p="http://schemas.openxmlformats.org/presentationml/2006/main">
  <p:tag name="MD-PA" val="v1.0.0"/>
</p:tagLst>
</file>

<file path=ppt/tags/tag20.xml><?xml version="1.0" encoding="utf-8"?>
<p:tagLst xmlns:a="http://schemas.openxmlformats.org/drawingml/2006/main" xmlns:r="http://schemas.openxmlformats.org/officeDocument/2006/relationships" xmlns:p="http://schemas.openxmlformats.org/presentationml/2006/main">
  <p:tag name="MD-PA" val="v1.0.0"/>
</p:tagLst>
</file>

<file path=ppt/tags/tag21.xml><?xml version="1.0" encoding="utf-8"?>
<p:tagLst xmlns:a="http://schemas.openxmlformats.org/drawingml/2006/main" xmlns:r="http://schemas.openxmlformats.org/officeDocument/2006/relationships" xmlns:p="http://schemas.openxmlformats.org/presentationml/2006/main">
  <p:tag name="MD-PA" val="v1.0.0"/>
</p:tagLst>
</file>

<file path=ppt/tags/tag22.xml><?xml version="1.0" encoding="utf-8"?>
<p:tagLst xmlns:a="http://schemas.openxmlformats.org/drawingml/2006/main" xmlns:r="http://schemas.openxmlformats.org/officeDocument/2006/relationships" xmlns:p="http://schemas.openxmlformats.org/presentationml/2006/main">
  <p:tag name="MD-PA" val="v1.0.0"/>
</p:tagLst>
</file>

<file path=ppt/tags/tag23.xml><?xml version="1.0" encoding="utf-8"?>
<p:tagLst xmlns:a="http://schemas.openxmlformats.org/drawingml/2006/main" xmlns:r="http://schemas.openxmlformats.org/officeDocument/2006/relationships" xmlns:p="http://schemas.openxmlformats.org/presentationml/2006/main">
  <p:tag name="MD-PA" val="v1.0.0"/>
</p:tagLst>
</file>

<file path=ppt/tags/tag24.xml><?xml version="1.0" encoding="utf-8"?>
<p:tagLst xmlns:a="http://schemas.openxmlformats.org/drawingml/2006/main" xmlns:r="http://schemas.openxmlformats.org/officeDocument/2006/relationships" xmlns:p="http://schemas.openxmlformats.org/presentationml/2006/main">
  <p:tag name="MD-PA" val="v1.0.0"/>
</p:tagLst>
</file>

<file path=ppt/tags/tag25.xml><?xml version="1.0" encoding="utf-8"?>
<p:tagLst xmlns:a="http://schemas.openxmlformats.org/drawingml/2006/main" xmlns:r="http://schemas.openxmlformats.org/officeDocument/2006/relationships" xmlns:p="http://schemas.openxmlformats.org/presentationml/2006/main">
  <p:tag name="MD-PA" val="v1.0.0"/>
</p:tagLst>
</file>

<file path=ppt/tags/tag26.xml><?xml version="1.0" encoding="utf-8"?>
<p:tagLst xmlns:a="http://schemas.openxmlformats.org/drawingml/2006/main" xmlns:r="http://schemas.openxmlformats.org/officeDocument/2006/relationships" xmlns:p="http://schemas.openxmlformats.org/presentationml/2006/main">
  <p:tag name="MD-PA" val="v1.0.0"/>
</p:tagLst>
</file>

<file path=ppt/tags/tag27.xml><?xml version="1.0" encoding="utf-8"?>
<p:tagLst xmlns:a="http://schemas.openxmlformats.org/drawingml/2006/main" xmlns:r="http://schemas.openxmlformats.org/officeDocument/2006/relationships" xmlns:p="http://schemas.openxmlformats.org/presentationml/2006/main">
  <p:tag name="MD-PA" val="v1.0.0"/>
</p:tagLst>
</file>

<file path=ppt/tags/tag28.xml><?xml version="1.0" encoding="utf-8"?>
<p:tagLst xmlns:a="http://schemas.openxmlformats.org/drawingml/2006/main" xmlns:r="http://schemas.openxmlformats.org/officeDocument/2006/relationships" xmlns:p="http://schemas.openxmlformats.org/presentationml/2006/main">
  <p:tag name="MD-PA" val="v1.0.0"/>
</p:tagLst>
</file>

<file path=ppt/tags/tag29.xml><?xml version="1.0" encoding="utf-8"?>
<p:tagLst xmlns:a="http://schemas.openxmlformats.org/drawingml/2006/main" xmlns:r="http://schemas.openxmlformats.org/officeDocument/2006/relationships" xmlns:p="http://schemas.openxmlformats.org/presentationml/2006/main">
  <p:tag name="MD-PA" val="v1.0.0"/>
</p:tagLst>
</file>

<file path=ppt/tags/tag3.xml><?xml version="1.0" encoding="utf-8"?>
<p:tagLst xmlns:a="http://schemas.openxmlformats.org/drawingml/2006/main" xmlns:r="http://schemas.openxmlformats.org/officeDocument/2006/relationships" xmlns:p="http://schemas.openxmlformats.org/presentationml/2006/main">
  <p:tag name="MD-PA" val="v1.0.0"/>
</p:tagLst>
</file>

<file path=ppt/tags/tag30.xml><?xml version="1.0" encoding="utf-8"?>
<p:tagLst xmlns:a="http://schemas.openxmlformats.org/drawingml/2006/main" xmlns:r="http://schemas.openxmlformats.org/officeDocument/2006/relationships" xmlns:p="http://schemas.openxmlformats.org/presentationml/2006/main">
  <p:tag name="MD-PA" val="v1.0.0"/>
</p:tagLst>
</file>

<file path=ppt/tags/tag31.xml><?xml version="1.0" encoding="utf-8"?>
<p:tagLst xmlns:a="http://schemas.openxmlformats.org/drawingml/2006/main" xmlns:r="http://schemas.openxmlformats.org/officeDocument/2006/relationships" xmlns:p="http://schemas.openxmlformats.org/presentationml/2006/main">
  <p:tag name="MD-PA" val="v1.0.0"/>
</p:tagLst>
</file>

<file path=ppt/tags/tag32.xml><?xml version="1.0" encoding="utf-8"?>
<p:tagLst xmlns:a="http://schemas.openxmlformats.org/drawingml/2006/main" xmlns:r="http://schemas.openxmlformats.org/officeDocument/2006/relationships" xmlns:p="http://schemas.openxmlformats.org/presentationml/2006/main">
  <p:tag name="MD-PA" val="v1.0.0"/>
</p:tagLst>
</file>

<file path=ppt/tags/tag33.xml><?xml version="1.0" encoding="utf-8"?>
<p:tagLst xmlns:a="http://schemas.openxmlformats.org/drawingml/2006/main" xmlns:r="http://schemas.openxmlformats.org/officeDocument/2006/relationships" xmlns:p="http://schemas.openxmlformats.org/presentationml/2006/main">
  <p:tag name="MD-PA" val="v1.0.0"/>
</p:tagLst>
</file>

<file path=ppt/tags/tag34.xml><?xml version="1.0" encoding="utf-8"?>
<p:tagLst xmlns:a="http://schemas.openxmlformats.org/drawingml/2006/main" xmlns:r="http://schemas.openxmlformats.org/officeDocument/2006/relationships" xmlns:p="http://schemas.openxmlformats.org/presentationml/2006/main">
  <p:tag name="MD-PA" val="v1.0.0"/>
</p:tagLst>
</file>

<file path=ppt/tags/tag35.xml><?xml version="1.0" encoding="utf-8"?>
<p:tagLst xmlns:a="http://schemas.openxmlformats.org/drawingml/2006/main" xmlns:r="http://schemas.openxmlformats.org/officeDocument/2006/relationships" xmlns:p="http://schemas.openxmlformats.org/presentationml/2006/main">
  <p:tag name="MD-PA" val="v1.0.0"/>
</p:tagLst>
</file>

<file path=ppt/tags/tag36.xml><?xml version="1.0" encoding="utf-8"?>
<p:tagLst xmlns:a="http://schemas.openxmlformats.org/drawingml/2006/main" xmlns:r="http://schemas.openxmlformats.org/officeDocument/2006/relationships" xmlns:p="http://schemas.openxmlformats.org/presentationml/2006/main">
  <p:tag name="MD-PA" val="v1.0.0"/>
</p:tagLst>
</file>

<file path=ppt/tags/tag37.xml><?xml version="1.0" encoding="utf-8"?>
<p:tagLst xmlns:a="http://schemas.openxmlformats.org/drawingml/2006/main" xmlns:r="http://schemas.openxmlformats.org/officeDocument/2006/relationships" xmlns:p="http://schemas.openxmlformats.org/presentationml/2006/main">
  <p:tag name="MD-PA" val="v1.0.0"/>
</p:tagLst>
</file>

<file path=ppt/tags/tag38.xml><?xml version="1.0" encoding="utf-8"?>
<p:tagLst xmlns:a="http://schemas.openxmlformats.org/drawingml/2006/main" xmlns:r="http://schemas.openxmlformats.org/officeDocument/2006/relationships" xmlns:p="http://schemas.openxmlformats.org/presentationml/2006/main">
  <p:tag name="MD-PA" val="v1.0.0"/>
</p:tagLst>
</file>

<file path=ppt/tags/tag39.xml><?xml version="1.0" encoding="utf-8"?>
<p:tagLst xmlns:a="http://schemas.openxmlformats.org/drawingml/2006/main" xmlns:r="http://schemas.openxmlformats.org/officeDocument/2006/relationships" xmlns:p="http://schemas.openxmlformats.org/presentationml/2006/main">
  <p:tag name="MD-PA" val="v1.0.0"/>
</p:tagLst>
</file>

<file path=ppt/tags/tag4.xml><?xml version="1.0" encoding="utf-8"?>
<p:tagLst xmlns:a="http://schemas.openxmlformats.org/drawingml/2006/main" xmlns:r="http://schemas.openxmlformats.org/officeDocument/2006/relationships" xmlns:p="http://schemas.openxmlformats.org/presentationml/2006/main">
  <p:tag name="MD-PA" val="v1.0.0"/>
</p:tagLst>
</file>

<file path=ppt/tags/tag40.xml><?xml version="1.0" encoding="utf-8"?>
<p:tagLst xmlns:a="http://schemas.openxmlformats.org/drawingml/2006/main" xmlns:r="http://schemas.openxmlformats.org/officeDocument/2006/relationships" xmlns:p="http://schemas.openxmlformats.org/presentationml/2006/main">
  <p:tag name="MD-PA" val="v1.0.0"/>
</p:tagLst>
</file>

<file path=ppt/tags/tag41.xml><?xml version="1.0" encoding="utf-8"?>
<p:tagLst xmlns:a="http://schemas.openxmlformats.org/drawingml/2006/main" xmlns:r="http://schemas.openxmlformats.org/officeDocument/2006/relationships" xmlns:p="http://schemas.openxmlformats.org/presentationml/2006/main">
  <p:tag name="MD-PA" val="v1.0.0"/>
</p:tagLst>
</file>

<file path=ppt/tags/tag42.xml><?xml version="1.0" encoding="utf-8"?>
<p:tagLst xmlns:a="http://schemas.openxmlformats.org/drawingml/2006/main" xmlns:r="http://schemas.openxmlformats.org/officeDocument/2006/relationships" xmlns:p="http://schemas.openxmlformats.org/presentationml/2006/main">
  <p:tag name="MD-PA" val="v1.0.0"/>
</p:tagLst>
</file>

<file path=ppt/tags/tag5.xml><?xml version="1.0" encoding="utf-8"?>
<p:tagLst xmlns:a="http://schemas.openxmlformats.org/drawingml/2006/main" xmlns:r="http://schemas.openxmlformats.org/officeDocument/2006/relationships" xmlns:p="http://schemas.openxmlformats.org/presentationml/2006/main">
  <p:tag name="MD-PA" val="v1.0.0"/>
</p:tagLst>
</file>

<file path=ppt/tags/tag6.xml><?xml version="1.0" encoding="utf-8"?>
<p:tagLst xmlns:a="http://schemas.openxmlformats.org/drawingml/2006/main" xmlns:r="http://schemas.openxmlformats.org/officeDocument/2006/relationships" xmlns:p="http://schemas.openxmlformats.org/presentationml/2006/main">
  <p:tag name="MD-PA" val="v1.0.0"/>
</p:tagLst>
</file>

<file path=ppt/tags/tag7.xml><?xml version="1.0" encoding="utf-8"?>
<p:tagLst xmlns:a="http://schemas.openxmlformats.org/drawingml/2006/main" xmlns:r="http://schemas.openxmlformats.org/officeDocument/2006/relationships" xmlns:p="http://schemas.openxmlformats.org/presentationml/2006/main">
  <p:tag name="MD-PA" val="v1.0.0"/>
</p:tagLst>
</file>

<file path=ppt/tags/tag8.xml><?xml version="1.0" encoding="utf-8"?>
<p:tagLst xmlns:a="http://schemas.openxmlformats.org/drawingml/2006/main" xmlns:r="http://schemas.openxmlformats.org/officeDocument/2006/relationships" xmlns:p="http://schemas.openxmlformats.org/presentationml/2006/main">
  <p:tag name="MD-PA" val="v1.0.0"/>
</p:tagLst>
</file>

<file path=ppt/tags/tag9.xml><?xml version="1.0" encoding="utf-8"?>
<p:tagLst xmlns:a="http://schemas.openxmlformats.org/drawingml/2006/main" xmlns:r="http://schemas.openxmlformats.org/officeDocument/2006/relationships" xmlns:p="http://schemas.openxmlformats.org/presentationml/2006/main">
  <p:tag name="MD-PA" val="v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2406</Words>
  <Application>Microsoft Office PowerPoint</Application>
  <PresentationFormat>Widescreen</PresentationFormat>
  <Paragraphs>267</Paragraphs>
  <Slides>17</Slides>
  <Notes>2</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What happened in the story? </vt:lpstr>
      <vt:lpstr>What happened in the story? </vt:lpstr>
      <vt:lpstr>PowerPoint Presentation</vt:lpstr>
      <vt:lpstr>PowerPoint Presentation</vt:lpstr>
      <vt:lpstr>PowerPoint Presentation</vt:lpstr>
      <vt:lpstr>Characters</vt:lpstr>
      <vt:lpstr>Characters</vt:lpstr>
      <vt:lpstr>PowerPoint Presentation</vt:lpstr>
      <vt:lpstr>PowerPoint Presentation</vt:lpstr>
      <vt:lpstr>Symbols</vt:lpstr>
      <vt:lpstr>Themes</vt:lpstr>
      <vt:lpstr>Criticizing using the psychological approach</vt:lpstr>
      <vt:lpstr>Criticizing using the psychological approach</vt:lpstr>
      <vt:lpstr>Used sources</vt:lpstr>
      <vt:lpstr>Asthma definition: </vt:lpstr>
      <vt:lpstr>What to look for when criticizing literature with the psychological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69</cp:revision>
  <dcterms:created xsi:type="dcterms:W3CDTF">2025-02-23T20:33:30Z</dcterms:created>
  <dcterms:modified xsi:type="dcterms:W3CDTF">2025-02-25T04:47:57Z</dcterms:modified>
</cp:coreProperties>
</file>