
<file path=[Content_Types].xml><?xml version="1.0" encoding="utf-8"?>
<Types xmlns="http://schemas.openxmlformats.org/package/2006/content-types">
  <Default Extension="jpeg" ContentType="image/jpeg"/>
  <Default Extension="mid" ContentType="audio/mid"/>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7" r:id="rId7"/>
    <p:sldId id="262" r:id="rId8"/>
    <p:sldId id="263" r:id="rId9"/>
    <p:sldId id="272" r:id="rId10"/>
    <p:sldId id="264" r:id="rId11"/>
    <p:sldId id="266" r:id="rId12"/>
    <p:sldId id="268" r:id="rId13"/>
    <p:sldId id="269" r:id="rId14"/>
    <p:sldId id="273" r:id="rId15"/>
    <p:sldId id="265"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Rg st="1" end="15"/>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snapToGrid="0">
      <p:cViewPr varScale="1">
        <p:scale>
          <a:sx n="81" d="100"/>
          <a:sy n="81" d="100"/>
        </p:scale>
        <p:origin x="138" y="486"/>
      </p:cViewPr>
      <p:guideLst/>
    </p:cSldViewPr>
  </p:slideViewPr>
  <p:notesTextViewPr>
    <p:cViewPr>
      <p:scale>
        <a:sx n="1" d="1"/>
        <a:sy n="1" d="1"/>
      </p:scale>
      <p:origin x="0" y="0"/>
    </p:cViewPr>
  </p:notesTextViewPr>
  <p:sorterViewPr>
    <p:cViewPr>
      <p:scale>
        <a:sx n="100" d="100"/>
        <a:sy n="100" d="100"/>
      </p:scale>
      <p:origin x="0" y="-7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F616F-5CE8-4DDD-ACCC-703D09B28319}"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1BF52-3BA7-4B06-90F9-F6F7DCDB6870}" type="slidenum">
              <a:rPr lang="en-US" smtClean="0"/>
              <a:t>‹#›</a:t>
            </a:fld>
            <a:endParaRPr lang="en-US"/>
          </a:p>
        </p:txBody>
      </p:sp>
    </p:spTree>
    <p:extLst>
      <p:ext uri="{BB962C8B-B14F-4D97-AF65-F5344CB8AC3E}">
        <p14:creationId xmlns:p14="http://schemas.microsoft.com/office/powerpoint/2010/main" val="254806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1BF52-3BA7-4B06-90F9-F6F7DCDB6870}" type="slidenum">
              <a:rPr lang="en-US" smtClean="0"/>
              <a:t>8</a:t>
            </a:fld>
            <a:endParaRPr lang="en-US"/>
          </a:p>
        </p:txBody>
      </p:sp>
    </p:spTree>
    <p:extLst>
      <p:ext uri="{BB962C8B-B14F-4D97-AF65-F5344CB8AC3E}">
        <p14:creationId xmlns:p14="http://schemas.microsoft.com/office/powerpoint/2010/main" val="317110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256AA-B6FB-DDE6-E9E0-9695EC9836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753555-FDB7-7140-699D-1F7B90C98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5A247-ACC6-D1A0-CC1E-D17580EEE2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23C5AA-E89A-3922-5AC3-874975659407}"/>
              </a:ext>
            </a:extLst>
          </p:cNvPr>
          <p:cNvSpPr>
            <a:spLocks noGrp="1"/>
          </p:cNvSpPr>
          <p:nvPr>
            <p:ph type="sldNum" sz="quarter" idx="5"/>
          </p:nvPr>
        </p:nvSpPr>
        <p:spPr/>
        <p:txBody>
          <a:bodyPr/>
          <a:lstStyle/>
          <a:p>
            <a:fld id="{6A41BF52-3BA7-4B06-90F9-F6F7DCDB6870}" type="slidenum">
              <a:rPr lang="en-US" smtClean="0"/>
              <a:t>9</a:t>
            </a:fld>
            <a:endParaRPr lang="en-US"/>
          </a:p>
        </p:txBody>
      </p:sp>
    </p:spTree>
    <p:extLst>
      <p:ext uri="{BB962C8B-B14F-4D97-AF65-F5344CB8AC3E}">
        <p14:creationId xmlns:p14="http://schemas.microsoft.com/office/powerpoint/2010/main" val="21153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0192-354F-77F1-03B1-11D049576A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485F2-DABF-CEBC-93C2-A4CE3A0E2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064E16-6292-DD2C-2444-B864DAEFCDE4}"/>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5" name="Footer Placeholder 4">
            <a:extLst>
              <a:ext uri="{FF2B5EF4-FFF2-40B4-BE49-F238E27FC236}">
                <a16:creationId xmlns:a16="http://schemas.microsoft.com/office/drawing/2014/main" id="{99052A96-392D-7C92-08EB-97DEDA4B8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7869B-73C7-0015-AB94-23B4181EB3BA}"/>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1346835323"/>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B4B4-A09E-3BCD-C630-E1B282CD26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B333DB-BD7C-F341-719A-3380C4A3C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4312D-8306-D3E5-4209-CAA95065C6D6}"/>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5" name="Footer Placeholder 4">
            <a:extLst>
              <a:ext uri="{FF2B5EF4-FFF2-40B4-BE49-F238E27FC236}">
                <a16:creationId xmlns:a16="http://schemas.microsoft.com/office/drawing/2014/main" id="{659C8694-DB26-C24F-FD37-B15CB0F34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80ED2-78DE-D460-F091-CB98C476DB7F}"/>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3681603567"/>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89187-635B-BCBC-F57D-9BF4D27B22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DF0F3-6C4B-57D1-9ADD-C81566838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17B0E-65AA-3ABA-16D3-CC499BBA2887}"/>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5" name="Footer Placeholder 4">
            <a:extLst>
              <a:ext uri="{FF2B5EF4-FFF2-40B4-BE49-F238E27FC236}">
                <a16:creationId xmlns:a16="http://schemas.microsoft.com/office/drawing/2014/main" id="{318DC71D-B3E8-922A-422F-C4C7AC21C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14DC7-6A24-B573-5C66-51F07C46C811}"/>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24697763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1E8A-A74E-148F-0822-D7C806411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7CCFB-1B58-C9CF-7E39-4928A96D8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6DD0E-F0E1-5AAF-C436-BAD26A40530E}"/>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5" name="Footer Placeholder 4">
            <a:extLst>
              <a:ext uri="{FF2B5EF4-FFF2-40B4-BE49-F238E27FC236}">
                <a16:creationId xmlns:a16="http://schemas.microsoft.com/office/drawing/2014/main" id="{26B6AA7C-9C11-6CE1-8A1D-A8BEAD29A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9A330-61A0-32BD-0EAE-CB5951146D33}"/>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67593023"/>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8DFC-A20B-91E7-ABAF-D82BEB88C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13E1C-8841-CF6D-9BAA-0EBC82594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9DEC67-E000-A2E8-9C94-F816449C3051}"/>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5" name="Footer Placeholder 4">
            <a:extLst>
              <a:ext uri="{FF2B5EF4-FFF2-40B4-BE49-F238E27FC236}">
                <a16:creationId xmlns:a16="http://schemas.microsoft.com/office/drawing/2014/main" id="{31882406-02AA-1BFA-6998-F786C14B4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D4B14-7710-AB8A-009F-FD0FA97D2F93}"/>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3992265806"/>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E35E-1C11-1B35-102C-214C4B1FA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BC4C0-E778-6140-7DAE-784695C96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E4FD1-9675-FEFF-A1D0-CB0C6C3BFA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B11D34-8302-2B4B-EC59-2E15DAF50181}"/>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6" name="Footer Placeholder 5">
            <a:extLst>
              <a:ext uri="{FF2B5EF4-FFF2-40B4-BE49-F238E27FC236}">
                <a16:creationId xmlns:a16="http://schemas.microsoft.com/office/drawing/2014/main" id="{8BD0F70F-7693-7550-8BE1-3E881206D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C5A1C-EB0C-64E5-2C0B-2A3F426972DF}"/>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868955709"/>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3B8F-4B0A-684A-D274-4CA6972A5F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785BB2-2826-E9BA-B5A4-BB2B8F412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99D95-64F5-6E42-3203-55D155FCE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2323B-03EC-4126-1D2F-98317101F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F1981-362C-E66A-441A-92CB61993C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8DD98-0748-0EAA-5B62-46245D39538C}"/>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8" name="Footer Placeholder 7">
            <a:extLst>
              <a:ext uri="{FF2B5EF4-FFF2-40B4-BE49-F238E27FC236}">
                <a16:creationId xmlns:a16="http://schemas.microsoft.com/office/drawing/2014/main" id="{94287AA4-5350-BA69-06B3-F0EBD23D4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5AA1BA-4204-F46D-796C-E57CDE39BE62}"/>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2518380206"/>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DA31-ED06-5F47-F9DC-067D78A8B1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35EA6-767B-E50B-6972-EE1B49CB394C}"/>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4" name="Footer Placeholder 3">
            <a:extLst>
              <a:ext uri="{FF2B5EF4-FFF2-40B4-BE49-F238E27FC236}">
                <a16:creationId xmlns:a16="http://schemas.microsoft.com/office/drawing/2014/main" id="{CBD31F1A-DD27-D5F8-0348-2B1F737E35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A69336-CA51-7589-D0C9-67DB46CBD4E7}"/>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382506110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25F06-B1EC-E460-0862-12EDEEB36641}"/>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3" name="Footer Placeholder 2">
            <a:extLst>
              <a:ext uri="{FF2B5EF4-FFF2-40B4-BE49-F238E27FC236}">
                <a16:creationId xmlns:a16="http://schemas.microsoft.com/office/drawing/2014/main" id="{C2C8799F-75BE-F82D-DB46-9916A073E3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91EACD-33BB-2F91-69DA-831D5AECAA42}"/>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2895613402"/>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446A-C7BA-7467-B6AB-AEDC3E0D1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7347C8-DBE0-2044-A4F6-6B9C9989A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40FDF-BC44-7B60-3758-49F975DF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FEA74-0C9A-2F29-3A36-E9190C8443DF}"/>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6" name="Footer Placeholder 5">
            <a:extLst>
              <a:ext uri="{FF2B5EF4-FFF2-40B4-BE49-F238E27FC236}">
                <a16:creationId xmlns:a16="http://schemas.microsoft.com/office/drawing/2014/main" id="{B931B734-DC96-E7CF-D2AF-86C7F6F5E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87FF2-2F7B-9B0C-43A4-8A0FDE5BA74A}"/>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582136849"/>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ED81-3BFA-B87D-09BF-09926BB04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01537C-2B24-7E0F-4140-A6B52F97B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63160-FBF5-D219-C98B-C5ACBBD57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D2FEF-7E33-6A7D-CD49-090A1F9E2BEE}"/>
              </a:ext>
            </a:extLst>
          </p:cNvPr>
          <p:cNvSpPr>
            <a:spLocks noGrp="1"/>
          </p:cNvSpPr>
          <p:nvPr>
            <p:ph type="dt" sz="half" idx="10"/>
          </p:nvPr>
        </p:nvSpPr>
        <p:spPr/>
        <p:txBody>
          <a:bodyPr/>
          <a:lstStyle/>
          <a:p>
            <a:fld id="{7B4EC670-3CFC-4AB7-9DCA-0F924835C35C}" type="datetimeFigureOut">
              <a:rPr lang="en-US" smtClean="0"/>
              <a:t>2/24/2025</a:t>
            </a:fld>
            <a:endParaRPr lang="en-US"/>
          </a:p>
        </p:txBody>
      </p:sp>
      <p:sp>
        <p:nvSpPr>
          <p:cNvPr id="6" name="Footer Placeholder 5">
            <a:extLst>
              <a:ext uri="{FF2B5EF4-FFF2-40B4-BE49-F238E27FC236}">
                <a16:creationId xmlns:a16="http://schemas.microsoft.com/office/drawing/2014/main" id="{BCFCE7C1-229C-53E7-02FB-B85E93CDB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52A02-816F-BD7B-6487-F8DF12BA43D1}"/>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420021262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549E68-A8D5-5D1C-0044-84360A51C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D4D64-F62A-3D1D-2187-1A2CE53F1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CE950-AA91-EC5E-993F-D962448A5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none" spc="50">
                <a:ln w="0"/>
                <a:solidFill>
                  <a:schemeClr val="bg2"/>
                </a:solidFill>
                <a:effectLst>
                  <a:innerShdw blurRad="63500" dist="50800" dir="13500000">
                    <a:srgbClr val="000000">
                      <a:alpha val="50000"/>
                    </a:srgbClr>
                  </a:innerShdw>
                </a:effectLst>
              </a:defRPr>
            </a:lvl1pPr>
          </a:lstStyle>
          <a:p>
            <a:fld id="{7B4EC670-3CFC-4AB7-9DCA-0F924835C35C}" type="datetimeFigureOut">
              <a:rPr lang="en-US" smtClean="0"/>
              <a:pPr/>
              <a:t>2/24/2025</a:t>
            </a:fld>
            <a:endParaRPr lang="en-US"/>
          </a:p>
        </p:txBody>
      </p:sp>
      <p:sp>
        <p:nvSpPr>
          <p:cNvPr id="5" name="Footer Placeholder 4">
            <a:extLst>
              <a:ext uri="{FF2B5EF4-FFF2-40B4-BE49-F238E27FC236}">
                <a16:creationId xmlns:a16="http://schemas.microsoft.com/office/drawing/2014/main" id="{01D24FBB-A74C-5870-EEA0-E90B2C7D3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none" spc="50">
                <a:ln w="0"/>
                <a:solidFill>
                  <a:schemeClr val="bg2"/>
                </a:solidFill>
                <a:effectLst>
                  <a:innerShdw blurRad="63500" dist="50800" dir="13500000">
                    <a:srgbClr val="000000">
                      <a:alpha val="50000"/>
                    </a:srgbClr>
                  </a:innerShdw>
                </a:effectLst>
              </a:defRPr>
            </a:lvl1pPr>
          </a:lstStyle>
          <a:p>
            <a:endParaRPr lang="en-US"/>
          </a:p>
        </p:txBody>
      </p:sp>
      <p:sp>
        <p:nvSpPr>
          <p:cNvPr id="6" name="Slide Number Placeholder 5">
            <a:extLst>
              <a:ext uri="{FF2B5EF4-FFF2-40B4-BE49-F238E27FC236}">
                <a16:creationId xmlns:a16="http://schemas.microsoft.com/office/drawing/2014/main" id="{B26ECB10-BE27-AA26-F5E3-75D092EE9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none" spc="50">
                <a:ln w="0"/>
                <a:solidFill>
                  <a:schemeClr val="bg2"/>
                </a:solidFill>
                <a:effectLst>
                  <a:innerShdw blurRad="63500" dist="50800" dir="13500000">
                    <a:srgbClr val="000000">
                      <a:alpha val="50000"/>
                    </a:srgbClr>
                  </a:innerShdw>
                </a:effectLst>
              </a:defRPr>
            </a:lvl1pPr>
          </a:lstStyle>
          <a:p>
            <a:fld id="{9F07EAC3-FA48-4DB0-B3FC-7A58830A368D}" type="slidenum">
              <a:rPr lang="en-US" smtClean="0"/>
              <a:pPr/>
              <a:t>‹#›</a:t>
            </a:fld>
            <a:endParaRPr lang="en-US"/>
          </a:p>
        </p:txBody>
      </p:sp>
    </p:spTree>
    <p:extLst>
      <p:ext uri="{BB962C8B-B14F-4D97-AF65-F5344CB8AC3E}">
        <p14:creationId xmlns:p14="http://schemas.microsoft.com/office/powerpoint/2010/main" val="426796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xStyles>
    <p:titleStyle>
      <a:lvl1pPr algn="l" defTabSz="914400" rtl="0" eaLnBrk="1" latinLnBrk="0" hangingPunct="1">
        <a:lnSpc>
          <a:spcPct val="90000"/>
        </a:lnSpc>
        <a:spcBef>
          <a:spcPct val="0"/>
        </a:spcBef>
        <a:buNone/>
        <a:defRPr sz="4400" b="1" kern="1200" cap="none" spc="50">
          <a:ln w="0"/>
          <a:solidFill>
            <a:schemeClr val="bg2"/>
          </a:solidFill>
          <a:effectLst>
            <a:innerShdw blurRad="63500" dist="50800" dir="13500000">
              <a:srgbClr val="000000">
                <a:alpha val="50000"/>
              </a:srgbClr>
            </a:inn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cap="none" spc="50">
          <a:ln w="0"/>
          <a:solidFill>
            <a:schemeClr val="bg2"/>
          </a:solidFill>
          <a:effectLst>
            <a:innerShdw blurRad="63500" dist="50800" dir="13500000">
              <a:srgbClr val="000000">
                <a:alpha val="50000"/>
              </a:srgbClr>
            </a:inn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cap="none" spc="50">
          <a:ln w="0"/>
          <a:solidFill>
            <a:schemeClr val="bg2"/>
          </a:solidFill>
          <a:effectLst>
            <a:innerShdw blurRad="63500" dist="50800" dir="13500000">
              <a:srgbClr val="000000">
                <a:alpha val="50000"/>
              </a:srgbClr>
            </a:inn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cap="none" spc="50">
          <a:ln w="0"/>
          <a:solidFill>
            <a:schemeClr val="bg2"/>
          </a:solidFill>
          <a:effectLst>
            <a:innerShdw blurRad="63500" dist="50800" dir="13500000">
              <a:srgbClr val="000000">
                <a:alpha val="50000"/>
              </a:srgbClr>
            </a:inn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cap="none" spc="50">
          <a:ln w="0"/>
          <a:solidFill>
            <a:schemeClr val="bg2"/>
          </a:solidFill>
          <a:effectLst>
            <a:innerShdw blurRad="63500" dist="50800" dir="13500000">
              <a:srgbClr val="000000">
                <a:alpha val="50000"/>
              </a:srgbClr>
            </a:inn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cap="none" spc="50">
          <a:ln w="0"/>
          <a:solidFill>
            <a:schemeClr val="bg2"/>
          </a:solidFill>
          <a:effectLst>
            <a:innerShdw blurRad="63500" dist="50800" dir="13500000">
              <a:srgbClr val="000000">
                <a:alpha val="50000"/>
              </a:srgbClr>
            </a:inn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6.xml"/><Relationship Id="rId13" Type="http://schemas.openxmlformats.org/officeDocument/2006/relationships/tags" Target="../tags/tag11.xml"/><Relationship Id="rId18" Type="http://schemas.openxmlformats.org/officeDocument/2006/relationships/tags" Target="../tags/tag16.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5.xml"/><Relationship Id="rId12" Type="http://schemas.openxmlformats.org/officeDocument/2006/relationships/tags" Target="../tags/tag10.xml"/><Relationship Id="rId17" Type="http://schemas.openxmlformats.org/officeDocument/2006/relationships/tags" Target="../tags/tag15.xml"/><Relationship Id="rId2" Type="http://schemas.openxmlformats.org/officeDocument/2006/relationships/tags" Target="../tags/tag2.xml"/><Relationship Id="rId16" Type="http://schemas.openxmlformats.org/officeDocument/2006/relationships/tags" Target="../tags/tag14.xml"/><Relationship Id="rId20"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audio" Target="../media/media1.mid"/><Relationship Id="rId11" Type="http://schemas.openxmlformats.org/officeDocument/2006/relationships/tags" Target="../tags/tag9.xml"/><Relationship Id="rId5" Type="http://schemas.microsoft.com/office/2007/relationships/media" Target="../media/media1.mid"/><Relationship Id="rId15" Type="http://schemas.openxmlformats.org/officeDocument/2006/relationships/tags" Target="../tags/tag13.xml"/><Relationship Id="rId10" Type="http://schemas.openxmlformats.org/officeDocument/2006/relationships/tags" Target="../tags/tag8.xml"/><Relationship Id="rId19" Type="http://schemas.openxmlformats.org/officeDocument/2006/relationships/tags" Target="../tags/tag17.xml"/><Relationship Id="rId4" Type="http://schemas.openxmlformats.org/officeDocument/2006/relationships/tags" Target="../tags/tag4.xml"/><Relationship Id="rId9" Type="http://schemas.openxmlformats.org/officeDocument/2006/relationships/tags" Target="../tags/tag7.xml"/><Relationship Id="rId14"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 Target="slide1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openxmlformats.org/officeDocument/2006/relationships/hyperlink" Target="https://en.wikipedia.org/wiki/Asthma" TargetMode="External"/><Relationship Id="rId2" Type="http://schemas.openxmlformats.org/officeDocument/2006/relationships/audio" Target="../media/media2.mid"/><Relationship Id="rId1" Type="http://schemas.microsoft.com/office/2007/relationships/media" Target="../media/media2.mid"/><Relationship Id="rId6" Type="http://schemas.openxmlformats.org/officeDocument/2006/relationships/hyperlink" Target="https://www.sparknotes.com/lit/metamorph/" TargetMode="External"/><Relationship Id="rId5" Type="http://schemas.openxmlformats.org/officeDocument/2006/relationships/hyperlink" Target="https://freeclassicebooks.com/2019%20New%20Free%20Classic%20ebooks/I-R/Kafka%20Franz/pdf%20Files/Metamorphosis.pdf" TargetMode="External"/><Relationship Id="rId4" Type="http://schemas.openxmlformats.org/officeDocument/2006/relationships/hyperlink" Target="https://www.litcharts.com/lit/the-metamorphosis"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slide" Target="slide1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MG-组合 21">
            <a:extLst>
              <a:ext uri="{FF2B5EF4-FFF2-40B4-BE49-F238E27FC236}">
                <a16:creationId xmlns:a16="http://schemas.microsoft.com/office/drawing/2014/main" id="{927847F5-90B0-62D1-61B3-FEC761EE9949}"/>
              </a:ext>
            </a:extLst>
          </p:cNvPr>
          <p:cNvGrpSpPr/>
          <p:nvPr>
            <p:custDataLst>
              <p:tags r:id="rId1"/>
            </p:custDataLst>
          </p:nvPr>
        </p:nvGrpSpPr>
        <p:grpSpPr>
          <a:xfrm rot="3983040">
            <a:off x="758818" y="3958178"/>
            <a:ext cx="2786289" cy="2140458"/>
            <a:chOff x="3556462" y="4591218"/>
            <a:chExt cx="2786289" cy="2140458"/>
          </a:xfrm>
        </p:grpSpPr>
        <p:sp>
          <p:nvSpPr>
            <p:cNvPr id="15" name="MG-弧形 14">
              <a:extLst>
                <a:ext uri="{FF2B5EF4-FFF2-40B4-BE49-F238E27FC236}">
                  <a16:creationId xmlns:a16="http://schemas.microsoft.com/office/drawing/2014/main" id="{242C453D-115E-8E25-E135-512C88EACBAA}"/>
                </a:ext>
              </a:extLst>
            </p:cNvPr>
            <p:cNvSpPr/>
            <p:nvPr>
              <p:custDataLst>
                <p:tags r:id="rId7"/>
              </p:custDataLst>
            </p:nvPr>
          </p:nvSpPr>
          <p:spPr>
            <a:xfrm rot="11700000">
              <a:off x="5428351" y="5817276"/>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6" name="MG-弧形 15">
              <a:extLst>
                <a:ext uri="{FF2B5EF4-FFF2-40B4-BE49-F238E27FC236}">
                  <a16:creationId xmlns:a16="http://schemas.microsoft.com/office/drawing/2014/main" id="{BC8237BC-9F56-19E4-091C-6409015B3B86}"/>
                </a:ext>
              </a:extLst>
            </p:cNvPr>
            <p:cNvSpPr/>
            <p:nvPr>
              <p:custDataLst>
                <p:tags r:id="rId8"/>
              </p:custDataLst>
            </p:nvPr>
          </p:nvSpPr>
          <p:spPr>
            <a:xfrm rot="11700000">
              <a:off x="5009673" y="5796497"/>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7" name="MG-弧形 16">
              <a:extLst>
                <a:ext uri="{FF2B5EF4-FFF2-40B4-BE49-F238E27FC236}">
                  <a16:creationId xmlns:a16="http://schemas.microsoft.com/office/drawing/2014/main" id="{22C20105-F4D5-E782-5334-32BD6BFDCC0E}"/>
                </a:ext>
              </a:extLst>
            </p:cNvPr>
            <p:cNvSpPr/>
            <p:nvPr>
              <p:custDataLst>
                <p:tags r:id="rId9"/>
              </p:custDataLst>
            </p:nvPr>
          </p:nvSpPr>
          <p:spPr>
            <a:xfrm rot="11700000">
              <a:off x="4616753" y="5765720"/>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8" name="MG-弧形 17">
              <a:extLst>
                <a:ext uri="{FF2B5EF4-FFF2-40B4-BE49-F238E27FC236}">
                  <a16:creationId xmlns:a16="http://schemas.microsoft.com/office/drawing/2014/main" id="{75182B78-F2E3-94E8-6012-68C8B1DC6372}"/>
                </a:ext>
              </a:extLst>
            </p:cNvPr>
            <p:cNvSpPr/>
            <p:nvPr>
              <p:custDataLst>
                <p:tags r:id="rId10"/>
              </p:custDataLst>
            </p:nvPr>
          </p:nvSpPr>
          <p:spPr>
            <a:xfrm rot="11700000">
              <a:off x="4131466" y="5796497"/>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4" name="MG-弧形 13">
              <a:extLst>
                <a:ext uri="{FF2B5EF4-FFF2-40B4-BE49-F238E27FC236}">
                  <a16:creationId xmlns:a16="http://schemas.microsoft.com/office/drawing/2014/main" id="{3825C388-51D4-F594-7754-CD07508EB68D}"/>
                </a:ext>
              </a:extLst>
            </p:cNvPr>
            <p:cNvSpPr/>
            <p:nvPr>
              <p:custDataLst>
                <p:tags r:id="rId11"/>
              </p:custDataLst>
            </p:nvPr>
          </p:nvSpPr>
          <p:spPr>
            <a:xfrm rot="14400000">
              <a:off x="5407066" y="4642774"/>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3" name="MG-弧形 12">
              <a:extLst>
                <a:ext uri="{FF2B5EF4-FFF2-40B4-BE49-F238E27FC236}">
                  <a16:creationId xmlns:a16="http://schemas.microsoft.com/office/drawing/2014/main" id="{D5F741D8-8BC3-85AD-C75A-ACAC99723A51}"/>
                </a:ext>
              </a:extLst>
            </p:cNvPr>
            <p:cNvSpPr/>
            <p:nvPr>
              <p:custDataLst>
                <p:tags r:id="rId12"/>
              </p:custDataLst>
            </p:nvPr>
          </p:nvSpPr>
          <p:spPr>
            <a:xfrm rot="14400000">
              <a:off x="4988388" y="4621995"/>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2" name="MG-弧形 11">
              <a:extLst>
                <a:ext uri="{FF2B5EF4-FFF2-40B4-BE49-F238E27FC236}">
                  <a16:creationId xmlns:a16="http://schemas.microsoft.com/office/drawing/2014/main" id="{FC57F0B5-B450-BB94-5434-D78414065AF5}"/>
                </a:ext>
              </a:extLst>
            </p:cNvPr>
            <p:cNvSpPr/>
            <p:nvPr>
              <p:custDataLst>
                <p:tags r:id="rId13"/>
              </p:custDataLst>
            </p:nvPr>
          </p:nvSpPr>
          <p:spPr>
            <a:xfrm rot="14400000">
              <a:off x="4595468" y="4591218"/>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1" name="MG-弧形 10">
              <a:extLst>
                <a:ext uri="{FF2B5EF4-FFF2-40B4-BE49-F238E27FC236}">
                  <a16:creationId xmlns:a16="http://schemas.microsoft.com/office/drawing/2014/main" id="{F29A3D72-6956-FD6D-6854-57C61046AA93}"/>
                </a:ext>
              </a:extLst>
            </p:cNvPr>
            <p:cNvSpPr/>
            <p:nvPr>
              <p:custDataLst>
                <p:tags r:id="rId14"/>
              </p:custDataLst>
            </p:nvPr>
          </p:nvSpPr>
          <p:spPr>
            <a:xfrm rot="14400000">
              <a:off x="4110181" y="4621995"/>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4" name="MG-椭圆 3">
              <a:extLst>
                <a:ext uri="{FF2B5EF4-FFF2-40B4-BE49-F238E27FC236}">
                  <a16:creationId xmlns:a16="http://schemas.microsoft.com/office/drawing/2014/main" id="{E2716B80-0365-20C2-8BC3-46C9752BA5F1}"/>
                </a:ext>
              </a:extLst>
            </p:cNvPr>
            <p:cNvSpPr/>
            <p:nvPr>
              <p:custDataLst>
                <p:tags r:id="rId15"/>
              </p:custDataLst>
            </p:nvPr>
          </p:nvSpPr>
          <p:spPr>
            <a:xfrm>
              <a:off x="3556462" y="5017654"/>
              <a:ext cx="2606040" cy="1310640"/>
            </a:xfrm>
            <a:prstGeom prst="ellipse">
              <a:avLst/>
            </a:pr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p>
          </p:txBody>
        </p:sp>
        <p:cxnSp>
          <p:nvCxnSpPr>
            <p:cNvPr id="6" name="MG-直接连接符 5">
              <a:extLst>
                <a:ext uri="{FF2B5EF4-FFF2-40B4-BE49-F238E27FC236}">
                  <a16:creationId xmlns:a16="http://schemas.microsoft.com/office/drawing/2014/main" id="{B24BC9DA-5C2D-F8E4-9952-D0C67FAC0443}"/>
                </a:ext>
              </a:extLst>
            </p:cNvPr>
            <p:cNvCxnSpPr>
              <a:cxnSpLocks/>
              <a:endCxn id="7" idx="1"/>
            </p:cNvCxnSpPr>
            <p:nvPr>
              <p:custDataLst>
                <p:tags r:id="rId16"/>
              </p:custDataLst>
            </p:nvPr>
          </p:nvCxnSpPr>
          <p:spPr>
            <a:xfrm flipH="1" flipV="1">
              <a:off x="3556462" y="5672971"/>
              <a:ext cx="2606040" cy="3"/>
            </a:xfrm>
            <a:prstGeom prst="line">
              <a:avLst/>
            </a:prstGeom>
            <a:ln w="76200">
              <a:solidFill>
                <a:schemeClr val="tx1"/>
              </a:solidFill>
            </a:ln>
          </p:spPr>
          <p:style>
            <a:lnRef idx="3">
              <a:schemeClr val="accent2"/>
            </a:lnRef>
            <a:fillRef idx="0">
              <a:schemeClr val="accent2"/>
            </a:fillRef>
            <a:effectRef idx="2">
              <a:schemeClr val="accent2"/>
            </a:effectRef>
            <a:fontRef idx="minor">
              <a:schemeClr val="tx1"/>
            </a:fontRef>
          </p:style>
        </p:cxnSp>
        <p:sp>
          <p:nvSpPr>
            <p:cNvPr id="7" name="MG-新月形 6">
              <a:extLst>
                <a:ext uri="{FF2B5EF4-FFF2-40B4-BE49-F238E27FC236}">
                  <a16:creationId xmlns:a16="http://schemas.microsoft.com/office/drawing/2014/main" id="{28102F51-4320-E6A3-55C1-21D0E2822CE8}"/>
                </a:ext>
              </a:extLst>
            </p:cNvPr>
            <p:cNvSpPr/>
            <p:nvPr>
              <p:custDataLst>
                <p:tags r:id="rId17"/>
              </p:custDataLst>
            </p:nvPr>
          </p:nvSpPr>
          <p:spPr>
            <a:xfrm>
              <a:off x="3556462" y="5017653"/>
              <a:ext cx="1173479" cy="1310635"/>
            </a:xfrm>
            <a:prstGeom prst="moon">
              <a:avLst>
                <a:gd name="adj" fmla="val 74400"/>
              </a:avLst>
            </a:prstGeom>
          </p:spPr>
          <p:style>
            <a:lnRef idx="0">
              <a:schemeClr val="dk1"/>
            </a:lnRef>
            <a:fillRef idx="3">
              <a:schemeClr val="dk1"/>
            </a:fillRef>
            <a:effectRef idx="3">
              <a:schemeClr val="dk1"/>
            </a:effectRef>
            <a:fontRef idx="minor">
              <a:schemeClr val="lt1"/>
            </a:fontRef>
          </p:style>
          <p:txBody>
            <a:bodyPr wrap="square" rtlCol="0" anchor="ctr">
              <a:noAutofit/>
            </a:bodyPr>
            <a:lstStyle/>
            <a:p>
              <a:pPr algn="ctr"/>
              <a:endParaRPr lang="en-US"/>
            </a:p>
          </p:txBody>
        </p:sp>
        <p:sp>
          <p:nvSpPr>
            <p:cNvPr id="19" name="MG-椭圆 18">
              <a:extLst>
                <a:ext uri="{FF2B5EF4-FFF2-40B4-BE49-F238E27FC236}">
                  <a16:creationId xmlns:a16="http://schemas.microsoft.com/office/drawing/2014/main" id="{1D8AEDE8-D901-18A5-C28B-DC017A8D8380}"/>
                </a:ext>
              </a:extLst>
            </p:cNvPr>
            <p:cNvSpPr/>
            <p:nvPr>
              <p:custDataLst>
                <p:tags r:id="rId18"/>
              </p:custDataLst>
            </p:nvPr>
          </p:nvSpPr>
          <p:spPr>
            <a:xfrm>
              <a:off x="3844627" y="5332196"/>
              <a:ext cx="190574" cy="190574"/>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a:p>
          </p:txBody>
        </p:sp>
        <p:sp>
          <p:nvSpPr>
            <p:cNvPr id="20" name="MG-椭圆 19">
              <a:extLst>
                <a:ext uri="{FF2B5EF4-FFF2-40B4-BE49-F238E27FC236}">
                  <a16:creationId xmlns:a16="http://schemas.microsoft.com/office/drawing/2014/main" id="{3260638F-9B23-14C0-02F8-4E289375BECA}"/>
                </a:ext>
              </a:extLst>
            </p:cNvPr>
            <p:cNvSpPr/>
            <p:nvPr>
              <p:custDataLst>
                <p:tags r:id="rId19"/>
              </p:custDataLst>
            </p:nvPr>
          </p:nvSpPr>
          <p:spPr>
            <a:xfrm>
              <a:off x="3844627" y="5823178"/>
              <a:ext cx="190574" cy="190574"/>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a:p>
          </p:txBody>
        </p:sp>
      </p:grpSp>
      <p:sp>
        <p:nvSpPr>
          <p:cNvPr id="23" name="MG-Rectangle 22">
            <a:extLst>
              <a:ext uri="{FF2B5EF4-FFF2-40B4-BE49-F238E27FC236}">
                <a16:creationId xmlns:a16="http://schemas.microsoft.com/office/drawing/2014/main" id="{3FE965A6-D493-3BE6-0652-4E16FDA445E2}"/>
              </a:ext>
            </a:extLst>
          </p:cNvPr>
          <p:cNvSpPr/>
          <p:nvPr>
            <p:custDataLst>
              <p:tags r:id="rId2"/>
            </p:custDataLst>
          </p:nvPr>
        </p:nvSpPr>
        <p:spPr>
          <a:xfrm>
            <a:off x="3690662" y="1900535"/>
            <a:ext cx="4810676" cy="923330"/>
          </a:xfrm>
          <a:prstGeom prst="rect">
            <a:avLst/>
          </a:prstGeom>
          <a:noFill/>
        </p:spPr>
        <p:txBody>
          <a:bodyPr wrap="square" lIns="91440" tIns="45720" rIns="91440" bIns="45720">
            <a:noAutofit/>
          </a:bodyPr>
          <a:lstStyle/>
          <a:p>
            <a:pPr algn="ctr"/>
            <a:r>
              <a:rPr lang="en-US" sz="5400" b="1" cap="none" spc="50" dirty="0">
                <a:ln w="0"/>
                <a:solidFill>
                  <a:schemeClr val="bg2"/>
                </a:solidFill>
                <a:effectLst>
                  <a:innerShdw blurRad="63500" dist="50800" dir="13500000">
                    <a:srgbClr val="000000">
                      <a:alpha val="50000"/>
                    </a:srgbClr>
                  </a:innerShdw>
                </a:effectLst>
              </a:rPr>
              <a:t>Metamorphosis</a:t>
            </a:r>
          </a:p>
        </p:txBody>
      </p:sp>
      <p:sp>
        <p:nvSpPr>
          <p:cNvPr id="25" name="MG-Rectangle 24">
            <a:extLst>
              <a:ext uri="{FF2B5EF4-FFF2-40B4-BE49-F238E27FC236}">
                <a16:creationId xmlns:a16="http://schemas.microsoft.com/office/drawing/2014/main" id="{FD08A624-359E-6394-FE10-40B232290E16}"/>
              </a:ext>
            </a:extLst>
          </p:cNvPr>
          <p:cNvSpPr/>
          <p:nvPr>
            <p:custDataLst>
              <p:tags r:id="rId3"/>
            </p:custDataLst>
          </p:nvPr>
        </p:nvSpPr>
        <p:spPr>
          <a:xfrm>
            <a:off x="4994864" y="2638399"/>
            <a:ext cx="2202270" cy="584775"/>
          </a:xfrm>
          <a:prstGeom prst="rect">
            <a:avLst/>
          </a:prstGeom>
          <a:noFill/>
        </p:spPr>
        <p:txBody>
          <a:bodyPr wrap="square" lIns="91440" tIns="45720" rIns="91440" bIns="45720">
            <a:noAutofit/>
          </a:bodyPr>
          <a:lstStyle/>
          <a:p>
            <a:pPr algn="ctr"/>
            <a:r>
              <a:rPr lang="en-US" sz="3200" b="1" cap="none" spc="50" dirty="0">
                <a:ln w="0"/>
                <a:solidFill>
                  <a:schemeClr val="bg2"/>
                </a:solidFill>
                <a:effectLst>
                  <a:innerShdw blurRad="63500" dist="50800" dir="13500000">
                    <a:srgbClr val="000000">
                      <a:alpha val="50000"/>
                    </a:srgbClr>
                  </a:innerShdw>
                </a:effectLst>
              </a:rPr>
              <a:t>Franz Kafka</a:t>
            </a:r>
          </a:p>
        </p:txBody>
      </p:sp>
      <p:sp>
        <p:nvSpPr>
          <p:cNvPr id="26" name="MG-Rectangle 25">
            <a:extLst>
              <a:ext uri="{FF2B5EF4-FFF2-40B4-BE49-F238E27FC236}">
                <a16:creationId xmlns:a16="http://schemas.microsoft.com/office/drawing/2014/main" id="{D0E7448F-A361-8D63-7047-477798331A8F}"/>
              </a:ext>
            </a:extLst>
          </p:cNvPr>
          <p:cNvSpPr/>
          <p:nvPr>
            <p:custDataLst>
              <p:tags r:id="rId4"/>
            </p:custDataLst>
          </p:nvPr>
        </p:nvSpPr>
        <p:spPr>
          <a:xfrm>
            <a:off x="2951036" y="3534802"/>
            <a:ext cx="6289928" cy="584775"/>
          </a:xfrm>
          <a:prstGeom prst="rect">
            <a:avLst/>
          </a:prstGeom>
          <a:noFill/>
        </p:spPr>
        <p:txBody>
          <a:bodyPr wrap="square" lIns="91440" tIns="45720" rIns="91440" bIns="45720">
            <a:noAutofit/>
          </a:bodyPr>
          <a:lstStyle/>
          <a:p>
            <a:pPr algn="ctr"/>
            <a:r>
              <a:rPr lang="en-US" sz="3200" b="1" cap="none" spc="50" dirty="0">
                <a:ln w="0"/>
                <a:solidFill>
                  <a:schemeClr val="bg2"/>
                </a:solidFill>
                <a:effectLst>
                  <a:innerShdw blurRad="63500" dist="50800" dir="13500000">
                    <a:srgbClr val="000000">
                      <a:alpha val="50000"/>
                    </a:srgbClr>
                  </a:innerShdw>
                </a:effectLst>
              </a:rPr>
              <a:t>Analysis made by: </a:t>
            </a:r>
            <a:r>
              <a:rPr lang="en-US" sz="3200" b="1" cap="none" spc="50" dirty="0" err="1">
                <a:ln w="0"/>
                <a:solidFill>
                  <a:schemeClr val="bg2"/>
                </a:solidFill>
                <a:effectLst>
                  <a:innerShdw blurRad="63500" dist="50800" dir="13500000">
                    <a:srgbClr val="000000">
                      <a:alpha val="50000"/>
                    </a:srgbClr>
                  </a:innerShdw>
                </a:effectLst>
              </a:rPr>
              <a:t>happy_mimimix</a:t>
            </a:r>
            <a:endParaRPr lang="en-US" sz="3200" b="1" cap="none" spc="50" dirty="0">
              <a:ln w="0"/>
              <a:solidFill>
                <a:schemeClr val="bg2"/>
              </a:solidFill>
              <a:effectLst>
                <a:innerShdw blurRad="63500" dist="50800" dir="13500000">
                  <a:srgbClr val="000000">
                    <a:alpha val="50000"/>
                  </a:srgbClr>
                </a:innerShdw>
              </a:effectLst>
            </a:endParaRPr>
          </a:p>
        </p:txBody>
      </p:sp>
      <p:pic>
        <p:nvPicPr>
          <p:cNvPr id="2" name="FreshStart">
            <a:hlinkClick r:id="" action="ppaction://media"/>
            <a:extLst>
              <a:ext uri="{FF2B5EF4-FFF2-40B4-BE49-F238E27FC236}">
                <a16:creationId xmlns:a16="http://schemas.microsoft.com/office/drawing/2014/main" id="{DCC13192-C6E2-68A0-4688-49A2BDBDCFB9}"/>
              </a:ext>
            </a:extLst>
          </p:cNvPr>
          <p:cNvPicPr>
            <a:picLocks noChangeAspect="1"/>
          </p:cNvPicPr>
          <p:nvPr>
            <a:audioFile r:link="rId6"/>
            <p:extLst>
              <p:ext uri="{DAA4B4D4-6D71-4841-9C94-3DE7FCFB9230}">
                <p14:media xmlns:p14="http://schemas.microsoft.com/office/powerpoint/2010/main" r:embed="rId5"/>
              </p:ext>
            </p:extLst>
          </p:nvPr>
        </p:nvPicPr>
        <p:blipFill>
          <a:blip r:embed="rId21"/>
          <a:stretch>
            <a:fillRect/>
          </a:stretch>
        </p:blipFill>
        <p:spPr>
          <a:xfrm>
            <a:off x="-609600" y="0"/>
            <a:ext cx="609600" cy="609600"/>
          </a:xfrm>
          <a:prstGeom prst="rect">
            <a:avLst/>
          </a:prstGeom>
        </p:spPr>
      </p:pic>
    </p:spTree>
    <p:extLst>
      <p:ext uri="{BB962C8B-B14F-4D97-AF65-F5344CB8AC3E}">
        <p14:creationId xmlns:p14="http://schemas.microsoft.com/office/powerpoint/2010/main" val="1198657819"/>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50" presetClass="entr" presetSubtype="0" decel="100000" fill="hold" grpId="0" nodeType="afterEffect">
                                  <p:stCondLst>
                                    <p:cond delay="500"/>
                                  </p:stCondLst>
                                  <p:childTnLst>
                                    <p:set>
                                      <p:cBhvr>
                                        <p:cTn id="9" dur="1" fill="hold">
                                          <p:stCondLst>
                                            <p:cond delay="0"/>
                                          </p:stCondLst>
                                        </p:cTn>
                                        <p:tgtEl>
                                          <p:spTgt spid="23"/>
                                        </p:tgtEl>
                                        <p:attrNameLst>
                                          <p:attrName>style.visibility</p:attrName>
                                        </p:attrNameLst>
                                      </p:cBhvr>
                                      <p:to>
                                        <p:strVal val="visible"/>
                                      </p:to>
                                    </p:set>
                                    <p:anim calcmode="lin" valueType="num">
                                      <p:cBhvr>
                                        <p:cTn id="10" dur="500" fill="hold"/>
                                        <p:tgtEl>
                                          <p:spTgt spid="23"/>
                                        </p:tgtEl>
                                        <p:attrNameLst>
                                          <p:attrName>ppt_w</p:attrName>
                                        </p:attrNameLst>
                                      </p:cBhvr>
                                      <p:tavLst>
                                        <p:tav tm="0">
                                          <p:val>
                                            <p:strVal val="#ppt_w+.1"/>
                                          </p:val>
                                        </p:tav>
                                        <p:tav tm="100000">
                                          <p:val>
                                            <p:strVal val="#ppt_w"/>
                                          </p:val>
                                        </p:tav>
                                      </p:tavLst>
                                    </p:anim>
                                    <p:anim calcmode="lin" valueType="num">
                                      <p:cBhvr>
                                        <p:cTn id="11" dur="500" fill="hold"/>
                                        <p:tgtEl>
                                          <p:spTgt spid="23"/>
                                        </p:tgtEl>
                                        <p:attrNameLst>
                                          <p:attrName>ppt_h</p:attrName>
                                        </p:attrNameLst>
                                      </p:cBhvr>
                                      <p:tavLst>
                                        <p:tav tm="0">
                                          <p:val>
                                            <p:strVal val="#ppt_h"/>
                                          </p:val>
                                        </p:tav>
                                        <p:tav tm="100000">
                                          <p:val>
                                            <p:strVal val="#ppt_h"/>
                                          </p:val>
                                        </p:tav>
                                      </p:tavLst>
                                    </p:anim>
                                    <p:animEffect transition="in" filter="fade">
                                      <p:cBhvr>
                                        <p:cTn id="12" dur="500"/>
                                        <p:tgtEl>
                                          <p:spTgt spid="23"/>
                                        </p:tgtEl>
                                      </p:cBhvr>
                                    </p:animEffect>
                                  </p:childTnLst>
                                </p:cTn>
                              </p:par>
                            </p:childTnLst>
                          </p:cTn>
                        </p:par>
                        <p:par>
                          <p:cTn id="13" fill="hold">
                            <p:stCondLst>
                              <p:cond delay="1000"/>
                            </p:stCondLst>
                            <p:childTnLst>
                              <p:par>
                                <p:cTn id="14" presetID="47" presetClass="entr"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anim calcmode="lin" valueType="num">
                                      <p:cBhvr>
                                        <p:cTn id="17" dur="500" fill="hold"/>
                                        <p:tgtEl>
                                          <p:spTgt spid="25"/>
                                        </p:tgtEl>
                                        <p:attrNameLst>
                                          <p:attrName>ppt_y</p:attrName>
                                        </p:attrNameLst>
                                      </p:cBhvr>
                                      <p:tavLst>
                                        <p:tav tm="0">
                                          <p:val>
                                            <p:strVal val="#ppt_y-.02"/>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0"/>
                                  </p:stCondLst>
                                  <p:iterate type="lt">
                                    <p:tmAbs val="20"/>
                                  </p:iterate>
                                  <p:childTnLst>
                                    <p:set>
                                      <p:cBhvr>
                                        <p:cTn id="20" dur="1" fill="hold">
                                          <p:stCondLst>
                                            <p:cond delay="0"/>
                                          </p:stCondLst>
                                        </p:cTn>
                                        <p:tgtEl>
                                          <p:spTgt spid="26"/>
                                        </p:tgtEl>
                                        <p:attrNameLst>
                                          <p:attrName>style.visibility</p:attrName>
                                        </p:attrNameLst>
                                      </p:cBhvr>
                                      <p:to>
                                        <p:strVal val="visible"/>
                                      </p:to>
                                    </p:set>
                                  </p:childTnLst>
                                </p:cTn>
                              </p:par>
                              <p:par>
                                <p:cTn id="21" presetID="35" presetClass="path" presetSubtype="0" fill="hold" grpId="1" nodeType="withEffect">
                                  <p:stCondLst>
                                    <p:cond delay="0"/>
                                  </p:stCondLst>
                                  <p:iterate type="lt">
                                    <p:tmPct val="0"/>
                                  </p:iterate>
                                  <p:childTnLst>
                                    <p:animMotion origin="layout" path="M 0.25794 -1.85185E-6 L 0 -1.85185E-6 " pathEditMode="relative" rAng="0" ptsTypes="AA">
                                      <p:cBhvr>
                                        <p:cTn id="22" dur="540" fill="hold"/>
                                        <p:tgtEl>
                                          <p:spTgt spid="26"/>
                                        </p:tgtEl>
                                        <p:attrNameLst>
                                          <p:attrName>ppt_x</p:attrName>
                                          <p:attrName>ppt_y</p:attrName>
                                        </p:attrNameLst>
                                      </p:cBhvr>
                                      <p:rCtr x="-12904" y="0"/>
                                    </p:animMotion>
                                  </p:childTnLst>
                                </p:cTn>
                              </p:par>
                            </p:childTnLst>
                          </p:cTn>
                        </p:par>
                        <p:par>
                          <p:cTn id="23" fill="hold">
                            <p:stCondLst>
                              <p:cond delay="2041"/>
                            </p:stCondLst>
                            <p:childTnLst>
                              <p:par>
                                <p:cTn id="24" presetID="42" presetClass="entr" presetSubtype="0" decel="10000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8" fill="hold" display="0">
                  <p:stCondLst>
                    <p:cond delay="indefinite"/>
                  </p:stCondLst>
                  <p:endCondLst>
                    <p:cond evt="onStopAudio" delay="0">
                      <p:tgtEl>
                        <p:sldTgt/>
                      </p:tgtEl>
                    </p:cond>
                  </p:endCondLst>
                </p:cTn>
                <p:tgtEl>
                  <p:spTgt spid="2"/>
                </p:tgtEl>
              </p:cMediaNode>
            </p:audio>
          </p:childTnLst>
        </p:cTn>
      </p:par>
    </p:tnLst>
    <p:bldLst>
      <p:bldP spid="23" grpId="0"/>
      <p:bldP spid="25" grpId="1"/>
      <p:bldP spid="26" grpId="0"/>
      <p:bldP spid="2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E7476-50BE-9485-2DF5-52D3B4BACF09}"/>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040E246E-8F81-DA6B-552B-EEA420A10BA0}"/>
              </a:ext>
            </a:extLst>
          </p:cNvPr>
          <p:cNvSpPr>
            <a:spLocks noGrp="1"/>
          </p:cNvSpPr>
          <p:nvPr>
            <p:ph idx="1"/>
            <p:custDataLst>
              <p:tags r:id="rId1"/>
            </p:custDataLst>
          </p:nvPr>
        </p:nvSpPr>
        <p:spPr>
          <a:xfrm>
            <a:off x="838200" y="-10633076"/>
            <a:ext cx="10515600" cy="17491076"/>
          </a:xfrm>
        </p:spPr>
        <p:txBody>
          <a:bodyPr wrap="square">
            <a:noAutofit/>
          </a:bodyPr>
          <a:lstStyle/>
          <a:p>
            <a:r>
              <a:rPr lang="en-US" dirty="0"/>
              <a:t>Gregor Samsa</a:t>
            </a:r>
          </a:p>
          <a:p>
            <a:pPr lvl="1"/>
            <a:r>
              <a:rPr lang="en-US" dirty="0"/>
              <a:t>The protagonist</a:t>
            </a:r>
          </a:p>
          <a:p>
            <a:pPr lvl="1"/>
            <a:r>
              <a:rPr lang="en-US" dirty="0"/>
              <a:t>A traveling salesman</a:t>
            </a:r>
          </a:p>
          <a:p>
            <a:pPr lvl="1"/>
            <a:r>
              <a:rPr lang="en-US" dirty="0"/>
              <a:t>Transformed into an insect</a:t>
            </a:r>
          </a:p>
          <a:p>
            <a:pPr lvl="1"/>
            <a:r>
              <a:rPr lang="en-US" dirty="0"/>
              <a:t>The only person who have a job in the family</a:t>
            </a:r>
          </a:p>
          <a:p>
            <a:r>
              <a:rPr lang="en-US" dirty="0"/>
              <a:t>Grete Samsa</a:t>
            </a:r>
          </a:p>
          <a:p>
            <a:pPr lvl="1"/>
            <a:r>
              <a:rPr lang="en-US" dirty="0"/>
              <a:t>Gregor’s sister</a:t>
            </a:r>
          </a:p>
          <a:p>
            <a:pPr lvl="1"/>
            <a:r>
              <a:rPr lang="en-US" dirty="0"/>
              <a:t>The only character who take care of Gregor after he has transformed into an insect in the whole story</a:t>
            </a:r>
          </a:p>
          <a:p>
            <a:pPr lvl="1"/>
            <a:r>
              <a:rPr lang="en-US" dirty="0"/>
              <a:t>Stopped taking care of Gregor after taking on a salesgirl job</a:t>
            </a:r>
          </a:p>
          <a:p>
            <a:pPr lvl="1"/>
            <a:r>
              <a:rPr lang="en-US" dirty="0"/>
              <a:t>A very good violin player</a:t>
            </a:r>
          </a:p>
          <a:p>
            <a:r>
              <a:rPr lang="en-US" dirty="0"/>
              <a:t>Gregor’s father</a:t>
            </a:r>
          </a:p>
          <a:p>
            <a:pPr lvl="1"/>
            <a:r>
              <a:rPr lang="en-US" dirty="0"/>
              <a:t>Is mistrustful and unsympathetic towards Gregor after the transformation</a:t>
            </a:r>
          </a:p>
          <a:p>
            <a:pPr lvl="1"/>
            <a:r>
              <a:rPr lang="en-US" dirty="0"/>
              <a:t>Is exhausted and emotionally broken because of the failure of his business</a:t>
            </a:r>
          </a:p>
          <a:p>
            <a:pPr lvl="1"/>
            <a:r>
              <a:rPr lang="en-US" dirty="0"/>
              <a:t>Attacked Gregor with apples</a:t>
            </a:r>
          </a:p>
          <a:p>
            <a:r>
              <a:rPr lang="en-US" dirty="0"/>
              <a:t>Gregor’s mother</a:t>
            </a:r>
          </a:p>
          <a:p>
            <a:pPr lvl="1"/>
            <a:r>
              <a:rPr lang="en-US" dirty="0"/>
              <a:t>Is suffering from asthma</a:t>
            </a:r>
          </a:p>
          <a:p>
            <a:pPr lvl="1"/>
            <a:r>
              <a:rPr lang="en-US" dirty="0"/>
              <a:t>Being overall neutral throughout the story</a:t>
            </a:r>
          </a:p>
          <a:p>
            <a:pPr lvl="1"/>
            <a:r>
              <a:rPr lang="en-US" dirty="0"/>
              <a:t>The attitude towards Gregor is both horrifying and loving</a:t>
            </a:r>
          </a:p>
          <a:p>
            <a:r>
              <a:rPr lang="en-US" dirty="0"/>
              <a:t>The manager</a:t>
            </a:r>
          </a:p>
          <a:p>
            <a:pPr lvl="1"/>
            <a:r>
              <a:rPr lang="en-US" dirty="0"/>
              <a:t>Gregor’s boss before the transformation</a:t>
            </a:r>
          </a:p>
          <a:p>
            <a:pPr lvl="1"/>
            <a:r>
              <a:rPr lang="en-US" dirty="0"/>
              <a:t>Immediately leave Gregor’s house when he discovered that Gregor has transformed</a:t>
            </a:r>
          </a:p>
          <a:p>
            <a:r>
              <a:rPr lang="en-US" dirty="0"/>
              <a:t>The </a:t>
            </a:r>
            <a:r>
              <a:rPr lang="en-US" dirty="0" err="1"/>
              <a:t>loadgers</a:t>
            </a:r>
            <a:endParaRPr lang="en-US" dirty="0"/>
          </a:p>
          <a:p>
            <a:pPr lvl="1"/>
            <a:r>
              <a:rPr lang="en-US" dirty="0"/>
              <a:t>Three people who rent one of the rooms in Gregor’s house</a:t>
            </a:r>
          </a:p>
          <a:p>
            <a:pPr lvl="1"/>
            <a:r>
              <a:rPr lang="en-US" dirty="0"/>
              <a:t>Immediately declares that he won't pay for the </a:t>
            </a:r>
            <a:r>
              <a:rPr lang="en-US" dirty="0" err="1"/>
              <a:t>Samsas'</a:t>
            </a:r>
            <a:r>
              <a:rPr lang="en-US" dirty="0"/>
              <a:t> services after seeing the insect (Gregor)</a:t>
            </a:r>
          </a:p>
          <a:p>
            <a:r>
              <a:rPr lang="en-US" dirty="0"/>
              <a:t>Charwoman</a:t>
            </a:r>
          </a:p>
          <a:p>
            <a:pPr lvl="1"/>
            <a:r>
              <a:rPr lang="en-US" dirty="0"/>
              <a:t>Hired by the family few months after Gregor’s transformation to replace the servant girl and the cook</a:t>
            </a:r>
          </a:p>
          <a:p>
            <a:pPr lvl="1"/>
            <a:r>
              <a:rPr lang="en-US" dirty="0"/>
              <a:t>The least disgusted and frightened by Gregor</a:t>
            </a:r>
          </a:p>
        </p:txBody>
      </p:sp>
    </p:spTree>
    <p:extLst>
      <p:ext uri="{BB962C8B-B14F-4D97-AF65-F5344CB8AC3E}">
        <p14:creationId xmlns:p14="http://schemas.microsoft.com/office/powerpoint/2010/main" val="288020769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23" end="23"/>
                                            </p:txEl>
                                          </p:spTgt>
                                        </p:tgtEl>
                                        <p:attrNameLst>
                                          <p:attrName>style.visibility</p:attrName>
                                        </p:attrNameLst>
                                      </p:cBhvr>
                                      <p:to>
                                        <p:strVal val="visible"/>
                                      </p:to>
                                    </p:set>
                                    <p:animEffect transition="in" filter="fade">
                                      <p:cBhvr>
                                        <p:cTn id="7" dur="750"/>
                                        <p:tgtEl>
                                          <p:spTgt spid="3">
                                            <p:txEl>
                                              <p:pRg st="23" end="23"/>
                                            </p:txEl>
                                          </p:spTgt>
                                        </p:tgtEl>
                                      </p:cBhvr>
                                    </p:animEffect>
                                    <p:anim calcmode="lin" valueType="num">
                                      <p:cBhvr>
                                        <p:cTn id="8" dur="750" decel="100000" fill="hold"/>
                                        <p:tgtEl>
                                          <p:spTgt spid="3">
                                            <p:txEl>
                                              <p:pRg st="23" end="23"/>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24" end="24"/>
                                            </p:txEl>
                                          </p:spTgt>
                                        </p:tgtEl>
                                        <p:attrNameLst>
                                          <p:attrName>style.visibility</p:attrName>
                                        </p:attrNameLst>
                                      </p:cBhvr>
                                      <p:to>
                                        <p:strVal val="visible"/>
                                      </p:to>
                                    </p:set>
                                    <p:animEffect transition="in" filter="fade">
                                      <p:cBhvr>
                                        <p:cTn id="13" dur="750"/>
                                        <p:tgtEl>
                                          <p:spTgt spid="3">
                                            <p:txEl>
                                              <p:pRg st="24" end="24"/>
                                            </p:txEl>
                                          </p:spTgt>
                                        </p:tgtEl>
                                      </p:cBhvr>
                                    </p:animEffect>
                                    <p:anim calcmode="lin" valueType="num">
                                      <p:cBhvr>
                                        <p:cTn id="14" dur="750" decel="100000" fill="hold"/>
                                        <p:tgtEl>
                                          <p:spTgt spid="3">
                                            <p:txEl>
                                              <p:pRg st="24" end="24"/>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5" end="25"/>
                                            </p:txEl>
                                          </p:spTgt>
                                        </p:tgtEl>
                                        <p:attrNameLst>
                                          <p:attrName>style.visibility</p:attrName>
                                        </p:attrNameLst>
                                      </p:cBhvr>
                                      <p:to>
                                        <p:strVal val="visible"/>
                                      </p:to>
                                    </p:set>
                                    <p:animEffect transition="in" filter="fade">
                                      <p:cBhvr>
                                        <p:cTn id="19" dur="750"/>
                                        <p:tgtEl>
                                          <p:spTgt spid="3">
                                            <p:txEl>
                                              <p:pRg st="25" end="25"/>
                                            </p:txEl>
                                          </p:spTgt>
                                        </p:tgtEl>
                                      </p:cBhvr>
                                    </p:animEffect>
                                    <p:anim calcmode="lin" valueType="num">
                                      <p:cBhvr>
                                        <p:cTn id="20" dur="750" decel="100000" fill="hold"/>
                                        <p:tgtEl>
                                          <p:spTgt spid="3">
                                            <p:txEl>
                                              <p:pRg st="25" end="25"/>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6" end="26"/>
                                            </p:txEl>
                                          </p:spTgt>
                                        </p:tgtEl>
                                        <p:attrNameLst>
                                          <p:attrName>style.visibility</p:attrName>
                                        </p:attrNameLst>
                                      </p:cBhvr>
                                      <p:to>
                                        <p:strVal val="visible"/>
                                      </p:to>
                                    </p:set>
                                    <p:animEffect transition="in" filter="fade">
                                      <p:cBhvr>
                                        <p:cTn id="25" dur="750"/>
                                        <p:tgtEl>
                                          <p:spTgt spid="3">
                                            <p:txEl>
                                              <p:pRg st="26" end="26"/>
                                            </p:txEl>
                                          </p:spTgt>
                                        </p:tgtEl>
                                      </p:cBhvr>
                                    </p:animEffect>
                                    <p:anim calcmode="lin" valueType="num">
                                      <p:cBhvr>
                                        <p:cTn id="26" dur="750" decel="100000" fill="hold"/>
                                        <p:tgtEl>
                                          <p:spTgt spid="3">
                                            <p:txEl>
                                              <p:pRg st="26" end="2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2121D-2A1D-14CD-3B00-81966210DC99}"/>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4574A921-D514-7D8E-4D5A-3D1A985A63E7}"/>
              </a:ext>
            </a:extLst>
          </p:cNvPr>
          <p:cNvSpPr>
            <a:spLocks noGrp="1"/>
          </p:cNvSpPr>
          <p:nvPr>
            <p:ph idx="1"/>
            <p:custDataLst>
              <p:tags r:id="rId1"/>
            </p:custDataLst>
          </p:nvPr>
        </p:nvSpPr>
        <p:spPr>
          <a:xfrm>
            <a:off x="838200" y="1825624"/>
            <a:ext cx="10515600" cy="5032375"/>
          </a:xfrm>
        </p:spPr>
        <p:txBody>
          <a:bodyPr>
            <a:noAutofit/>
          </a:bodyPr>
          <a:lstStyle/>
          <a:p>
            <a:r>
              <a:rPr lang="en-US" dirty="0"/>
              <a:t>The couch</a:t>
            </a:r>
          </a:p>
          <a:p>
            <a:pPr lvl="1"/>
            <a:r>
              <a:rPr lang="en-US" dirty="0"/>
              <a:t>Gregor’s hiding place</a:t>
            </a:r>
          </a:p>
          <a:p>
            <a:pPr lvl="1"/>
            <a:r>
              <a:rPr lang="en-US" dirty="0"/>
              <a:t>Barrier of the truth</a:t>
            </a:r>
          </a:p>
          <a:p>
            <a:pPr lvl="1"/>
            <a:r>
              <a:rPr lang="en-US" dirty="0"/>
              <a:t>Hides Gregor’s appearance</a:t>
            </a:r>
          </a:p>
          <a:p>
            <a:r>
              <a:rPr lang="en-US" dirty="0"/>
              <a:t>The writing desk</a:t>
            </a:r>
          </a:p>
          <a:p>
            <a:pPr lvl="1"/>
            <a:r>
              <a:rPr lang="en-US" dirty="0"/>
              <a:t>The place where Gregor work when he was still a human being</a:t>
            </a:r>
          </a:p>
          <a:p>
            <a:pPr lvl="1"/>
            <a:r>
              <a:rPr lang="en-US" dirty="0"/>
              <a:t>A connection to his human life in the past</a:t>
            </a:r>
          </a:p>
          <a:p>
            <a:pPr lvl="1"/>
            <a:r>
              <a:rPr lang="en-US" dirty="0"/>
              <a:t>The proud memory of he working for the family</a:t>
            </a:r>
          </a:p>
          <a:p>
            <a:pPr marL="0" indent="0">
              <a:buNone/>
            </a:pPr>
            <a:endParaRPr lang="en-US" dirty="0"/>
          </a:p>
          <a:p>
            <a:pPr marL="0" indent="0">
              <a:buNone/>
            </a:pPr>
            <a:r>
              <a:rPr lang="en-US" sz="1400" dirty="0">
                <a:solidFill>
                  <a:schemeClr val="accent2">
                    <a:lumMod val="60000"/>
                    <a:lumOff val="40000"/>
                  </a:schemeClr>
                </a:solidFill>
              </a:rPr>
              <a:t>(Probably some more I didn’t notice LOL)</a:t>
            </a:r>
          </a:p>
        </p:txBody>
      </p:sp>
      <p:sp>
        <p:nvSpPr>
          <p:cNvPr id="2" name="MG-标题 1">
            <a:extLst>
              <a:ext uri="{FF2B5EF4-FFF2-40B4-BE49-F238E27FC236}">
                <a16:creationId xmlns:a16="http://schemas.microsoft.com/office/drawing/2014/main" id="{A4186767-54B2-7051-1FFD-500E6601604C}"/>
              </a:ext>
            </a:extLst>
          </p:cNvPr>
          <p:cNvSpPr>
            <a:spLocks noGrp="1"/>
          </p:cNvSpPr>
          <p:nvPr>
            <p:ph type="title"/>
            <p:custDataLst>
              <p:tags r:id="rId2"/>
            </p:custDataLst>
          </p:nvPr>
        </p:nvSpPr>
        <p:spPr>
          <a:xfrm>
            <a:off x="838200" y="2766219"/>
            <a:ext cx="10515600" cy="1325563"/>
          </a:xfrm>
        </p:spPr>
        <p:txBody>
          <a:bodyPr>
            <a:noAutofit/>
          </a:bodyPr>
          <a:lstStyle/>
          <a:p>
            <a:pPr algn="ctr"/>
            <a:r>
              <a:rPr lang="en-US" dirty="0"/>
              <a:t>Symbols</a:t>
            </a:r>
          </a:p>
        </p:txBody>
      </p:sp>
    </p:spTree>
    <p:extLst>
      <p:ext uri="{BB962C8B-B14F-4D97-AF65-F5344CB8AC3E}">
        <p14:creationId xmlns:p14="http://schemas.microsoft.com/office/powerpoint/2010/main" val="3955974803"/>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4" presetClass="path" presetSubtype="0" decel="100000" fill="hold" grpId="1" nodeType="clickEffect">
                                  <p:stCondLst>
                                    <p:cond delay="0"/>
                                  </p:stCondLst>
                                  <p:childTnLst>
                                    <p:animMotion origin="layout" path="M 0 0 L 0 -0.36528 " pathEditMode="relative" rAng="0" ptsTypes="AA">
                                      <p:cBhvr>
                                        <p:cTn id="13" dur="500" fill="hold"/>
                                        <p:tgtEl>
                                          <p:spTgt spid="2"/>
                                        </p:tgtEl>
                                        <p:attrNameLst>
                                          <p:attrName>ppt_x</p:attrName>
                                          <p:attrName>ppt_y</p:attrName>
                                        </p:attrNameLst>
                                      </p:cBhvr>
                                      <p:rCtr x="0" y="-18264"/>
                                    </p:animMotion>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anim calcmode="lin" valueType="num">
                                      <p:cBhvr>
                                        <p:cTn id="24"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750"/>
                                        <p:tgtEl>
                                          <p:spTgt spid="3">
                                            <p:txEl>
                                              <p:pRg st="4" end="4"/>
                                            </p:txEl>
                                          </p:spTgt>
                                        </p:tgtEl>
                                      </p:cBhvr>
                                    </p:animEffect>
                                    <p:anim calcmode="lin" valueType="num">
                                      <p:cBhvr>
                                        <p:cTn id="42"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750"/>
                                        <p:tgtEl>
                                          <p:spTgt spid="3">
                                            <p:txEl>
                                              <p:pRg st="5" end="5"/>
                                            </p:txEl>
                                          </p:spTgt>
                                        </p:tgtEl>
                                      </p:cBhvr>
                                    </p:animEffect>
                                    <p:anim calcmode="lin" valueType="num">
                                      <p:cBhvr>
                                        <p:cTn id="48"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750"/>
                                        <p:tgtEl>
                                          <p:spTgt spid="3">
                                            <p:txEl>
                                              <p:pRg st="7" end="7"/>
                                            </p:txEl>
                                          </p:spTgt>
                                        </p:tgtEl>
                                      </p:cBhvr>
                                    </p:animEffect>
                                    <p:anim calcmode="lin" valueType="num">
                                      <p:cBhvr>
                                        <p:cTn id="60"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750"/>
                                        <p:tgtEl>
                                          <p:spTgt spid="3">
                                            <p:txEl>
                                              <p:pRg st="9" end="9"/>
                                            </p:txEl>
                                          </p:spTgt>
                                        </p:tgtEl>
                                      </p:cBhvr>
                                    </p:animEffect>
                                    <p:anim calcmode="lin" valueType="num">
                                      <p:cBhvr>
                                        <p:cTn id="66" dur="750" decel="100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3FFB-CD91-F296-3853-3B620B4AFA94}"/>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EE88AA7C-9CA5-9F8E-1888-D59E899D95C5}"/>
              </a:ext>
            </a:extLst>
          </p:cNvPr>
          <p:cNvSpPr>
            <a:spLocks noGrp="1"/>
          </p:cNvSpPr>
          <p:nvPr>
            <p:ph idx="1"/>
            <p:custDataLst>
              <p:tags r:id="rId1"/>
            </p:custDataLst>
          </p:nvPr>
        </p:nvSpPr>
        <p:spPr>
          <a:xfrm>
            <a:off x="838200" y="1825624"/>
            <a:ext cx="10515600" cy="5032375"/>
          </a:xfrm>
        </p:spPr>
        <p:txBody>
          <a:bodyPr>
            <a:noAutofit/>
          </a:bodyPr>
          <a:lstStyle/>
          <a:p>
            <a:r>
              <a:rPr lang="en-US" dirty="0"/>
              <a:t>Broken family relationship</a:t>
            </a:r>
          </a:p>
          <a:p>
            <a:pPr lvl="1"/>
            <a:r>
              <a:rPr lang="en-US" dirty="0"/>
              <a:t>The entire family rely on Gregor for their financial income</a:t>
            </a:r>
          </a:p>
          <a:p>
            <a:pPr lvl="1"/>
            <a:r>
              <a:rPr lang="en-US" dirty="0"/>
              <a:t>Gregor has a strong feeling of duty and responsibility towards the family that he’s still thinking about his work even when he is already an insect</a:t>
            </a:r>
          </a:p>
          <a:p>
            <a:pPr lvl="1"/>
            <a:r>
              <a:rPr lang="en-US" dirty="0"/>
              <a:t>The family members give little love and care to Gregor when Gregor has transformed and is unable to provide financial support to the family</a:t>
            </a:r>
          </a:p>
          <a:p>
            <a:r>
              <a:rPr lang="en-US" dirty="0"/>
              <a:t>Money</a:t>
            </a:r>
          </a:p>
          <a:p>
            <a:pPr lvl="1"/>
            <a:r>
              <a:rPr lang="en-US" dirty="0"/>
              <a:t>The most fundamental item that ensures good life quality</a:t>
            </a:r>
          </a:p>
          <a:p>
            <a:pPr lvl="1"/>
            <a:r>
              <a:rPr lang="en-US" dirty="0"/>
              <a:t>Gregor spend a large amount of time worrying about how life is going to continue without him providing financial support</a:t>
            </a:r>
          </a:p>
          <a:p>
            <a:r>
              <a:rPr lang="en-US" dirty="0"/>
              <a:t>Body vs mind</a:t>
            </a:r>
          </a:p>
          <a:p>
            <a:pPr lvl="1"/>
            <a:r>
              <a:rPr lang="en-US" dirty="0"/>
              <a:t>Gregor’s body has changed but his mind stay the same</a:t>
            </a:r>
          </a:p>
        </p:txBody>
      </p:sp>
      <p:sp>
        <p:nvSpPr>
          <p:cNvPr id="2" name="MG-标题 1">
            <a:extLst>
              <a:ext uri="{FF2B5EF4-FFF2-40B4-BE49-F238E27FC236}">
                <a16:creationId xmlns:a16="http://schemas.microsoft.com/office/drawing/2014/main" id="{EC1A052E-2589-4289-C65C-A8384FCB576C}"/>
              </a:ext>
            </a:extLst>
          </p:cNvPr>
          <p:cNvSpPr>
            <a:spLocks noGrp="1"/>
          </p:cNvSpPr>
          <p:nvPr>
            <p:ph type="title"/>
            <p:custDataLst>
              <p:tags r:id="rId2"/>
            </p:custDataLst>
          </p:nvPr>
        </p:nvSpPr>
        <p:spPr>
          <a:xfrm>
            <a:off x="838200" y="2766219"/>
            <a:ext cx="10515600" cy="1325563"/>
          </a:xfrm>
        </p:spPr>
        <p:txBody>
          <a:bodyPr>
            <a:noAutofit/>
          </a:bodyPr>
          <a:lstStyle/>
          <a:p>
            <a:pPr algn="ctr"/>
            <a:r>
              <a:rPr lang="en-US" dirty="0"/>
              <a:t>Themes</a:t>
            </a:r>
          </a:p>
        </p:txBody>
      </p:sp>
    </p:spTree>
    <p:extLst>
      <p:ext uri="{BB962C8B-B14F-4D97-AF65-F5344CB8AC3E}">
        <p14:creationId xmlns:p14="http://schemas.microsoft.com/office/powerpoint/2010/main" val="1301833624"/>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4" presetClass="path" presetSubtype="0" decel="100000" fill="hold" grpId="1" nodeType="clickEffect">
                                  <p:stCondLst>
                                    <p:cond delay="0"/>
                                  </p:stCondLst>
                                  <p:childTnLst>
                                    <p:animMotion origin="layout" path="M 0 0 L 0 -0.36528 " pathEditMode="relative" rAng="0" ptsTypes="AA">
                                      <p:cBhvr>
                                        <p:cTn id="13" dur="500" fill="hold"/>
                                        <p:tgtEl>
                                          <p:spTgt spid="2"/>
                                        </p:tgtEl>
                                        <p:attrNameLst>
                                          <p:attrName>ppt_x</p:attrName>
                                          <p:attrName>ppt_y</p:attrName>
                                        </p:attrNameLst>
                                      </p:cBhvr>
                                      <p:rCtr x="0" y="-18264"/>
                                    </p:animMotion>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anim calcmode="lin" valueType="num">
                                      <p:cBhvr>
                                        <p:cTn id="24"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750"/>
                                        <p:tgtEl>
                                          <p:spTgt spid="3">
                                            <p:txEl>
                                              <p:pRg st="4" end="4"/>
                                            </p:txEl>
                                          </p:spTgt>
                                        </p:tgtEl>
                                      </p:cBhvr>
                                    </p:animEffect>
                                    <p:anim calcmode="lin" valueType="num">
                                      <p:cBhvr>
                                        <p:cTn id="42"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750"/>
                                        <p:tgtEl>
                                          <p:spTgt spid="3">
                                            <p:txEl>
                                              <p:pRg st="5" end="5"/>
                                            </p:txEl>
                                          </p:spTgt>
                                        </p:tgtEl>
                                      </p:cBhvr>
                                    </p:animEffect>
                                    <p:anim calcmode="lin" valueType="num">
                                      <p:cBhvr>
                                        <p:cTn id="48"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750"/>
                                        <p:tgtEl>
                                          <p:spTgt spid="3">
                                            <p:txEl>
                                              <p:pRg st="7" end="7"/>
                                            </p:txEl>
                                          </p:spTgt>
                                        </p:tgtEl>
                                      </p:cBhvr>
                                    </p:animEffect>
                                    <p:anim calcmode="lin" valueType="num">
                                      <p:cBhvr>
                                        <p:cTn id="60"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750"/>
                                        <p:tgtEl>
                                          <p:spTgt spid="3">
                                            <p:txEl>
                                              <p:pRg st="8" end="8"/>
                                            </p:txEl>
                                          </p:spTgt>
                                        </p:tgtEl>
                                      </p:cBhvr>
                                    </p:animEffect>
                                    <p:anim calcmode="lin" valueType="num">
                                      <p:cBhvr>
                                        <p:cTn id="66" dur="750" decel="100000" fill="hold"/>
                                        <p:tgtEl>
                                          <p:spTgt spid="3">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760A-BBAE-9C9B-1437-B7F13356CCF7}"/>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D7C5371A-AC40-3B33-15D6-995306EA7051}"/>
              </a:ext>
            </a:extLst>
          </p:cNvPr>
          <p:cNvSpPr>
            <a:spLocks noGrp="1"/>
          </p:cNvSpPr>
          <p:nvPr>
            <p:ph idx="1"/>
            <p:custDataLst>
              <p:tags r:id="rId1"/>
            </p:custDataLst>
          </p:nvPr>
        </p:nvSpPr>
        <p:spPr>
          <a:xfrm>
            <a:off x="838200" y="1825624"/>
            <a:ext cx="10515600" cy="5032375"/>
          </a:xfrm>
        </p:spPr>
        <p:txBody>
          <a:bodyPr>
            <a:noAutofit/>
          </a:bodyPr>
          <a:lstStyle/>
          <a:p>
            <a:r>
              <a:rPr lang="en-US" dirty="0"/>
              <a:t>Unconscious motivations</a:t>
            </a:r>
          </a:p>
          <a:p>
            <a:pPr lvl="1"/>
            <a:r>
              <a:rPr lang="en-US" dirty="0"/>
              <a:t>Gregor is willing to sacrifice himself for the family</a:t>
            </a:r>
          </a:p>
          <a:p>
            <a:pPr lvl="1"/>
            <a:r>
              <a:rPr lang="en-US" dirty="0"/>
              <a:t>Greger need some rest from the tiring work</a:t>
            </a:r>
          </a:p>
          <a:p>
            <a:pPr lvl="1"/>
            <a:r>
              <a:rPr lang="en-US" dirty="0"/>
              <a:t>Gregor’s family used him as a machine that produce money for them</a:t>
            </a:r>
          </a:p>
          <a:p>
            <a:pPr lvl="1"/>
            <a:r>
              <a:rPr lang="en-US" dirty="0"/>
              <a:t>Grete still think one day Gregor would transform back to a human being</a:t>
            </a:r>
          </a:p>
          <a:p>
            <a:r>
              <a:rPr lang="en-US" dirty="0"/>
              <a:t>Psychological conflicts</a:t>
            </a:r>
          </a:p>
          <a:p>
            <a:pPr lvl="1"/>
            <a:r>
              <a:rPr lang="en-US" dirty="0"/>
              <a:t>Gregor doesn’t like his job but also don’t want to lose it because his entire family depend on it</a:t>
            </a:r>
          </a:p>
          <a:p>
            <a:pPr lvl="1"/>
            <a:r>
              <a:rPr lang="en-US" dirty="0"/>
              <a:t>Grete wants to take care of Gregor but her new busy job prevents her from doing so</a:t>
            </a:r>
          </a:p>
          <a:p>
            <a:r>
              <a:rPr lang="en-US" dirty="0"/>
              <a:t>Human psyches</a:t>
            </a:r>
          </a:p>
          <a:p>
            <a:pPr lvl="1"/>
            <a:r>
              <a:rPr lang="en-US" dirty="0"/>
              <a:t>Gregor’s father wants nothing else but money</a:t>
            </a:r>
          </a:p>
        </p:txBody>
      </p:sp>
      <p:sp>
        <p:nvSpPr>
          <p:cNvPr id="2" name="MG-标题 1">
            <a:extLst>
              <a:ext uri="{FF2B5EF4-FFF2-40B4-BE49-F238E27FC236}">
                <a16:creationId xmlns:a16="http://schemas.microsoft.com/office/drawing/2014/main" id="{85006D43-10F4-3858-96A8-2A789AAC5448}"/>
              </a:ext>
            </a:extLst>
          </p:cNvPr>
          <p:cNvSpPr>
            <a:spLocks noGrp="1"/>
          </p:cNvSpPr>
          <p:nvPr>
            <p:ph type="title"/>
            <p:custDataLst>
              <p:tags r:id="rId2"/>
            </p:custDataLst>
          </p:nvPr>
        </p:nvSpPr>
        <p:spPr>
          <a:xfrm>
            <a:off x="838200" y="2766219"/>
            <a:ext cx="10515600" cy="1325563"/>
          </a:xfrm>
        </p:spPr>
        <p:txBody>
          <a:bodyPr>
            <a:noAutofit/>
          </a:bodyPr>
          <a:lstStyle/>
          <a:p>
            <a:pPr algn="ctr"/>
            <a:r>
              <a:rPr lang="en-US" dirty="0"/>
              <a:t>Criticizing using the psychological approach</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7677E112-320E-6C98-36CA-0FE440C3BF02}"/>
                  </a:ext>
                </a:extLst>
              </p:cNvPr>
              <p:cNvGraphicFramePr>
                <a:graphicFrameLocks noChangeAspect="1"/>
              </p:cNvGraphicFramePr>
              <p:nvPr>
                <p:extLst>
                  <p:ext uri="{D42A27DB-BD31-4B8C-83A1-F6EECF244321}">
                    <p14:modId xmlns:p14="http://schemas.microsoft.com/office/powerpoint/2010/main" val="303276853"/>
                  </p:ext>
                </p:extLst>
              </p:nvPr>
            </p:nvGraphicFramePr>
            <p:xfrm>
              <a:off x="5713490" y="3069690"/>
              <a:ext cx="5367952" cy="705605"/>
            </p:xfrm>
            <a:graphic>
              <a:graphicData uri="http://schemas.microsoft.com/office/powerpoint/2016/slidezoom">
                <pslz:sldZm>
                  <pslz:sldZmObj sldId="271" cId="4001655074">
                    <pslz:zmPr id="{EFC8C853-BAF1-4E50-8610-DA36215DD559}" imageType="cover" transitionDur="5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5367952" cy="705605"/>
                        </a:xfrm>
                        <a:prstGeom prst="rect">
                          <a:avLst/>
                        </a:prstGeom>
                        <a:ln w="12700">
                          <a:solidFill>
                            <a:schemeClr val="bg1"/>
                          </a:solidFill>
                        </a:ln>
                      </p166:spPr>
                    </pslz:zmPr>
                  </pslz:sldZmObj>
                </pslz:sldZm>
              </a:graphicData>
            </a:graphic>
          </p:graphicFrame>
        </mc:Choice>
        <mc:Fallback>
          <p:pic>
            <p:nvPicPr>
              <p:cNvPr id="5" name="Slide Zoom 4">
                <a:hlinkClick r:id="rId5" action="ppaction://hlinksldjump"/>
                <a:extLst>
                  <a:ext uri="{FF2B5EF4-FFF2-40B4-BE49-F238E27FC236}">
                    <a16:creationId xmlns:a16="http://schemas.microsoft.com/office/drawing/2014/main" id="{7677E112-320E-6C98-36CA-0FE440C3BF02}"/>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5713490" y="3069690"/>
                <a:ext cx="5367952" cy="705605"/>
              </a:xfrm>
              <a:prstGeom prst="rect">
                <a:avLst/>
              </a:prstGeom>
              <a:ln w="12700">
                <a:solidFill>
                  <a:schemeClr val="bg1"/>
                </a:solidFill>
              </a:ln>
            </p:spPr>
          </p:pic>
        </mc:Fallback>
      </mc:AlternateContent>
    </p:spTree>
    <p:extLst>
      <p:ext uri="{BB962C8B-B14F-4D97-AF65-F5344CB8AC3E}">
        <p14:creationId xmlns:p14="http://schemas.microsoft.com/office/powerpoint/2010/main" val="1872521104"/>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4" presetClass="path" presetSubtype="0" decel="100000" fill="hold" grpId="1" nodeType="clickEffect">
                                  <p:stCondLst>
                                    <p:cond delay="0"/>
                                  </p:stCondLst>
                                  <p:childTnLst>
                                    <p:animMotion origin="layout" path="M 0 0 L 0 -0.36528 " pathEditMode="relative" rAng="0" ptsTypes="AA">
                                      <p:cBhvr>
                                        <p:cTn id="16" dur="500" fill="hold"/>
                                        <p:tgtEl>
                                          <p:spTgt spid="2"/>
                                        </p:tgtEl>
                                        <p:attrNameLst>
                                          <p:attrName>ppt_x</p:attrName>
                                          <p:attrName>ppt_y</p:attrName>
                                        </p:attrNameLst>
                                      </p:cBhvr>
                                      <p:rCtr x="0" y="-18264"/>
                                    </p:animMotion>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750"/>
                                        <p:tgtEl>
                                          <p:spTgt spid="3">
                                            <p:txEl>
                                              <p:pRg st="0" end="0"/>
                                            </p:txEl>
                                          </p:spTgt>
                                        </p:tgtEl>
                                      </p:cBhvr>
                                    </p:animEffect>
                                    <p:anim calcmode="lin" valueType="num">
                                      <p:cBhvr>
                                        <p:cTn id="23"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750"/>
                                        <p:tgtEl>
                                          <p:spTgt spid="3">
                                            <p:txEl>
                                              <p:pRg st="1" end="1"/>
                                            </p:txEl>
                                          </p:spTgt>
                                        </p:tgtEl>
                                      </p:cBhvr>
                                    </p:animEffect>
                                    <p:anim calcmode="lin" valueType="num">
                                      <p:cBhvr>
                                        <p:cTn id="29"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750"/>
                                        <p:tgtEl>
                                          <p:spTgt spid="3">
                                            <p:txEl>
                                              <p:pRg st="2" end="2"/>
                                            </p:txEl>
                                          </p:spTgt>
                                        </p:tgtEl>
                                      </p:cBhvr>
                                    </p:animEffect>
                                    <p:anim calcmode="lin" valueType="num">
                                      <p:cBhvr>
                                        <p:cTn id="35"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750"/>
                                        <p:tgtEl>
                                          <p:spTgt spid="3">
                                            <p:txEl>
                                              <p:pRg st="3" end="3"/>
                                            </p:txEl>
                                          </p:spTgt>
                                        </p:tgtEl>
                                      </p:cBhvr>
                                    </p:animEffect>
                                    <p:anim calcmode="lin" valueType="num">
                                      <p:cBhvr>
                                        <p:cTn id="41"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750"/>
                                        <p:tgtEl>
                                          <p:spTgt spid="3">
                                            <p:txEl>
                                              <p:pRg st="4" end="4"/>
                                            </p:txEl>
                                          </p:spTgt>
                                        </p:tgtEl>
                                      </p:cBhvr>
                                    </p:animEffect>
                                    <p:anim calcmode="lin" valueType="num">
                                      <p:cBhvr>
                                        <p:cTn id="47"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750"/>
                                        <p:tgtEl>
                                          <p:spTgt spid="3">
                                            <p:txEl>
                                              <p:pRg st="5" end="5"/>
                                            </p:txEl>
                                          </p:spTgt>
                                        </p:tgtEl>
                                      </p:cBhvr>
                                    </p:animEffect>
                                    <p:anim calcmode="lin" valueType="num">
                                      <p:cBhvr>
                                        <p:cTn id="53"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Effect transition="in" filter="fade">
                                      <p:cBhvr>
                                        <p:cTn id="58" dur="750"/>
                                        <p:tgtEl>
                                          <p:spTgt spid="3">
                                            <p:txEl>
                                              <p:pRg st="6" end="6"/>
                                            </p:txEl>
                                          </p:spTgt>
                                        </p:tgtEl>
                                      </p:cBhvr>
                                    </p:animEffect>
                                    <p:anim calcmode="lin" valueType="num">
                                      <p:cBhvr>
                                        <p:cTn id="59"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Effect transition="in" filter="fade">
                                      <p:cBhvr>
                                        <p:cTn id="64" dur="750"/>
                                        <p:tgtEl>
                                          <p:spTgt spid="3">
                                            <p:txEl>
                                              <p:pRg st="7" end="7"/>
                                            </p:txEl>
                                          </p:spTgt>
                                        </p:tgtEl>
                                      </p:cBhvr>
                                    </p:animEffect>
                                    <p:anim calcmode="lin" valueType="num">
                                      <p:cBhvr>
                                        <p:cTn id="65"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750"/>
                                        <p:tgtEl>
                                          <p:spTgt spid="3">
                                            <p:txEl>
                                              <p:pRg st="8" end="8"/>
                                            </p:txEl>
                                          </p:spTgt>
                                        </p:tgtEl>
                                      </p:cBhvr>
                                    </p:animEffect>
                                    <p:anim calcmode="lin" valueType="num">
                                      <p:cBhvr>
                                        <p:cTn id="71" dur="750" decel="100000" fill="hold"/>
                                        <p:tgtEl>
                                          <p:spTgt spid="3">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750"/>
                                        <p:tgtEl>
                                          <p:spTgt spid="3">
                                            <p:txEl>
                                              <p:pRg st="9" end="9"/>
                                            </p:txEl>
                                          </p:spTgt>
                                        </p:tgtEl>
                                      </p:cBhvr>
                                    </p:animEffect>
                                    <p:anim calcmode="lin" valueType="num">
                                      <p:cBhvr>
                                        <p:cTn id="77" dur="750" decel="100000" fill="hold"/>
                                        <p:tgtEl>
                                          <p:spTgt spid="3">
                                            <p:txEl>
                                              <p:pRg st="9" end="9"/>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BBB4F-3C12-C531-EBBA-2C908ACB9089}"/>
            </a:ext>
          </a:extLst>
        </p:cNvPr>
        <p:cNvGrpSpPr/>
        <p:nvPr/>
      </p:nvGrpSpPr>
      <p:grpSpPr>
        <a:xfrm>
          <a:off x="0" y="0"/>
          <a:ext cx="0" cy="0"/>
          <a:chOff x="0" y="0"/>
          <a:chExt cx="0" cy="0"/>
        </a:xfrm>
      </p:grpSpPr>
      <p:sp>
        <p:nvSpPr>
          <p:cNvPr id="2" name="MG-标题 1">
            <a:extLst>
              <a:ext uri="{FF2B5EF4-FFF2-40B4-BE49-F238E27FC236}">
                <a16:creationId xmlns:a16="http://schemas.microsoft.com/office/drawing/2014/main" id="{652D03C6-454A-0AAB-157D-B12483FFA429}"/>
              </a:ext>
            </a:extLst>
          </p:cNvPr>
          <p:cNvSpPr>
            <a:spLocks noGrp="1"/>
          </p:cNvSpPr>
          <p:nvPr>
            <p:ph type="title"/>
            <p:custDataLst>
              <p:tags r:id="rId1"/>
            </p:custDataLst>
          </p:nvPr>
        </p:nvSpPr>
        <p:spPr>
          <a:xfrm>
            <a:off x="838200" y="-6068577"/>
            <a:ext cx="10515600" cy="1325563"/>
          </a:xfrm>
        </p:spPr>
        <p:txBody>
          <a:bodyPr wrap="square">
            <a:noAutofit/>
          </a:bodyPr>
          <a:lstStyle/>
          <a:p>
            <a:pPr algn="ctr"/>
            <a:r>
              <a:rPr lang="en-US" dirty="0"/>
              <a:t>Criticizing using the psychological approach</a:t>
            </a:r>
          </a:p>
        </p:txBody>
      </p:sp>
      <p:sp>
        <p:nvSpPr>
          <p:cNvPr id="3" name="MG-内容占位符 2">
            <a:extLst>
              <a:ext uri="{FF2B5EF4-FFF2-40B4-BE49-F238E27FC236}">
                <a16:creationId xmlns:a16="http://schemas.microsoft.com/office/drawing/2014/main" id="{2959B1CF-9A4E-5C2E-216E-BBF5B68D0131}"/>
              </a:ext>
            </a:extLst>
          </p:cNvPr>
          <p:cNvSpPr>
            <a:spLocks noGrp="1"/>
          </p:cNvSpPr>
          <p:nvPr>
            <p:ph idx="1"/>
            <p:custDataLst>
              <p:tags r:id="rId2"/>
            </p:custDataLst>
          </p:nvPr>
        </p:nvSpPr>
        <p:spPr>
          <a:xfrm>
            <a:off x="838200" y="-4512828"/>
            <a:ext cx="10515600" cy="11370828"/>
          </a:xfrm>
        </p:spPr>
        <p:txBody>
          <a:bodyPr wrap="square">
            <a:noAutofit/>
          </a:bodyPr>
          <a:lstStyle/>
          <a:p>
            <a:r>
              <a:rPr lang="en-US" dirty="0"/>
              <a:t>Unconscious motivations</a:t>
            </a:r>
          </a:p>
          <a:p>
            <a:pPr lvl="1"/>
            <a:r>
              <a:rPr lang="en-US" dirty="0"/>
              <a:t>Gregor is willing to sacrifice himself for the family</a:t>
            </a:r>
          </a:p>
          <a:p>
            <a:pPr lvl="1"/>
            <a:r>
              <a:rPr lang="en-US" dirty="0"/>
              <a:t>Greger need some rest from the tiring work</a:t>
            </a:r>
          </a:p>
          <a:p>
            <a:pPr lvl="1"/>
            <a:r>
              <a:rPr lang="en-US" dirty="0"/>
              <a:t>Gregor’s family used him as a machine that produce money for them</a:t>
            </a:r>
          </a:p>
          <a:p>
            <a:pPr lvl="1"/>
            <a:r>
              <a:rPr lang="en-US" dirty="0"/>
              <a:t>Grete still think one day Gregor would transform back to a human being</a:t>
            </a:r>
          </a:p>
          <a:p>
            <a:r>
              <a:rPr lang="en-US" dirty="0"/>
              <a:t>Psychological conflicts</a:t>
            </a:r>
          </a:p>
          <a:p>
            <a:pPr lvl="1"/>
            <a:r>
              <a:rPr lang="en-US" dirty="0"/>
              <a:t>Gregor doesn’t like his job but also don’t want to lose it because his entire family depend on it</a:t>
            </a:r>
          </a:p>
          <a:p>
            <a:pPr lvl="1"/>
            <a:r>
              <a:rPr lang="en-US" dirty="0"/>
              <a:t>Grete wants to take care of Gregor but her new busy job prevents her from doing so</a:t>
            </a:r>
          </a:p>
          <a:p>
            <a:r>
              <a:rPr lang="en-US" dirty="0"/>
              <a:t>Human psyches</a:t>
            </a:r>
          </a:p>
          <a:p>
            <a:pPr lvl="1"/>
            <a:r>
              <a:rPr lang="en-US" dirty="0"/>
              <a:t>Gregor’s father wants nothing else but money</a:t>
            </a:r>
          </a:p>
          <a:p>
            <a:pPr lvl="1"/>
            <a:r>
              <a:rPr lang="en-US" dirty="0"/>
              <a:t>Gregor’s father would do anything to get more money</a:t>
            </a:r>
          </a:p>
          <a:p>
            <a:pPr lvl="1"/>
            <a:r>
              <a:rPr lang="en-US" dirty="0"/>
              <a:t>The family used Gregor as a machine that produces money rather than a human being</a:t>
            </a:r>
          </a:p>
          <a:p>
            <a:pPr lvl="1"/>
            <a:r>
              <a:rPr lang="en-US" dirty="0"/>
              <a:t>None of the family members were sad about Gregor’s death not even slightly</a:t>
            </a:r>
          </a:p>
          <a:p>
            <a:pPr lvl="1"/>
            <a:r>
              <a:rPr lang="en-US" dirty="0"/>
              <a:t>Majority of the family members are self oriented and extremely selfish especially Gregor’s father</a:t>
            </a:r>
          </a:p>
        </p:txBody>
      </p:sp>
    </p:spTree>
    <p:extLst>
      <p:ext uri="{BB962C8B-B14F-4D97-AF65-F5344CB8AC3E}">
        <p14:creationId xmlns:p14="http://schemas.microsoft.com/office/powerpoint/2010/main" val="4234487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750"/>
                                        <p:tgtEl>
                                          <p:spTgt spid="3">
                                            <p:txEl>
                                              <p:pRg st="10" end="10"/>
                                            </p:txEl>
                                          </p:spTgt>
                                        </p:tgtEl>
                                      </p:cBhvr>
                                    </p:animEffect>
                                    <p:anim calcmode="lin" valueType="num">
                                      <p:cBhvr>
                                        <p:cTn id="8" dur="750" decel="100000" fill="hold"/>
                                        <p:tgtEl>
                                          <p:spTgt spid="3">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750"/>
                                        <p:tgtEl>
                                          <p:spTgt spid="3">
                                            <p:txEl>
                                              <p:pRg st="11" end="11"/>
                                            </p:txEl>
                                          </p:spTgt>
                                        </p:tgtEl>
                                      </p:cBhvr>
                                    </p:animEffect>
                                    <p:anim calcmode="lin" valueType="num">
                                      <p:cBhvr>
                                        <p:cTn id="14" dur="750" decel="100000" fill="hold"/>
                                        <p:tgtEl>
                                          <p:spTgt spid="3">
                                            <p:txEl>
                                              <p:pRg st="11" end="11"/>
                                            </p:txEl>
                                          </p:spTgt>
                                        </p:tgtEl>
                                        <p:attrNameLst>
                                          <p:attrName>ppt_x</p:attrName>
                                        </p:attrNameLst>
                                      </p:cBhvr>
                                      <p:tavLst>
                                        <p:tav tm="0">
                                          <p:val>
                                            <p:strVal val="#ppt_x-.1"/>
                                          </p:val>
                                        </p:tav>
                                        <p:tav tm="100000">
                                          <p:val>
                                            <p:strVal val="#ppt_x"/>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750"/>
                                        <p:tgtEl>
                                          <p:spTgt spid="3">
                                            <p:txEl>
                                              <p:pRg st="12" end="12"/>
                                            </p:txEl>
                                          </p:spTgt>
                                        </p:tgtEl>
                                      </p:cBhvr>
                                    </p:animEffect>
                                    <p:anim calcmode="lin" valueType="num">
                                      <p:cBhvr>
                                        <p:cTn id="18" dur="750" decel="100000" fill="hold"/>
                                        <p:tgtEl>
                                          <p:spTgt spid="3">
                                            <p:txEl>
                                              <p:pRg st="12" end="12"/>
                                            </p:txEl>
                                          </p:spTgt>
                                        </p:tgtEl>
                                        <p:attrNameLst>
                                          <p:attrName>ppt_x</p:attrName>
                                        </p:attrNameLst>
                                      </p:cBhvr>
                                      <p:tavLst>
                                        <p:tav tm="0">
                                          <p:val>
                                            <p:strVal val="#ppt_x-.1"/>
                                          </p:val>
                                        </p:tav>
                                        <p:tav tm="100000">
                                          <p:val>
                                            <p:strVal val="#ppt_x"/>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750"/>
                                        <p:tgtEl>
                                          <p:spTgt spid="3">
                                            <p:txEl>
                                              <p:pRg st="13" end="13"/>
                                            </p:txEl>
                                          </p:spTgt>
                                        </p:tgtEl>
                                      </p:cBhvr>
                                    </p:animEffect>
                                    <p:anim calcmode="lin" valueType="num">
                                      <p:cBhvr>
                                        <p:cTn id="22" dur="750" decel="100000" fill="hold"/>
                                        <p:tgtEl>
                                          <p:spTgt spid="3">
                                            <p:txEl>
                                              <p:pRg st="13" end="1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8F75-460F-D191-9F93-85FC78C90CB8}"/>
              </a:ext>
            </a:extLst>
          </p:cNvPr>
          <p:cNvSpPr>
            <a:spLocks noGrp="1"/>
          </p:cNvSpPr>
          <p:nvPr>
            <p:ph type="title"/>
          </p:nvPr>
        </p:nvSpPr>
        <p:spPr>
          <a:xfrm>
            <a:off x="838200" y="2766219"/>
            <a:ext cx="10515600" cy="1325563"/>
          </a:xfrm>
        </p:spPr>
        <p:txBody>
          <a:bodyPr wrap="square">
            <a:noAutofit/>
          </a:bodyPr>
          <a:lstStyle/>
          <a:p>
            <a:pPr algn="ctr"/>
            <a:r>
              <a:rPr lang="en-US" dirty="0"/>
              <a:t>Used sources</a:t>
            </a:r>
          </a:p>
        </p:txBody>
      </p:sp>
      <p:sp>
        <p:nvSpPr>
          <p:cNvPr id="3" name="Content Placeholder 2">
            <a:extLst>
              <a:ext uri="{FF2B5EF4-FFF2-40B4-BE49-F238E27FC236}">
                <a16:creationId xmlns:a16="http://schemas.microsoft.com/office/drawing/2014/main" id="{99C1BE79-3062-30DB-C54B-82D355BD5B20}"/>
              </a:ext>
            </a:extLst>
          </p:cNvPr>
          <p:cNvSpPr>
            <a:spLocks noGrp="1"/>
          </p:cNvSpPr>
          <p:nvPr>
            <p:ph idx="1"/>
          </p:nvPr>
        </p:nvSpPr>
        <p:spPr/>
        <p:txBody>
          <a:bodyPr wrap="square">
            <a:noAutofit/>
          </a:bodyPr>
          <a:lstStyle/>
          <a:p>
            <a:r>
              <a:rPr lang="en-US" dirty="0">
                <a:hlinkClick r:id="rId4"/>
              </a:rPr>
              <a:t>https://www.litcharts.com/lit/the-metamorphosis</a:t>
            </a:r>
            <a:endParaRPr lang="en-US" dirty="0"/>
          </a:p>
          <a:p>
            <a:r>
              <a:rPr lang="en-US" dirty="0">
                <a:hlinkClick r:id="rId5"/>
              </a:rPr>
              <a:t>https://freeclassicebooks.com/2019%20New%20Free%20Classic%20ebooks/I-R/Kafka%20Franz/pdf%20Files/Metamorphosis.pdf</a:t>
            </a:r>
            <a:endParaRPr lang="en-US" dirty="0"/>
          </a:p>
          <a:p>
            <a:r>
              <a:rPr lang="en-US" dirty="0">
                <a:hlinkClick r:id="rId6"/>
              </a:rPr>
              <a:t>https://www.sparknotes.com/lit/metamorph/</a:t>
            </a:r>
            <a:endParaRPr lang="en-US" dirty="0"/>
          </a:p>
          <a:p>
            <a:r>
              <a:rPr lang="en-US" dirty="0">
                <a:hlinkClick r:id="rId7"/>
              </a:rPr>
              <a:t>https://en.wikipedia.org/wiki/Asthma</a:t>
            </a:r>
            <a:endParaRPr lang="en-US" dirty="0"/>
          </a:p>
        </p:txBody>
      </p:sp>
      <p:pic>
        <p:nvPicPr>
          <p:cNvPr id="5" name="FreshStartReversed">
            <a:hlinkClick r:id="" action="ppaction://media"/>
            <a:extLst>
              <a:ext uri="{FF2B5EF4-FFF2-40B4-BE49-F238E27FC236}">
                <a16:creationId xmlns:a16="http://schemas.microsoft.com/office/drawing/2014/main" id="{E32E16CE-9DFA-61B0-3036-AB6108EAD27D}"/>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609600" y="0"/>
            <a:ext cx="609600" cy="609600"/>
          </a:xfrm>
          <a:prstGeom prst="rect">
            <a:avLst/>
          </a:prstGeom>
        </p:spPr>
      </p:pic>
    </p:spTree>
    <p:extLst>
      <p:ext uri="{BB962C8B-B14F-4D97-AF65-F5344CB8AC3E}">
        <p14:creationId xmlns:p14="http://schemas.microsoft.com/office/powerpoint/2010/main" val="742406524"/>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750" decel="100000" fill="hold"/>
                                        <p:tgtEl>
                                          <p:spTgt spid="2"/>
                                        </p:tgtEl>
                                        <p:attrNameLst>
                                          <p:attrName>ppt_w</p:attrName>
                                        </p:attrNameLst>
                                      </p:cBhvr>
                                      <p:tavLst>
                                        <p:tav tm="0">
                                          <p:val>
                                            <p:strVal val="#ppt_w/2"/>
                                          </p:val>
                                        </p:tav>
                                        <p:tav tm="100000">
                                          <p:val>
                                            <p:strVal val="#ppt_w"/>
                                          </p:val>
                                        </p:tav>
                                      </p:tavLst>
                                    </p:anim>
                                    <p:anim calcmode="lin" valueType="num">
                                      <p:cBhvr>
                                        <p:cTn id="11" dur="750" decel="50000" fill="hold"/>
                                        <p:tgtEl>
                                          <p:spTgt spid="2"/>
                                        </p:tgtEl>
                                        <p:attrNameLst>
                                          <p:attrName>ppt_h</p:attrName>
                                        </p:attrNameLst>
                                      </p:cBhvr>
                                      <p:tavLst>
                                        <p:tav tm="0">
                                          <p:val>
                                            <p:strVal val="#ppt_h/2"/>
                                          </p:val>
                                        </p:tav>
                                        <p:tav tm="100000">
                                          <p:val>
                                            <p:strVal val="#ppt_h"/>
                                          </p:val>
                                        </p:tav>
                                      </p:tavLst>
                                    </p:anim>
                                    <p:animEffect transition="in" filter="fade">
                                      <p:cBhvr>
                                        <p:cTn id="12" dur="750"/>
                                        <p:tgtEl>
                                          <p:spTgt spid="2"/>
                                        </p:tgtEl>
                                      </p:cBhvr>
                                    </p:animEffect>
                                  </p:childTnLst>
                                </p:cTn>
                              </p:par>
                              <p:par>
                                <p:cTn id="13" presetID="64" presetClass="path" presetSubtype="0" decel="100000" fill="hold" grpId="1" nodeType="withEffect">
                                  <p:stCondLst>
                                    <p:cond delay="0"/>
                                  </p:stCondLst>
                                  <p:childTnLst>
                                    <p:animMotion origin="layout" path="M 0 0 L 0 -0.36528 " pathEditMode="relative" rAng="0" ptsTypes="AA">
                                      <p:cBhvr>
                                        <p:cTn id="14" dur="1000" fill="hold"/>
                                        <p:tgtEl>
                                          <p:spTgt spid="2"/>
                                        </p:tgtEl>
                                        <p:attrNameLst>
                                          <p:attrName>ppt_x</p:attrName>
                                          <p:attrName>ppt_y</p:attrName>
                                        </p:attrNameLst>
                                      </p:cBhvr>
                                      <p:rCtr x="0" y="-18264"/>
                                    </p:animMotion>
                                  </p:childTnLst>
                                </p:cTn>
                              </p:par>
                              <p:par>
                                <p:cTn id="15" presetID="42" presetClass="entr" presetSubtype="0" fill="hold" grpId="0" nodeType="withEffect">
                                  <p:stCondLst>
                                    <p:cond delay="75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par>
                                <p:cTn id="19" presetID="42" presetClass="entr" presetSubtype="0" fill="hold" grpId="0" nodeType="withEffect">
                                  <p:stCondLst>
                                    <p:cond delay="10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750"/>
                                        <p:tgtEl>
                                          <p:spTgt spid="3">
                                            <p:txEl>
                                              <p:pRg st="1" end="1"/>
                                            </p:txEl>
                                          </p:spTgt>
                                        </p:tgtEl>
                                      </p:cBhvr>
                                    </p:animEffect>
                                    <p:anim calcmode="lin" valueType="num">
                                      <p:cBhvr>
                                        <p:cTn id="22" dur="750" decel="100000" fill="hold"/>
                                        <p:tgtEl>
                                          <p:spTgt spid="3">
                                            <p:txEl>
                                              <p:pRg st="1" end="1"/>
                                            </p:txEl>
                                          </p:spTgt>
                                        </p:tgtEl>
                                        <p:attrNameLst>
                                          <p:attrName>ppt_x</p:attrName>
                                        </p:attrNameLst>
                                      </p:cBhvr>
                                      <p:tavLst>
                                        <p:tav tm="0">
                                          <p:val>
                                            <p:strVal val="#ppt_x-.1"/>
                                          </p:val>
                                        </p:tav>
                                        <p:tav tm="100000">
                                          <p:val>
                                            <p:strVal val="#ppt_x"/>
                                          </p:val>
                                        </p:tav>
                                      </p:tavLst>
                                    </p:anim>
                                  </p:childTnLst>
                                </p:cTn>
                              </p:par>
                              <p:par>
                                <p:cTn id="23" presetID="42" presetClass="entr" presetSubtype="0" fill="hold" grpId="0" nodeType="withEffect">
                                  <p:stCondLst>
                                    <p:cond delay="125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decel="100000" fill="hold"/>
                                        <p:tgtEl>
                                          <p:spTgt spid="3">
                                            <p:txEl>
                                              <p:pRg st="2" end="2"/>
                                            </p:txEl>
                                          </p:spTgt>
                                        </p:tgtEl>
                                        <p:attrNameLst>
                                          <p:attrName>ppt_x</p:attrName>
                                        </p:attrNameLst>
                                      </p:cBhvr>
                                      <p:tavLst>
                                        <p:tav tm="0">
                                          <p:val>
                                            <p:strVal val="#ppt_x-.1"/>
                                          </p:val>
                                        </p:tav>
                                        <p:tav tm="100000">
                                          <p:val>
                                            <p:strVal val="#ppt_x"/>
                                          </p:val>
                                        </p:tav>
                                      </p:tavLst>
                                    </p:anim>
                                  </p:childTnLst>
                                </p:cTn>
                              </p:par>
                              <p:par>
                                <p:cTn id="27" presetID="42" presetClass="entr" presetSubtype="0" fill="hold" grpId="0" nodeType="withEffect">
                                  <p:stCondLst>
                                    <p:cond delay="150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750"/>
                                        <p:tgtEl>
                                          <p:spTgt spid="3">
                                            <p:txEl>
                                              <p:pRg st="3" end="3"/>
                                            </p:txEl>
                                          </p:spTgt>
                                        </p:tgtEl>
                                      </p:cBhvr>
                                    </p:animEffect>
                                    <p:anim calcmode="lin" valueType="num">
                                      <p:cBhvr>
                                        <p:cTn id="30"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1" fill="hold" display="0">
                  <p:stCondLst>
                    <p:cond delay="indefinite"/>
                  </p:stCondLst>
                  <p:endCondLst>
                    <p:cond evt="onStopAudio" delay="0">
                      <p:tgtEl>
                        <p:sldTgt/>
                      </p:tgtEl>
                    </p:cond>
                  </p:endCondLst>
                </p:cTn>
                <p:tgtEl>
                  <p:spTgt spid="5"/>
                </p:tgtEl>
              </p:cMediaNode>
            </p:audio>
          </p:childTnLst>
        </p:cTn>
      </p:par>
    </p:tnLst>
    <p:bldLst>
      <p:bldP spid="2" grpId="0"/>
      <p:bldP spid="2" grpId="1"/>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G-标题 1">
            <a:extLst>
              <a:ext uri="{FF2B5EF4-FFF2-40B4-BE49-F238E27FC236}">
                <a16:creationId xmlns:a16="http://schemas.microsoft.com/office/drawing/2014/main" id="{07F6C1DA-3530-5C00-7425-A4A498F78348}"/>
              </a:ext>
            </a:extLst>
          </p:cNvPr>
          <p:cNvSpPr>
            <a:spLocks noGrp="1"/>
          </p:cNvSpPr>
          <p:nvPr>
            <p:ph type="title"/>
            <p:custDataLst>
              <p:tags r:id="rId1"/>
            </p:custDataLst>
          </p:nvPr>
        </p:nvSpPr>
        <p:spPr/>
        <p:txBody>
          <a:bodyPr/>
          <a:lstStyle/>
          <a:p>
            <a:r>
              <a:rPr lang="en-US" dirty="0"/>
              <a:t>Asthma definition: </a:t>
            </a:r>
          </a:p>
        </p:txBody>
      </p:sp>
      <p:sp>
        <p:nvSpPr>
          <p:cNvPr id="3" name="MG-内容占位符 2">
            <a:extLst>
              <a:ext uri="{FF2B5EF4-FFF2-40B4-BE49-F238E27FC236}">
                <a16:creationId xmlns:a16="http://schemas.microsoft.com/office/drawing/2014/main" id="{D9F7523E-3CC5-17CA-C5CB-1237D3B1CC83}"/>
              </a:ext>
            </a:extLst>
          </p:cNvPr>
          <p:cNvSpPr>
            <a:spLocks noGrp="1"/>
          </p:cNvSpPr>
          <p:nvPr>
            <p:ph idx="1"/>
            <p:custDataLst>
              <p:tags r:id="rId2"/>
            </p:custDataLst>
          </p:nvPr>
        </p:nvSpPr>
        <p:spPr/>
        <p:txBody>
          <a:bodyPr/>
          <a:lstStyle/>
          <a:p>
            <a:pPr marL="0" indent="0">
              <a:buNone/>
            </a:pPr>
            <a:r>
              <a:rPr lang="en-US" dirty="0"/>
              <a:t>Asthma is a common long-term inflammatory disease of the airways of the lungs. Asthma occurs when allergens, pollen, dust, or other particles, are inhaled into the lungs, causing the bronchioles to constrict and produce mucus, which then restricts oxygen flow to the alveoli. It is characterized by variable and recurring symptoms, reversible airflow obstruction, and easily triggered bronchospasms. Symptoms include episodes of wheezing, coughing, chest tightness, and shortness of breath. These may occur a few times a day or a few times per week. Depending on the person, asthma symptoms may become worse at night or with exercise. </a:t>
            </a:r>
          </a:p>
        </p:txBody>
      </p:sp>
    </p:spTree>
    <p:extLst>
      <p:ext uri="{BB962C8B-B14F-4D97-AF65-F5344CB8AC3E}">
        <p14:creationId xmlns:p14="http://schemas.microsoft.com/office/powerpoint/2010/main" val="781866630"/>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decel="100000" fill="hold"/>
                                        <p:tgtEl>
                                          <p:spTgt spid="2"/>
                                        </p:tgtEl>
                                        <p:attrNameLst>
                                          <p:attrName>ppt_y</p:attrName>
                                        </p:attrNameLst>
                                      </p:cBhvr>
                                      <p:tavLst>
                                        <p:tav tm="0">
                                          <p:val>
                                            <p:strVal val="#ppt_y-.05"/>
                                          </p:val>
                                        </p:tav>
                                        <p:tav tm="100000">
                                          <p:val>
                                            <p:strVal val="#ppt_y"/>
                                          </p:val>
                                        </p:tav>
                                      </p:tavLst>
                                    </p:anim>
                                  </p:childTnLst>
                                </p:cTn>
                              </p:par>
                              <p:par>
                                <p:cTn id="9" presetID="42" presetClass="entr" presetSubtype="0" fill="hold" grpId="0" nodeType="withEffect">
                                  <p:stCondLst>
                                    <p:cond delay="250"/>
                                  </p:stCondLst>
                                  <p:iterate type="lt">
                                    <p:tmPct val="1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decel="100000" fill="hold"/>
                                        <p:tgtEl>
                                          <p:spTgt spid="3">
                                            <p:txEl>
                                              <p:pRg st="0" end="0"/>
                                            </p:txEl>
                                          </p:spTgt>
                                        </p:tgtEl>
                                        <p:attrNameLst>
                                          <p:attrName>ppt_x</p:attrName>
                                        </p:attrNameLst>
                                      </p:cBhvr>
                                      <p:tavLst>
                                        <p:tav tm="0">
                                          <p:val>
                                            <p:strVal val="#ppt_x-.0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BA195-2D52-C9E8-9C0C-E42CFCD26F78}"/>
            </a:ext>
          </a:extLst>
        </p:cNvPr>
        <p:cNvGrpSpPr/>
        <p:nvPr/>
      </p:nvGrpSpPr>
      <p:grpSpPr>
        <a:xfrm>
          <a:off x="0" y="0"/>
          <a:ext cx="0" cy="0"/>
          <a:chOff x="0" y="0"/>
          <a:chExt cx="0" cy="0"/>
        </a:xfrm>
      </p:grpSpPr>
      <p:sp>
        <p:nvSpPr>
          <p:cNvPr id="2" name="MG-标题 1">
            <a:extLst>
              <a:ext uri="{FF2B5EF4-FFF2-40B4-BE49-F238E27FC236}">
                <a16:creationId xmlns:a16="http://schemas.microsoft.com/office/drawing/2014/main" id="{64260BF2-87DD-3164-A296-8BF77BD599EF}"/>
              </a:ext>
            </a:extLst>
          </p:cNvPr>
          <p:cNvSpPr>
            <a:spLocks noGrp="1"/>
          </p:cNvSpPr>
          <p:nvPr>
            <p:ph type="title"/>
            <p:custDataLst>
              <p:tags r:id="rId1"/>
            </p:custDataLst>
          </p:nvPr>
        </p:nvSpPr>
        <p:spPr/>
        <p:txBody>
          <a:bodyPr/>
          <a:lstStyle/>
          <a:p>
            <a:r>
              <a:rPr lang="en-US" dirty="0"/>
              <a:t>What to look for when criticizing literature with the psychological approach? </a:t>
            </a:r>
          </a:p>
        </p:txBody>
      </p:sp>
      <p:sp>
        <p:nvSpPr>
          <p:cNvPr id="3" name="MG-内容占位符 2">
            <a:extLst>
              <a:ext uri="{FF2B5EF4-FFF2-40B4-BE49-F238E27FC236}">
                <a16:creationId xmlns:a16="http://schemas.microsoft.com/office/drawing/2014/main" id="{98560AD0-8EC0-DAAC-C35C-0D6659B962C7}"/>
              </a:ext>
            </a:extLst>
          </p:cNvPr>
          <p:cNvSpPr>
            <a:spLocks noGrp="1"/>
          </p:cNvSpPr>
          <p:nvPr>
            <p:ph idx="1"/>
            <p:custDataLst>
              <p:tags r:id="rId2"/>
            </p:custDataLst>
          </p:nvPr>
        </p:nvSpPr>
        <p:spPr>
          <a:xfrm>
            <a:off x="838200" y="2227152"/>
            <a:ext cx="10515600" cy="3904544"/>
          </a:xfrm>
        </p:spPr>
        <p:txBody>
          <a:bodyPr/>
          <a:lstStyle/>
          <a:p>
            <a:r>
              <a:rPr lang="en-US" dirty="0"/>
              <a:t>Analyze character’s motivations and understand why they behave the way they do</a:t>
            </a:r>
          </a:p>
          <a:p>
            <a:r>
              <a:rPr lang="en-US" dirty="0"/>
              <a:t>Inspect unconscious desires that influence character’s actions</a:t>
            </a:r>
          </a:p>
          <a:p>
            <a:r>
              <a:rPr lang="en-US" dirty="0"/>
              <a:t>Find psychological conflicts</a:t>
            </a:r>
          </a:p>
          <a:p>
            <a:r>
              <a:rPr lang="en-US" dirty="0"/>
              <a:t>Look for symbols that reflect human psyches</a:t>
            </a:r>
          </a:p>
        </p:txBody>
      </p:sp>
    </p:spTree>
    <p:extLst>
      <p:ext uri="{BB962C8B-B14F-4D97-AF65-F5344CB8AC3E}">
        <p14:creationId xmlns:p14="http://schemas.microsoft.com/office/powerpoint/2010/main" val="4001655074"/>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decel="100000" fill="hold"/>
                                        <p:tgtEl>
                                          <p:spTgt spid="2"/>
                                        </p:tgtEl>
                                        <p:attrNameLst>
                                          <p:attrName>ppt_y</p:attrName>
                                        </p:attrNameLst>
                                      </p:cBhvr>
                                      <p:tavLst>
                                        <p:tav tm="0">
                                          <p:val>
                                            <p:strVal val="#ppt_y-.05"/>
                                          </p:val>
                                        </p:tav>
                                        <p:tav tm="100000">
                                          <p:val>
                                            <p:strVal val="#ppt_y"/>
                                          </p:val>
                                        </p:tav>
                                      </p:tavLst>
                                    </p:anim>
                                  </p:childTnLst>
                                </p:cTn>
                              </p:par>
                              <p:par>
                                <p:cTn id="9" presetID="42" presetClass="entr" presetSubtype="0" fill="hold" grpId="0" nodeType="withEffect">
                                  <p:stCondLst>
                                    <p:cond delay="250"/>
                                  </p:stCondLst>
                                  <p:iterate type="lt">
                                    <p:tmPct val="100"/>
                                  </p:iterate>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decel="100000" fill="hold"/>
                                        <p:tgtEl>
                                          <p:spTgt spid="3"/>
                                        </p:tgtEl>
                                        <p:attrNameLst>
                                          <p:attrName>ppt_x</p:attrName>
                                        </p:attrNameLst>
                                      </p:cBhvr>
                                      <p:tavLst>
                                        <p:tav tm="0">
                                          <p:val>
                                            <p:strVal val="#ppt_x-.0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G-内容占位符 2">
            <a:extLst>
              <a:ext uri="{FF2B5EF4-FFF2-40B4-BE49-F238E27FC236}">
                <a16:creationId xmlns:a16="http://schemas.microsoft.com/office/drawing/2014/main" id="{CA692D27-4CFA-3FB0-E214-6AF65E98FEA8}"/>
              </a:ext>
            </a:extLst>
          </p:cNvPr>
          <p:cNvSpPr>
            <a:spLocks noGrp="1"/>
          </p:cNvSpPr>
          <p:nvPr>
            <p:ph idx="1"/>
            <p:custDataLst>
              <p:tags r:id="rId1"/>
            </p:custDataLst>
          </p:nvPr>
        </p:nvSpPr>
        <p:spPr>
          <a:xfrm>
            <a:off x="838200" y="1825624"/>
            <a:ext cx="10515600" cy="5032375"/>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leaves the house</a:t>
            </a:r>
          </a:p>
          <a:p>
            <a:r>
              <a:rPr lang="en-US" dirty="0"/>
              <a:t>Gregor tried his best to let the manager stay but make no effect</a:t>
            </a:r>
          </a:p>
          <a:p>
            <a:r>
              <a:rPr lang="en-US" dirty="0"/>
              <a:t>Gregor’s father chased him back to his room with a roll of newspaper</a:t>
            </a:r>
          </a:p>
        </p:txBody>
      </p:sp>
      <p:sp>
        <p:nvSpPr>
          <p:cNvPr id="2" name="MG-标题 1">
            <a:extLst>
              <a:ext uri="{FF2B5EF4-FFF2-40B4-BE49-F238E27FC236}">
                <a16:creationId xmlns:a16="http://schemas.microsoft.com/office/drawing/2014/main" id="{EB535549-15CE-BDBE-BE8B-82D8A634D4DD}"/>
              </a:ext>
            </a:extLst>
          </p:cNvPr>
          <p:cNvSpPr>
            <a:spLocks noGrp="1"/>
          </p:cNvSpPr>
          <p:nvPr>
            <p:ph type="title"/>
            <p:custDataLst>
              <p:tags r:id="rId2"/>
            </p:custDataLst>
          </p:nvPr>
        </p:nvSpPr>
        <p:spPr>
          <a:xfrm>
            <a:off x="838200" y="2766219"/>
            <a:ext cx="10515600" cy="1325563"/>
          </a:xfrm>
        </p:spPr>
        <p:txBody>
          <a:bodyPr wrap="square">
            <a:noAutofit/>
          </a:bodyPr>
          <a:lstStyle/>
          <a:p>
            <a:pPr algn="ctr"/>
            <a:r>
              <a:rPr lang="en-US" dirty="0"/>
              <a:t>What happened in the story? </a:t>
            </a:r>
          </a:p>
        </p:txBody>
      </p:sp>
    </p:spTree>
    <p:extLst>
      <p:ext uri="{BB962C8B-B14F-4D97-AF65-F5344CB8AC3E}">
        <p14:creationId xmlns:p14="http://schemas.microsoft.com/office/powerpoint/2010/main" val="310234205"/>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4" presetClass="path" presetSubtype="0" decel="100000" fill="hold" grpId="1" nodeType="clickEffect">
                                  <p:stCondLst>
                                    <p:cond delay="0"/>
                                  </p:stCondLst>
                                  <p:childTnLst>
                                    <p:animMotion origin="layout" path="M 0 0 L 0 -0.36528 " pathEditMode="relative" rAng="0" ptsTypes="AA">
                                      <p:cBhvr>
                                        <p:cTn id="13" dur="500" fill="hold"/>
                                        <p:tgtEl>
                                          <p:spTgt spid="2"/>
                                        </p:tgtEl>
                                        <p:attrNameLst>
                                          <p:attrName>ppt_x</p:attrName>
                                          <p:attrName>ppt_y</p:attrName>
                                        </p:attrNameLst>
                                      </p:cBhvr>
                                      <p:rCtr x="0" y="-18264"/>
                                    </p:animMotion>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anim calcmode="lin" valueType="num">
                                      <p:cBhvr>
                                        <p:cTn id="24"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750"/>
                                        <p:tgtEl>
                                          <p:spTgt spid="3">
                                            <p:txEl>
                                              <p:pRg st="4" end="4"/>
                                            </p:txEl>
                                          </p:spTgt>
                                        </p:tgtEl>
                                      </p:cBhvr>
                                    </p:animEffect>
                                    <p:anim calcmode="lin" valueType="num">
                                      <p:cBhvr>
                                        <p:cTn id="42"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750"/>
                                        <p:tgtEl>
                                          <p:spTgt spid="3">
                                            <p:txEl>
                                              <p:pRg st="5" end="5"/>
                                            </p:txEl>
                                          </p:spTgt>
                                        </p:tgtEl>
                                      </p:cBhvr>
                                    </p:animEffect>
                                    <p:anim calcmode="lin" valueType="num">
                                      <p:cBhvr>
                                        <p:cTn id="48"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9611B-DD2A-1EBF-C392-25C830A823F0}"/>
            </a:ext>
          </a:extLst>
        </p:cNvPr>
        <p:cNvGrpSpPr/>
        <p:nvPr/>
      </p:nvGrpSpPr>
      <p:grpSpPr>
        <a:xfrm>
          <a:off x="0" y="0"/>
          <a:ext cx="0" cy="0"/>
          <a:chOff x="0" y="0"/>
          <a:chExt cx="0" cy="0"/>
        </a:xfrm>
      </p:grpSpPr>
      <p:sp>
        <p:nvSpPr>
          <p:cNvPr id="2" name="MG-标题 1">
            <a:extLst>
              <a:ext uri="{FF2B5EF4-FFF2-40B4-BE49-F238E27FC236}">
                <a16:creationId xmlns:a16="http://schemas.microsoft.com/office/drawing/2014/main" id="{1B368005-A51F-8FC7-BB66-524A1091DA5A}"/>
              </a:ext>
            </a:extLst>
          </p:cNvPr>
          <p:cNvSpPr>
            <a:spLocks noGrp="1"/>
          </p:cNvSpPr>
          <p:nvPr>
            <p:ph type="title"/>
            <p:custDataLst>
              <p:tags r:id="rId1"/>
            </p:custDataLst>
          </p:nvPr>
        </p:nvSpPr>
        <p:spPr>
          <a:xfrm>
            <a:off x="838200" y="-4987925"/>
            <a:ext cx="10515600" cy="1325563"/>
          </a:xfrm>
        </p:spPr>
        <p:txBody>
          <a:bodyPr wrap="square">
            <a:noAutofit/>
          </a:bodyPr>
          <a:lstStyle/>
          <a:p>
            <a:pPr algn="ctr"/>
            <a:r>
              <a:rPr lang="en-US" dirty="0"/>
              <a:t>What happened in the story? </a:t>
            </a:r>
          </a:p>
        </p:txBody>
      </p:sp>
      <p:sp>
        <p:nvSpPr>
          <p:cNvPr id="3" name="MG-内容占位符 2">
            <a:extLst>
              <a:ext uri="{FF2B5EF4-FFF2-40B4-BE49-F238E27FC236}">
                <a16:creationId xmlns:a16="http://schemas.microsoft.com/office/drawing/2014/main" id="{E1F9EF0D-5476-B86B-500D-67F5A4EEF261}"/>
              </a:ext>
            </a:extLst>
          </p:cNvPr>
          <p:cNvSpPr>
            <a:spLocks noGrp="1"/>
          </p:cNvSpPr>
          <p:nvPr>
            <p:ph idx="1"/>
            <p:custDataLst>
              <p:tags r:id="rId2"/>
            </p:custDataLst>
          </p:nvPr>
        </p:nvSpPr>
        <p:spPr>
          <a:xfrm>
            <a:off x="838200" y="-3432176"/>
            <a:ext cx="10515600" cy="10290176"/>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 the house</a:t>
            </a:r>
          </a:p>
          <a:p>
            <a:r>
              <a:rPr lang="en-US" dirty="0"/>
              <a:t>Gregor tried his best to let the manager stay but make no effect</a:t>
            </a:r>
          </a:p>
          <a:p>
            <a:r>
              <a:rPr lang="en-US" dirty="0"/>
              <a:t>Gregor’s father chased him back to his room with a roll of newspaper</a:t>
            </a:r>
          </a:p>
          <a:p>
            <a:r>
              <a:rPr lang="en-US" dirty="0"/>
              <a:t>Gregor’s sister, Grete, prepared his favorite food, milk and white bread, for Gregor but Gregor didn’t seem to like it</a:t>
            </a:r>
          </a:p>
          <a:p>
            <a:r>
              <a:rPr lang="en-US" dirty="0"/>
              <a:t>Grete discover that the milk has been left untouched</a:t>
            </a:r>
          </a:p>
          <a:p>
            <a:r>
              <a:rPr lang="en-US" dirty="0"/>
              <a:t>Bring in a larger variety of food to test Gregor’s taste</a:t>
            </a:r>
          </a:p>
          <a:p>
            <a:r>
              <a:rPr lang="en-US" dirty="0"/>
              <a:t>Gregor realize that he now like rotted food more than fresh</a:t>
            </a:r>
          </a:p>
          <a:p>
            <a:r>
              <a:rPr lang="en-US" dirty="0"/>
              <a:t>Gregor always listen to his family members talk</a:t>
            </a:r>
          </a:p>
          <a:p>
            <a:r>
              <a:rPr lang="en-US" dirty="0"/>
              <a:t>Grete always clean up Gregor’s room and provide food to him every day</a:t>
            </a:r>
          </a:p>
          <a:p>
            <a:r>
              <a:rPr lang="en-US" dirty="0"/>
              <a:t>Gregor wants to thank Grete but is unable to speak</a:t>
            </a:r>
          </a:p>
          <a:p>
            <a:r>
              <a:rPr lang="en-US" altLang="zh-CN" dirty="0"/>
              <a:t>Gregor’s sister is still shocked by Gregor’s appearance one month after his transformation</a:t>
            </a:r>
          </a:p>
        </p:txBody>
      </p:sp>
    </p:spTree>
    <p:extLst>
      <p:ext uri="{BB962C8B-B14F-4D97-AF65-F5344CB8AC3E}">
        <p14:creationId xmlns:p14="http://schemas.microsoft.com/office/powerpoint/2010/main" val="16149764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750"/>
                                        <p:tgtEl>
                                          <p:spTgt spid="3">
                                            <p:txEl>
                                              <p:pRg st="7" end="7"/>
                                            </p:txEl>
                                          </p:spTgt>
                                        </p:tgtEl>
                                      </p:cBhvr>
                                    </p:animEffect>
                                    <p:anim calcmode="lin" valueType="num">
                                      <p:cBhvr>
                                        <p:cTn id="8"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750"/>
                                        <p:tgtEl>
                                          <p:spTgt spid="3">
                                            <p:txEl>
                                              <p:pRg st="8" end="8"/>
                                            </p:txEl>
                                          </p:spTgt>
                                        </p:tgtEl>
                                      </p:cBhvr>
                                    </p:animEffect>
                                    <p:anim calcmode="lin" valueType="num">
                                      <p:cBhvr>
                                        <p:cTn id="14" dur="750" decel="100000" fill="hold"/>
                                        <p:tgtEl>
                                          <p:spTgt spid="3">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750"/>
                                        <p:tgtEl>
                                          <p:spTgt spid="3">
                                            <p:txEl>
                                              <p:pRg st="9" end="9"/>
                                            </p:txEl>
                                          </p:spTgt>
                                        </p:tgtEl>
                                      </p:cBhvr>
                                    </p:animEffect>
                                    <p:anim calcmode="lin" valueType="num">
                                      <p:cBhvr>
                                        <p:cTn id="20" dur="750" decel="100000" fill="hold"/>
                                        <p:tgtEl>
                                          <p:spTgt spid="3">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750"/>
                                        <p:tgtEl>
                                          <p:spTgt spid="3">
                                            <p:txEl>
                                              <p:pRg st="10" end="10"/>
                                            </p:txEl>
                                          </p:spTgt>
                                        </p:tgtEl>
                                      </p:cBhvr>
                                    </p:animEffect>
                                    <p:anim calcmode="lin" valueType="num">
                                      <p:cBhvr>
                                        <p:cTn id="26" dur="750" decel="100000" fill="hold"/>
                                        <p:tgtEl>
                                          <p:spTgt spid="3">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750"/>
                                        <p:tgtEl>
                                          <p:spTgt spid="3">
                                            <p:txEl>
                                              <p:pRg st="11" end="11"/>
                                            </p:txEl>
                                          </p:spTgt>
                                        </p:tgtEl>
                                      </p:cBhvr>
                                    </p:animEffect>
                                    <p:anim calcmode="lin" valueType="num">
                                      <p:cBhvr>
                                        <p:cTn id="32" dur="750" decel="100000" fill="hold"/>
                                        <p:tgtEl>
                                          <p:spTgt spid="3">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750"/>
                                        <p:tgtEl>
                                          <p:spTgt spid="3">
                                            <p:txEl>
                                              <p:pRg st="12" end="12"/>
                                            </p:txEl>
                                          </p:spTgt>
                                        </p:tgtEl>
                                      </p:cBhvr>
                                    </p:animEffect>
                                    <p:anim calcmode="lin" valueType="num">
                                      <p:cBhvr>
                                        <p:cTn id="38" dur="750" decel="100000" fill="hold"/>
                                        <p:tgtEl>
                                          <p:spTgt spid="3">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750"/>
                                        <p:tgtEl>
                                          <p:spTgt spid="3">
                                            <p:txEl>
                                              <p:pRg st="13" end="13"/>
                                            </p:txEl>
                                          </p:spTgt>
                                        </p:tgtEl>
                                      </p:cBhvr>
                                    </p:animEffect>
                                    <p:anim calcmode="lin" valueType="num">
                                      <p:cBhvr>
                                        <p:cTn id="44" dur="750" decel="100000" fill="hold"/>
                                        <p:tgtEl>
                                          <p:spTgt spid="3">
                                            <p:txEl>
                                              <p:pRg st="13" end="13"/>
                                            </p:txEl>
                                          </p:spTgt>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750"/>
                                        <p:tgtEl>
                                          <p:spTgt spid="3">
                                            <p:txEl>
                                              <p:pRg st="14" end="14"/>
                                            </p:txEl>
                                          </p:spTgt>
                                        </p:tgtEl>
                                      </p:cBhvr>
                                    </p:animEffect>
                                    <p:anim calcmode="lin" valueType="num">
                                      <p:cBhvr>
                                        <p:cTn id="50" dur="750" decel="100000" fill="hold"/>
                                        <p:tgtEl>
                                          <p:spTgt spid="3">
                                            <p:txEl>
                                              <p:pRg st="14" end="1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D5E40-6A89-099C-D1E3-49E5D681646A}"/>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8C2AF481-5C35-BC01-4AFE-A010368C65E6}"/>
              </a:ext>
            </a:extLst>
          </p:cNvPr>
          <p:cNvSpPr>
            <a:spLocks noGrp="1"/>
          </p:cNvSpPr>
          <p:nvPr>
            <p:ph idx="1"/>
            <p:custDataLst>
              <p:tags r:id="rId1"/>
            </p:custDataLst>
          </p:nvPr>
        </p:nvSpPr>
        <p:spPr>
          <a:xfrm>
            <a:off x="838200" y="-8689976"/>
            <a:ext cx="10515600" cy="15547976"/>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leaves the house</a:t>
            </a:r>
          </a:p>
          <a:p>
            <a:r>
              <a:rPr lang="en-US" dirty="0"/>
              <a:t>Gregor tried his best to let the manager stay but make no effect</a:t>
            </a:r>
          </a:p>
          <a:p>
            <a:r>
              <a:rPr lang="en-US" dirty="0"/>
              <a:t>Gregor’s father chased him back to his room with a roll of newspaper</a:t>
            </a:r>
          </a:p>
          <a:p>
            <a:r>
              <a:rPr lang="en-US" dirty="0"/>
              <a:t>Gregor’s sister, Grete, prepared his favorite food, milk and white bread, for Gregor but Gregor didn’t seem to like it</a:t>
            </a:r>
          </a:p>
          <a:p>
            <a:r>
              <a:rPr lang="en-US" dirty="0"/>
              <a:t>Grete discover that the milk has been left untouched</a:t>
            </a:r>
          </a:p>
          <a:p>
            <a:r>
              <a:rPr lang="en-US" dirty="0"/>
              <a:t>Bring in a larger variety of food to test Gregor’s taste</a:t>
            </a:r>
          </a:p>
          <a:p>
            <a:r>
              <a:rPr lang="en-US" dirty="0"/>
              <a:t>Gregor realize that he now like rotted food more than fresh</a:t>
            </a:r>
          </a:p>
          <a:p>
            <a:r>
              <a:rPr lang="en-US" dirty="0"/>
              <a:t>Gregor always listen to his family members talk</a:t>
            </a:r>
          </a:p>
          <a:p>
            <a:r>
              <a:rPr lang="en-US" dirty="0"/>
              <a:t>Grete always clean up Gregor’s room and provide food to him every day</a:t>
            </a:r>
          </a:p>
          <a:p>
            <a:r>
              <a:rPr lang="en-US" dirty="0"/>
              <a:t>Gregor wants to thank Grete but is unable to speak</a:t>
            </a:r>
          </a:p>
          <a:p>
            <a:r>
              <a:rPr lang="en-US" altLang="zh-CN" dirty="0"/>
              <a:t>Gregor’s sister is still shocked by Gregor’s appearance one month after his transformation</a:t>
            </a:r>
          </a:p>
          <a:p>
            <a:r>
              <a:rPr lang="en-US" dirty="0"/>
              <a:t>Gregor decided to hide himself completely with a sheet behind the couch</a:t>
            </a:r>
          </a:p>
          <a:p>
            <a:r>
              <a:rPr lang="en-US" altLang="zh-CN" dirty="0"/>
              <a:t>Grete left the sheet untouched</a:t>
            </a:r>
          </a:p>
          <a:p>
            <a:r>
              <a:rPr lang="en-US" altLang="zh-CN" dirty="0"/>
              <a:t>Gregor’s mother requested to visit Gregor</a:t>
            </a:r>
          </a:p>
          <a:p>
            <a:r>
              <a:rPr lang="en-US" altLang="zh-CN" dirty="0"/>
              <a:t>The requested is fully accepted</a:t>
            </a:r>
          </a:p>
          <a:p>
            <a:r>
              <a:rPr lang="en-US" altLang="zh-CN" dirty="0"/>
              <a:t>Grete would always take a look in Gregor’s room to ensure everything is looking fine before allowing Gregor’s mother to enter the room</a:t>
            </a:r>
          </a:p>
          <a:p>
            <a:r>
              <a:rPr lang="en-US" altLang="zh-CN" dirty="0"/>
              <a:t>Grete decided to move all of Gregor’s furniture away</a:t>
            </a:r>
          </a:p>
          <a:p>
            <a:r>
              <a:rPr lang="en-US" altLang="zh-CN" dirty="0"/>
              <a:t>Gregor refused to let them take the painting and the desk away</a:t>
            </a:r>
          </a:p>
          <a:p>
            <a:r>
              <a:rPr lang="en-US" altLang="zh-CN" dirty="0"/>
              <a:t>Gregor’s mom gets hurt and become fainted</a:t>
            </a:r>
          </a:p>
          <a:p>
            <a:r>
              <a:rPr lang="en-US" altLang="zh-CN" dirty="0"/>
              <a:t>Both Gregor and Grete want to help</a:t>
            </a:r>
          </a:p>
        </p:txBody>
      </p:sp>
    </p:spTree>
    <p:extLst>
      <p:ext uri="{BB962C8B-B14F-4D97-AF65-F5344CB8AC3E}">
        <p14:creationId xmlns:p14="http://schemas.microsoft.com/office/powerpoint/2010/main" val="782863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750"/>
                                        <p:tgtEl>
                                          <p:spTgt spid="3">
                                            <p:txEl>
                                              <p:pRg st="15" end="15"/>
                                            </p:txEl>
                                          </p:spTgt>
                                        </p:tgtEl>
                                      </p:cBhvr>
                                    </p:animEffect>
                                    <p:anim calcmode="lin" valueType="num">
                                      <p:cBhvr>
                                        <p:cTn id="8" dur="750" decel="100000" fill="hold"/>
                                        <p:tgtEl>
                                          <p:spTgt spid="3">
                                            <p:txEl>
                                              <p:pRg st="15" end="15"/>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750"/>
                                        <p:tgtEl>
                                          <p:spTgt spid="3">
                                            <p:txEl>
                                              <p:pRg st="16" end="16"/>
                                            </p:txEl>
                                          </p:spTgt>
                                        </p:tgtEl>
                                      </p:cBhvr>
                                    </p:animEffect>
                                    <p:anim calcmode="lin" valueType="num">
                                      <p:cBhvr>
                                        <p:cTn id="14" dur="750" decel="100000" fill="hold"/>
                                        <p:tgtEl>
                                          <p:spTgt spid="3">
                                            <p:txEl>
                                              <p:pRg st="16" end="16"/>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750"/>
                                        <p:tgtEl>
                                          <p:spTgt spid="3">
                                            <p:txEl>
                                              <p:pRg st="17" end="17"/>
                                            </p:txEl>
                                          </p:spTgt>
                                        </p:tgtEl>
                                      </p:cBhvr>
                                    </p:animEffect>
                                    <p:anim calcmode="lin" valueType="num">
                                      <p:cBhvr>
                                        <p:cTn id="20" dur="750" decel="100000" fill="hold"/>
                                        <p:tgtEl>
                                          <p:spTgt spid="3">
                                            <p:txEl>
                                              <p:pRg st="17" end="17"/>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18" end="18"/>
                                            </p:txEl>
                                          </p:spTgt>
                                        </p:tgtEl>
                                        <p:attrNameLst>
                                          <p:attrName>style.visibility</p:attrName>
                                        </p:attrNameLst>
                                      </p:cBhvr>
                                      <p:to>
                                        <p:strVal val="visible"/>
                                      </p:to>
                                    </p:set>
                                    <p:animEffect transition="in" filter="fade">
                                      <p:cBhvr>
                                        <p:cTn id="25" dur="750"/>
                                        <p:tgtEl>
                                          <p:spTgt spid="3">
                                            <p:txEl>
                                              <p:pRg st="18" end="18"/>
                                            </p:txEl>
                                          </p:spTgt>
                                        </p:tgtEl>
                                      </p:cBhvr>
                                    </p:animEffect>
                                    <p:anim calcmode="lin" valueType="num">
                                      <p:cBhvr>
                                        <p:cTn id="26" dur="750" decel="100000" fill="hold"/>
                                        <p:tgtEl>
                                          <p:spTgt spid="3">
                                            <p:txEl>
                                              <p:pRg st="18" end="18"/>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9" end="19"/>
                                            </p:txEl>
                                          </p:spTgt>
                                        </p:tgtEl>
                                        <p:attrNameLst>
                                          <p:attrName>style.visibility</p:attrName>
                                        </p:attrNameLst>
                                      </p:cBhvr>
                                      <p:to>
                                        <p:strVal val="visible"/>
                                      </p:to>
                                    </p:set>
                                    <p:animEffect transition="in" filter="fade">
                                      <p:cBhvr>
                                        <p:cTn id="31" dur="750"/>
                                        <p:tgtEl>
                                          <p:spTgt spid="3">
                                            <p:txEl>
                                              <p:pRg st="19" end="19"/>
                                            </p:txEl>
                                          </p:spTgt>
                                        </p:tgtEl>
                                      </p:cBhvr>
                                    </p:animEffect>
                                    <p:anim calcmode="lin" valueType="num">
                                      <p:cBhvr>
                                        <p:cTn id="32" dur="750" decel="100000" fill="hold"/>
                                        <p:tgtEl>
                                          <p:spTgt spid="3">
                                            <p:txEl>
                                              <p:pRg st="19" end="19"/>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20" end="20"/>
                                            </p:txEl>
                                          </p:spTgt>
                                        </p:tgtEl>
                                        <p:attrNameLst>
                                          <p:attrName>style.visibility</p:attrName>
                                        </p:attrNameLst>
                                      </p:cBhvr>
                                      <p:to>
                                        <p:strVal val="visible"/>
                                      </p:to>
                                    </p:set>
                                    <p:animEffect transition="in" filter="fade">
                                      <p:cBhvr>
                                        <p:cTn id="37" dur="750"/>
                                        <p:tgtEl>
                                          <p:spTgt spid="3">
                                            <p:txEl>
                                              <p:pRg st="20" end="20"/>
                                            </p:txEl>
                                          </p:spTgt>
                                        </p:tgtEl>
                                      </p:cBhvr>
                                    </p:animEffect>
                                    <p:anim calcmode="lin" valueType="num">
                                      <p:cBhvr>
                                        <p:cTn id="38" dur="750" decel="100000" fill="hold"/>
                                        <p:tgtEl>
                                          <p:spTgt spid="3">
                                            <p:txEl>
                                              <p:pRg st="20" end="20"/>
                                            </p:txEl>
                                          </p:spTgt>
                                        </p:tgtEl>
                                        <p:attrNameLst>
                                          <p:attrName>ppt_x</p:attrName>
                                        </p:attrNameLst>
                                      </p:cBhvr>
                                      <p:tavLst>
                                        <p:tav tm="0">
                                          <p:val>
                                            <p:strVal val="#ppt_x-.1"/>
                                          </p:val>
                                        </p:tav>
                                        <p:tav tm="100000">
                                          <p:val>
                                            <p:strVal val="#ppt_x"/>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21" end="21"/>
                                            </p:txEl>
                                          </p:spTgt>
                                        </p:tgtEl>
                                        <p:attrNameLst>
                                          <p:attrName>style.visibility</p:attrName>
                                        </p:attrNameLst>
                                      </p:cBhvr>
                                      <p:to>
                                        <p:strVal val="visible"/>
                                      </p:to>
                                    </p:set>
                                    <p:animEffect transition="in" filter="fade">
                                      <p:cBhvr>
                                        <p:cTn id="43" dur="750"/>
                                        <p:tgtEl>
                                          <p:spTgt spid="3">
                                            <p:txEl>
                                              <p:pRg st="21" end="21"/>
                                            </p:txEl>
                                          </p:spTgt>
                                        </p:tgtEl>
                                      </p:cBhvr>
                                    </p:animEffect>
                                    <p:anim calcmode="lin" valueType="num">
                                      <p:cBhvr>
                                        <p:cTn id="44" dur="750" decel="100000" fill="hold"/>
                                        <p:tgtEl>
                                          <p:spTgt spid="3">
                                            <p:txEl>
                                              <p:pRg st="21" end="21"/>
                                            </p:txEl>
                                          </p:spTgt>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750"/>
                                        <p:tgtEl>
                                          <p:spTgt spid="3">
                                            <p:txEl>
                                              <p:pRg st="22" end="22"/>
                                            </p:txEl>
                                          </p:spTgt>
                                        </p:tgtEl>
                                      </p:cBhvr>
                                    </p:animEffect>
                                    <p:anim calcmode="lin" valueType="num">
                                      <p:cBhvr>
                                        <p:cTn id="50" dur="750" decel="100000" fill="hold"/>
                                        <p:tgtEl>
                                          <p:spTgt spid="3">
                                            <p:txEl>
                                              <p:pRg st="22" end="22"/>
                                            </p:txEl>
                                          </p:spTgt>
                                        </p:tgtEl>
                                        <p:attrNameLst>
                                          <p:attrName>ppt_x</p:attrName>
                                        </p:attrNameLst>
                                      </p:cBhvr>
                                      <p:tavLst>
                                        <p:tav tm="0">
                                          <p:val>
                                            <p:strVal val="#ppt_x-.1"/>
                                          </p:val>
                                        </p:tav>
                                        <p:tav tm="100000">
                                          <p:val>
                                            <p:strVal val="#ppt_x"/>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23" end="23"/>
                                            </p:txEl>
                                          </p:spTgt>
                                        </p:tgtEl>
                                        <p:attrNameLst>
                                          <p:attrName>style.visibility</p:attrName>
                                        </p:attrNameLst>
                                      </p:cBhvr>
                                      <p:to>
                                        <p:strVal val="visible"/>
                                      </p:to>
                                    </p:set>
                                    <p:animEffect transition="in" filter="fade">
                                      <p:cBhvr>
                                        <p:cTn id="55" dur="750"/>
                                        <p:tgtEl>
                                          <p:spTgt spid="3">
                                            <p:txEl>
                                              <p:pRg st="23" end="23"/>
                                            </p:txEl>
                                          </p:spTgt>
                                        </p:tgtEl>
                                      </p:cBhvr>
                                    </p:animEffect>
                                    <p:anim calcmode="lin" valueType="num">
                                      <p:cBhvr>
                                        <p:cTn id="56" dur="750" decel="100000" fill="hold"/>
                                        <p:tgtEl>
                                          <p:spTgt spid="3">
                                            <p:txEl>
                                              <p:pRg st="23" end="2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32E82-747A-A76F-F41D-8C45EE431D74}"/>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B3C9D6FA-8853-AEB6-B6A7-085940679631}"/>
              </a:ext>
            </a:extLst>
          </p:cNvPr>
          <p:cNvSpPr>
            <a:spLocks noGrp="1"/>
          </p:cNvSpPr>
          <p:nvPr>
            <p:ph idx="1"/>
            <p:custDataLst>
              <p:tags r:id="rId1"/>
            </p:custDataLst>
          </p:nvPr>
        </p:nvSpPr>
        <p:spPr>
          <a:xfrm>
            <a:off x="838200" y="-14843126"/>
            <a:ext cx="10515600" cy="21701126"/>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leaves the house</a:t>
            </a:r>
          </a:p>
          <a:p>
            <a:r>
              <a:rPr lang="en-US" dirty="0"/>
              <a:t>Gregor tried his best to let the manager stay but make no effect</a:t>
            </a:r>
          </a:p>
          <a:p>
            <a:r>
              <a:rPr lang="en-US" dirty="0"/>
              <a:t>Gregor’s father chased him back to his room with a roll of newspaper</a:t>
            </a:r>
          </a:p>
          <a:p>
            <a:r>
              <a:rPr lang="en-US" dirty="0"/>
              <a:t>Gregor’s sister, Grete, prepared his favorite food, milk and white bread, for Gregor but Gregor didn’t seem to like it</a:t>
            </a:r>
          </a:p>
          <a:p>
            <a:r>
              <a:rPr lang="en-US" dirty="0"/>
              <a:t>Grete discover that the milk has been left untouched</a:t>
            </a:r>
          </a:p>
          <a:p>
            <a:r>
              <a:rPr lang="en-US" dirty="0"/>
              <a:t>Bring in a larger variety of food to test Gregor’s taste</a:t>
            </a:r>
          </a:p>
          <a:p>
            <a:r>
              <a:rPr lang="en-US" dirty="0"/>
              <a:t>Gregor realize that he now like rotted food more than fresh</a:t>
            </a:r>
          </a:p>
          <a:p>
            <a:r>
              <a:rPr lang="en-US" dirty="0"/>
              <a:t>Gregor always listen to his family members talk</a:t>
            </a:r>
          </a:p>
          <a:p>
            <a:r>
              <a:rPr lang="en-US" dirty="0"/>
              <a:t>Grete always clean up Gregor’s room and provide food to him every day</a:t>
            </a:r>
          </a:p>
          <a:p>
            <a:r>
              <a:rPr lang="en-US" dirty="0"/>
              <a:t>Gregor wants to thank Grete but is unable to speak</a:t>
            </a:r>
          </a:p>
          <a:p>
            <a:r>
              <a:rPr lang="en-US" altLang="zh-CN" dirty="0"/>
              <a:t>Gregor’s sister is still shocked by Gregor’s appearance one month after his transformation</a:t>
            </a:r>
          </a:p>
          <a:p>
            <a:r>
              <a:rPr lang="en-US" dirty="0"/>
              <a:t>Gregor decided to hide himself completely with a sheet behind the couch</a:t>
            </a:r>
          </a:p>
          <a:p>
            <a:r>
              <a:rPr lang="en-US" altLang="zh-CN" dirty="0"/>
              <a:t>Grete left the sheet untouched</a:t>
            </a:r>
          </a:p>
          <a:p>
            <a:r>
              <a:rPr lang="en-US" altLang="zh-CN" dirty="0"/>
              <a:t>Gregor’s mother requested to visit Gregor</a:t>
            </a:r>
          </a:p>
          <a:p>
            <a:r>
              <a:rPr lang="en-US" altLang="zh-CN" dirty="0"/>
              <a:t>The requested is fully accepted</a:t>
            </a:r>
          </a:p>
          <a:p>
            <a:r>
              <a:rPr lang="en-US" altLang="zh-CN" dirty="0"/>
              <a:t>Grete would always take a look in Gregor’s room to ensure everything is looking fine before allowing Gregor’s mother to enter the room</a:t>
            </a:r>
          </a:p>
          <a:p>
            <a:r>
              <a:rPr lang="en-US" altLang="zh-CN" dirty="0"/>
              <a:t>Grete decided to move all of Gregor’s furniture away</a:t>
            </a:r>
          </a:p>
          <a:p>
            <a:r>
              <a:rPr lang="en-US" altLang="zh-CN" dirty="0"/>
              <a:t>Gregor refused to let them take the painting and the desk away</a:t>
            </a:r>
          </a:p>
          <a:p>
            <a:r>
              <a:rPr lang="en-US" altLang="zh-CN" dirty="0"/>
              <a:t>Gregor’s mom gets hurt and become fainted</a:t>
            </a:r>
          </a:p>
          <a:p>
            <a:r>
              <a:rPr lang="en-US" altLang="zh-CN" dirty="0"/>
              <a:t>Both Gregor and Grete want to help</a:t>
            </a:r>
          </a:p>
          <a:p>
            <a:r>
              <a:rPr lang="en-US" altLang="zh-CN" dirty="0"/>
              <a:t>Gregor get into the other room together with Grete</a:t>
            </a:r>
          </a:p>
          <a:p>
            <a:r>
              <a:rPr lang="en-US" altLang="zh-CN" dirty="0"/>
              <a:t>Grete closed the door of the other room and Gregor can’t open it</a:t>
            </a:r>
          </a:p>
          <a:p>
            <a:r>
              <a:rPr lang="en-US" altLang="zh-CN" dirty="0"/>
              <a:t>Gregor’s father come back home</a:t>
            </a:r>
          </a:p>
          <a:p>
            <a:r>
              <a:rPr lang="en-US" altLang="zh-CN" dirty="0"/>
              <a:t>Gregor’s father interpreted Grete’s words as something bad happened</a:t>
            </a:r>
          </a:p>
          <a:p>
            <a:r>
              <a:rPr lang="en-US" altLang="zh-CN" dirty="0"/>
              <a:t>Gregor’s father chased Gregor and hit Gregor with apples</a:t>
            </a:r>
          </a:p>
          <a:p>
            <a:r>
              <a:rPr lang="en-US" altLang="zh-CN" dirty="0"/>
              <a:t>Grete now have to work</a:t>
            </a:r>
          </a:p>
          <a:p>
            <a:r>
              <a:rPr lang="en-US" altLang="zh-CN" dirty="0"/>
              <a:t>Grete no longer takes care of Gregor as a result of that</a:t>
            </a:r>
          </a:p>
          <a:p>
            <a:r>
              <a:rPr lang="en-US" altLang="zh-CN" dirty="0"/>
              <a:t>Gregor almost completely stopped eating</a:t>
            </a:r>
          </a:p>
          <a:p>
            <a:r>
              <a:rPr lang="en-US" altLang="zh-CN" dirty="0"/>
              <a:t>One of the rooms in Gregor’s room has been rented by three gentlemen</a:t>
            </a:r>
          </a:p>
          <a:p>
            <a:r>
              <a:rPr lang="en-US" altLang="zh-CN" dirty="0"/>
              <a:t>Grete start playing her violin in the kitchen while the three gentlemen is having dinner</a:t>
            </a:r>
          </a:p>
        </p:txBody>
      </p:sp>
    </p:spTree>
    <p:extLst>
      <p:ext uri="{BB962C8B-B14F-4D97-AF65-F5344CB8AC3E}">
        <p14:creationId xmlns:p14="http://schemas.microsoft.com/office/powerpoint/2010/main" val="4174285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24" end="24"/>
                                            </p:txEl>
                                          </p:spTgt>
                                        </p:tgtEl>
                                        <p:attrNameLst>
                                          <p:attrName>style.visibility</p:attrName>
                                        </p:attrNameLst>
                                      </p:cBhvr>
                                      <p:to>
                                        <p:strVal val="visible"/>
                                      </p:to>
                                    </p:set>
                                    <p:animEffect transition="in" filter="fade">
                                      <p:cBhvr>
                                        <p:cTn id="7" dur="750"/>
                                        <p:tgtEl>
                                          <p:spTgt spid="3">
                                            <p:txEl>
                                              <p:pRg st="24" end="24"/>
                                            </p:txEl>
                                          </p:spTgt>
                                        </p:tgtEl>
                                      </p:cBhvr>
                                    </p:animEffect>
                                    <p:anim calcmode="lin" valueType="num">
                                      <p:cBhvr>
                                        <p:cTn id="8" dur="750" decel="100000" fill="hold"/>
                                        <p:tgtEl>
                                          <p:spTgt spid="3">
                                            <p:txEl>
                                              <p:pRg st="24" end="24"/>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25" end="25"/>
                                            </p:txEl>
                                          </p:spTgt>
                                        </p:tgtEl>
                                        <p:attrNameLst>
                                          <p:attrName>style.visibility</p:attrName>
                                        </p:attrNameLst>
                                      </p:cBhvr>
                                      <p:to>
                                        <p:strVal val="visible"/>
                                      </p:to>
                                    </p:set>
                                    <p:animEffect transition="in" filter="fade">
                                      <p:cBhvr>
                                        <p:cTn id="13" dur="750"/>
                                        <p:tgtEl>
                                          <p:spTgt spid="3">
                                            <p:txEl>
                                              <p:pRg st="25" end="25"/>
                                            </p:txEl>
                                          </p:spTgt>
                                        </p:tgtEl>
                                      </p:cBhvr>
                                    </p:animEffect>
                                    <p:anim calcmode="lin" valueType="num">
                                      <p:cBhvr>
                                        <p:cTn id="14" dur="750" decel="100000" fill="hold"/>
                                        <p:tgtEl>
                                          <p:spTgt spid="3">
                                            <p:txEl>
                                              <p:pRg st="25" end="25"/>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6" end="26"/>
                                            </p:txEl>
                                          </p:spTgt>
                                        </p:tgtEl>
                                        <p:attrNameLst>
                                          <p:attrName>style.visibility</p:attrName>
                                        </p:attrNameLst>
                                      </p:cBhvr>
                                      <p:to>
                                        <p:strVal val="visible"/>
                                      </p:to>
                                    </p:set>
                                    <p:animEffect transition="in" filter="fade">
                                      <p:cBhvr>
                                        <p:cTn id="19" dur="750"/>
                                        <p:tgtEl>
                                          <p:spTgt spid="3">
                                            <p:txEl>
                                              <p:pRg st="26" end="26"/>
                                            </p:txEl>
                                          </p:spTgt>
                                        </p:tgtEl>
                                      </p:cBhvr>
                                    </p:animEffect>
                                    <p:anim calcmode="lin" valueType="num">
                                      <p:cBhvr>
                                        <p:cTn id="20" dur="750" decel="100000" fill="hold"/>
                                        <p:tgtEl>
                                          <p:spTgt spid="3">
                                            <p:txEl>
                                              <p:pRg st="26" end="26"/>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7" end="27"/>
                                            </p:txEl>
                                          </p:spTgt>
                                        </p:tgtEl>
                                        <p:attrNameLst>
                                          <p:attrName>style.visibility</p:attrName>
                                        </p:attrNameLst>
                                      </p:cBhvr>
                                      <p:to>
                                        <p:strVal val="visible"/>
                                      </p:to>
                                    </p:set>
                                    <p:animEffect transition="in" filter="fade">
                                      <p:cBhvr>
                                        <p:cTn id="25" dur="750"/>
                                        <p:tgtEl>
                                          <p:spTgt spid="3">
                                            <p:txEl>
                                              <p:pRg st="27" end="27"/>
                                            </p:txEl>
                                          </p:spTgt>
                                        </p:tgtEl>
                                      </p:cBhvr>
                                    </p:animEffect>
                                    <p:anim calcmode="lin" valueType="num">
                                      <p:cBhvr>
                                        <p:cTn id="26" dur="750" decel="100000" fill="hold"/>
                                        <p:tgtEl>
                                          <p:spTgt spid="3">
                                            <p:txEl>
                                              <p:pRg st="27" end="27"/>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8" end="28"/>
                                            </p:txEl>
                                          </p:spTgt>
                                        </p:tgtEl>
                                        <p:attrNameLst>
                                          <p:attrName>style.visibility</p:attrName>
                                        </p:attrNameLst>
                                      </p:cBhvr>
                                      <p:to>
                                        <p:strVal val="visible"/>
                                      </p:to>
                                    </p:set>
                                    <p:animEffect transition="in" filter="fade">
                                      <p:cBhvr>
                                        <p:cTn id="31" dur="750"/>
                                        <p:tgtEl>
                                          <p:spTgt spid="3">
                                            <p:txEl>
                                              <p:pRg st="28" end="28"/>
                                            </p:txEl>
                                          </p:spTgt>
                                        </p:tgtEl>
                                      </p:cBhvr>
                                    </p:animEffect>
                                    <p:anim calcmode="lin" valueType="num">
                                      <p:cBhvr>
                                        <p:cTn id="32" dur="750" decel="100000" fill="hold"/>
                                        <p:tgtEl>
                                          <p:spTgt spid="3">
                                            <p:txEl>
                                              <p:pRg st="28" end="28"/>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29" end="29"/>
                                            </p:txEl>
                                          </p:spTgt>
                                        </p:tgtEl>
                                        <p:attrNameLst>
                                          <p:attrName>style.visibility</p:attrName>
                                        </p:attrNameLst>
                                      </p:cBhvr>
                                      <p:to>
                                        <p:strVal val="visible"/>
                                      </p:to>
                                    </p:set>
                                    <p:animEffect transition="in" filter="fade">
                                      <p:cBhvr>
                                        <p:cTn id="37" dur="750"/>
                                        <p:tgtEl>
                                          <p:spTgt spid="3">
                                            <p:txEl>
                                              <p:pRg st="29" end="29"/>
                                            </p:txEl>
                                          </p:spTgt>
                                        </p:tgtEl>
                                      </p:cBhvr>
                                    </p:animEffect>
                                    <p:anim calcmode="lin" valueType="num">
                                      <p:cBhvr>
                                        <p:cTn id="38" dur="750" decel="100000" fill="hold"/>
                                        <p:tgtEl>
                                          <p:spTgt spid="3">
                                            <p:txEl>
                                              <p:pRg st="29" end="29"/>
                                            </p:txEl>
                                          </p:spTgt>
                                        </p:tgtEl>
                                        <p:attrNameLst>
                                          <p:attrName>ppt_x</p:attrName>
                                        </p:attrNameLst>
                                      </p:cBhvr>
                                      <p:tavLst>
                                        <p:tav tm="0">
                                          <p:val>
                                            <p:strVal val="#ppt_x-.1"/>
                                          </p:val>
                                        </p:tav>
                                        <p:tav tm="100000">
                                          <p:val>
                                            <p:strVal val="#ppt_x"/>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0" end="30"/>
                                            </p:txEl>
                                          </p:spTgt>
                                        </p:tgtEl>
                                        <p:attrNameLst>
                                          <p:attrName>style.visibility</p:attrName>
                                        </p:attrNameLst>
                                      </p:cBhvr>
                                      <p:to>
                                        <p:strVal val="visible"/>
                                      </p:to>
                                    </p:set>
                                    <p:animEffect transition="in" filter="fade">
                                      <p:cBhvr>
                                        <p:cTn id="43" dur="750"/>
                                        <p:tgtEl>
                                          <p:spTgt spid="3">
                                            <p:txEl>
                                              <p:pRg st="30" end="30"/>
                                            </p:txEl>
                                          </p:spTgt>
                                        </p:tgtEl>
                                      </p:cBhvr>
                                    </p:animEffect>
                                    <p:anim calcmode="lin" valueType="num">
                                      <p:cBhvr>
                                        <p:cTn id="44" dur="750" decel="100000" fill="hold"/>
                                        <p:tgtEl>
                                          <p:spTgt spid="3">
                                            <p:txEl>
                                              <p:pRg st="30" end="30"/>
                                            </p:txEl>
                                          </p:spTgt>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31" end="31"/>
                                            </p:txEl>
                                          </p:spTgt>
                                        </p:tgtEl>
                                        <p:attrNameLst>
                                          <p:attrName>style.visibility</p:attrName>
                                        </p:attrNameLst>
                                      </p:cBhvr>
                                      <p:to>
                                        <p:strVal val="visible"/>
                                      </p:to>
                                    </p:set>
                                    <p:animEffect transition="in" filter="fade">
                                      <p:cBhvr>
                                        <p:cTn id="49" dur="750"/>
                                        <p:tgtEl>
                                          <p:spTgt spid="3">
                                            <p:txEl>
                                              <p:pRg st="31" end="31"/>
                                            </p:txEl>
                                          </p:spTgt>
                                        </p:tgtEl>
                                      </p:cBhvr>
                                    </p:animEffect>
                                    <p:anim calcmode="lin" valueType="num">
                                      <p:cBhvr>
                                        <p:cTn id="50" dur="750" decel="100000" fill="hold"/>
                                        <p:tgtEl>
                                          <p:spTgt spid="3">
                                            <p:txEl>
                                              <p:pRg st="31" end="31"/>
                                            </p:txEl>
                                          </p:spTgt>
                                        </p:tgtEl>
                                        <p:attrNameLst>
                                          <p:attrName>ppt_x</p:attrName>
                                        </p:attrNameLst>
                                      </p:cBhvr>
                                      <p:tavLst>
                                        <p:tav tm="0">
                                          <p:val>
                                            <p:strVal val="#ppt_x-.1"/>
                                          </p:val>
                                        </p:tav>
                                        <p:tav tm="100000">
                                          <p:val>
                                            <p:strVal val="#ppt_x"/>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32" end="32"/>
                                            </p:txEl>
                                          </p:spTgt>
                                        </p:tgtEl>
                                        <p:attrNameLst>
                                          <p:attrName>style.visibility</p:attrName>
                                        </p:attrNameLst>
                                      </p:cBhvr>
                                      <p:to>
                                        <p:strVal val="visible"/>
                                      </p:to>
                                    </p:set>
                                    <p:animEffect transition="in" filter="fade">
                                      <p:cBhvr>
                                        <p:cTn id="55" dur="750"/>
                                        <p:tgtEl>
                                          <p:spTgt spid="3">
                                            <p:txEl>
                                              <p:pRg st="32" end="32"/>
                                            </p:txEl>
                                          </p:spTgt>
                                        </p:tgtEl>
                                      </p:cBhvr>
                                    </p:animEffect>
                                    <p:anim calcmode="lin" valueType="num">
                                      <p:cBhvr>
                                        <p:cTn id="56" dur="750" decel="100000" fill="hold"/>
                                        <p:tgtEl>
                                          <p:spTgt spid="3">
                                            <p:txEl>
                                              <p:pRg st="32" end="32"/>
                                            </p:txEl>
                                          </p:spTgt>
                                        </p:tgtEl>
                                        <p:attrNameLst>
                                          <p:attrName>ppt_x</p:attrName>
                                        </p:attrNameLst>
                                      </p:cBhvr>
                                      <p:tavLst>
                                        <p:tav tm="0">
                                          <p:val>
                                            <p:strVal val="#ppt_x-.1"/>
                                          </p:val>
                                        </p:tav>
                                        <p:tav tm="100000">
                                          <p:val>
                                            <p:strVal val="#ppt_x"/>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33" end="33"/>
                                            </p:txEl>
                                          </p:spTgt>
                                        </p:tgtEl>
                                        <p:attrNameLst>
                                          <p:attrName>style.visibility</p:attrName>
                                        </p:attrNameLst>
                                      </p:cBhvr>
                                      <p:to>
                                        <p:strVal val="visible"/>
                                      </p:to>
                                    </p:set>
                                    <p:animEffect transition="in" filter="fade">
                                      <p:cBhvr>
                                        <p:cTn id="61" dur="750"/>
                                        <p:tgtEl>
                                          <p:spTgt spid="3">
                                            <p:txEl>
                                              <p:pRg st="33" end="33"/>
                                            </p:txEl>
                                          </p:spTgt>
                                        </p:tgtEl>
                                      </p:cBhvr>
                                    </p:animEffect>
                                    <p:anim calcmode="lin" valueType="num">
                                      <p:cBhvr>
                                        <p:cTn id="62" dur="750" decel="100000" fill="hold"/>
                                        <p:tgtEl>
                                          <p:spTgt spid="3">
                                            <p:txEl>
                                              <p:pRg st="33" end="3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0119B-2766-BA52-F9D6-855C3345EE62}"/>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5C1E78AE-173F-8118-0AE0-4E1661332D01}"/>
              </a:ext>
            </a:extLst>
          </p:cNvPr>
          <p:cNvSpPr>
            <a:spLocks noGrp="1"/>
          </p:cNvSpPr>
          <p:nvPr>
            <p:ph idx="1"/>
            <p:custDataLst>
              <p:tags r:id="rId1"/>
            </p:custDataLst>
          </p:nvPr>
        </p:nvSpPr>
        <p:spPr>
          <a:xfrm>
            <a:off x="838200" y="-20736941"/>
            <a:ext cx="10515600" cy="21701126"/>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leaves the house</a:t>
            </a:r>
          </a:p>
          <a:p>
            <a:r>
              <a:rPr lang="en-US" dirty="0"/>
              <a:t>Gregor tried his best to let the manager stay but make no effect</a:t>
            </a:r>
          </a:p>
          <a:p>
            <a:r>
              <a:rPr lang="en-US" dirty="0"/>
              <a:t>Gregor’s father chased him back to his room with a roll of newspaper</a:t>
            </a:r>
          </a:p>
          <a:p>
            <a:r>
              <a:rPr lang="en-US" dirty="0"/>
              <a:t>Gregor’s sister, Grete, prepared his favorite food, milk and white bread, for Gregor but Gregor didn’t seem to like it</a:t>
            </a:r>
          </a:p>
          <a:p>
            <a:r>
              <a:rPr lang="en-US" dirty="0"/>
              <a:t>Grete discover that the milk has been left untouched</a:t>
            </a:r>
          </a:p>
          <a:p>
            <a:r>
              <a:rPr lang="en-US" dirty="0"/>
              <a:t>Bring in a larger variety of food to test Gregor’s taste</a:t>
            </a:r>
          </a:p>
          <a:p>
            <a:r>
              <a:rPr lang="en-US" dirty="0"/>
              <a:t>Gregor realize that he now like rotted food more than fresh</a:t>
            </a:r>
          </a:p>
          <a:p>
            <a:r>
              <a:rPr lang="en-US" dirty="0"/>
              <a:t>Gregor always listen to his family members talk</a:t>
            </a:r>
          </a:p>
          <a:p>
            <a:r>
              <a:rPr lang="en-US" dirty="0"/>
              <a:t>Grete always clean up Gregor’s room and provide food to him every day</a:t>
            </a:r>
          </a:p>
          <a:p>
            <a:r>
              <a:rPr lang="en-US" dirty="0"/>
              <a:t>Gregor wants to thank Grete but is unable to speak</a:t>
            </a:r>
          </a:p>
          <a:p>
            <a:r>
              <a:rPr lang="en-US" altLang="zh-CN" dirty="0"/>
              <a:t>Gregor’s sister is still shocked by Gregor’s appearance one month after his transformation</a:t>
            </a:r>
          </a:p>
          <a:p>
            <a:r>
              <a:rPr lang="en-US" dirty="0"/>
              <a:t>Gregor decided to hide himself completely with a sheet behind the couch</a:t>
            </a:r>
          </a:p>
          <a:p>
            <a:r>
              <a:rPr lang="en-US" altLang="zh-CN" dirty="0"/>
              <a:t>Grete left the sheet untouched</a:t>
            </a:r>
          </a:p>
          <a:p>
            <a:r>
              <a:rPr lang="en-US" altLang="zh-CN" dirty="0"/>
              <a:t>Gregor’s mother requested to visit Gregor</a:t>
            </a:r>
          </a:p>
          <a:p>
            <a:r>
              <a:rPr lang="en-US" altLang="zh-CN" dirty="0"/>
              <a:t>The requested is fully accepted</a:t>
            </a:r>
          </a:p>
          <a:p>
            <a:r>
              <a:rPr lang="en-US" altLang="zh-CN" dirty="0"/>
              <a:t>Grete would always take a look in Gregor’s room to ensure everything is looking fine before allowing Gregor’s mother to enter the room</a:t>
            </a:r>
          </a:p>
          <a:p>
            <a:r>
              <a:rPr lang="en-US" altLang="zh-CN" dirty="0"/>
              <a:t>Grete decided to move all of Gregor’s furniture away</a:t>
            </a:r>
          </a:p>
          <a:p>
            <a:r>
              <a:rPr lang="en-US" altLang="zh-CN" dirty="0"/>
              <a:t>Gregor refused to let them take the painting and the desk away</a:t>
            </a:r>
          </a:p>
          <a:p>
            <a:r>
              <a:rPr lang="en-US" altLang="zh-CN" dirty="0"/>
              <a:t>Gregor’s mom gets hurt and become fainted</a:t>
            </a:r>
          </a:p>
          <a:p>
            <a:r>
              <a:rPr lang="en-US" altLang="zh-CN" dirty="0"/>
              <a:t>Both Gregor and Grete want to help</a:t>
            </a:r>
          </a:p>
          <a:p>
            <a:r>
              <a:rPr lang="en-US" altLang="zh-CN" dirty="0"/>
              <a:t>Gregor get into the other room together with Grete</a:t>
            </a:r>
          </a:p>
          <a:p>
            <a:r>
              <a:rPr lang="en-US" altLang="zh-CN" dirty="0"/>
              <a:t>Grete closed the door of the other room and Gregor can’t open it</a:t>
            </a:r>
          </a:p>
          <a:p>
            <a:r>
              <a:rPr lang="en-US" altLang="zh-CN" dirty="0"/>
              <a:t>Gregor’s father come back home</a:t>
            </a:r>
          </a:p>
          <a:p>
            <a:r>
              <a:rPr lang="en-US" altLang="zh-CN" dirty="0"/>
              <a:t>Gregor’s father interpreted Grete’s words as something bad happened</a:t>
            </a:r>
          </a:p>
          <a:p>
            <a:r>
              <a:rPr lang="en-US" altLang="zh-CN" dirty="0"/>
              <a:t>Gregor’s father chased Gregor and hit Gregor with apples</a:t>
            </a:r>
          </a:p>
          <a:p>
            <a:r>
              <a:rPr lang="en-US" altLang="zh-CN" dirty="0"/>
              <a:t>Grete now have to work</a:t>
            </a:r>
          </a:p>
          <a:p>
            <a:r>
              <a:rPr lang="en-US" altLang="zh-CN" dirty="0"/>
              <a:t>Grete no longer takes care of Gregor as a result of that</a:t>
            </a:r>
          </a:p>
          <a:p>
            <a:r>
              <a:rPr lang="en-US" altLang="zh-CN" dirty="0"/>
              <a:t>Gregor almost completely stopped eating</a:t>
            </a:r>
          </a:p>
          <a:p>
            <a:r>
              <a:rPr lang="en-US" altLang="zh-CN" dirty="0"/>
              <a:t>One of the rooms in Gregor’s room has been rented by three gentlemen</a:t>
            </a:r>
          </a:p>
          <a:p>
            <a:r>
              <a:rPr lang="en-US" altLang="zh-CN" dirty="0"/>
              <a:t>Grete start playing her violin in the kitchen while the three gentlemen is having dinner</a:t>
            </a:r>
          </a:p>
          <a:p>
            <a:r>
              <a:rPr lang="en-US" altLang="zh-CN" dirty="0"/>
              <a:t>The middle gentlemen asked Grete to perform in front of them</a:t>
            </a:r>
          </a:p>
          <a:p>
            <a:r>
              <a:rPr lang="en-US" altLang="zh-CN" dirty="0"/>
              <a:t>Gregor climb out of his room</a:t>
            </a:r>
          </a:p>
          <a:p>
            <a:r>
              <a:rPr lang="en-US" altLang="zh-CN" dirty="0"/>
              <a:t>The middle gentlemen sees Gregor and immediately decided they will no longer pay anything</a:t>
            </a:r>
          </a:p>
          <a:p>
            <a:r>
              <a:rPr lang="en-US" altLang="zh-CN" dirty="0"/>
              <a:t>Grete suggests that they should get rid of Gregor</a:t>
            </a:r>
          </a:p>
          <a:p>
            <a:r>
              <a:rPr lang="en-US" altLang="zh-CN" dirty="0"/>
              <a:t>Grete no longer believes the bug is Gregor</a:t>
            </a:r>
          </a:p>
          <a:p>
            <a:r>
              <a:rPr lang="en-US" altLang="zh-CN" dirty="0"/>
              <a:t>Gregor climb back into his room</a:t>
            </a:r>
          </a:p>
          <a:p>
            <a:r>
              <a:rPr lang="en-US" altLang="zh-CN" dirty="0"/>
              <a:t>Gregor starved to death</a:t>
            </a:r>
          </a:p>
          <a:p>
            <a:r>
              <a:rPr lang="en-US" altLang="zh-CN" dirty="0"/>
              <a:t>The family feel relieved when they notice that Gregor’s life has ended the next day</a:t>
            </a:r>
          </a:p>
          <a:p>
            <a:r>
              <a:rPr lang="en-US" altLang="zh-CN" dirty="0"/>
              <a:t>They move on just like Gregor never existed</a:t>
            </a:r>
          </a:p>
        </p:txBody>
      </p:sp>
    </p:spTree>
    <p:extLst>
      <p:ext uri="{BB962C8B-B14F-4D97-AF65-F5344CB8AC3E}">
        <p14:creationId xmlns:p14="http://schemas.microsoft.com/office/powerpoint/2010/main" val="966334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34" end="34"/>
                                            </p:txEl>
                                          </p:spTgt>
                                        </p:tgtEl>
                                        <p:attrNameLst>
                                          <p:attrName>style.visibility</p:attrName>
                                        </p:attrNameLst>
                                      </p:cBhvr>
                                      <p:to>
                                        <p:strVal val="visible"/>
                                      </p:to>
                                    </p:set>
                                    <p:animEffect transition="in" filter="fade">
                                      <p:cBhvr>
                                        <p:cTn id="7" dur="750"/>
                                        <p:tgtEl>
                                          <p:spTgt spid="3">
                                            <p:txEl>
                                              <p:pRg st="34" end="34"/>
                                            </p:txEl>
                                          </p:spTgt>
                                        </p:tgtEl>
                                      </p:cBhvr>
                                    </p:animEffect>
                                    <p:anim calcmode="lin" valueType="num">
                                      <p:cBhvr>
                                        <p:cTn id="8" dur="750" decel="100000" fill="hold"/>
                                        <p:tgtEl>
                                          <p:spTgt spid="3">
                                            <p:txEl>
                                              <p:pRg st="34" end="34"/>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35" end="35"/>
                                            </p:txEl>
                                          </p:spTgt>
                                        </p:tgtEl>
                                        <p:attrNameLst>
                                          <p:attrName>style.visibility</p:attrName>
                                        </p:attrNameLst>
                                      </p:cBhvr>
                                      <p:to>
                                        <p:strVal val="visible"/>
                                      </p:to>
                                    </p:set>
                                    <p:animEffect transition="in" filter="fade">
                                      <p:cBhvr>
                                        <p:cTn id="13" dur="750"/>
                                        <p:tgtEl>
                                          <p:spTgt spid="3">
                                            <p:txEl>
                                              <p:pRg st="35" end="35"/>
                                            </p:txEl>
                                          </p:spTgt>
                                        </p:tgtEl>
                                      </p:cBhvr>
                                    </p:animEffect>
                                    <p:anim calcmode="lin" valueType="num">
                                      <p:cBhvr>
                                        <p:cTn id="14" dur="750" decel="100000" fill="hold"/>
                                        <p:tgtEl>
                                          <p:spTgt spid="3">
                                            <p:txEl>
                                              <p:pRg st="35" end="35"/>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6" end="36"/>
                                            </p:txEl>
                                          </p:spTgt>
                                        </p:tgtEl>
                                        <p:attrNameLst>
                                          <p:attrName>style.visibility</p:attrName>
                                        </p:attrNameLst>
                                      </p:cBhvr>
                                      <p:to>
                                        <p:strVal val="visible"/>
                                      </p:to>
                                    </p:set>
                                    <p:animEffect transition="in" filter="fade">
                                      <p:cBhvr>
                                        <p:cTn id="19" dur="750"/>
                                        <p:tgtEl>
                                          <p:spTgt spid="3">
                                            <p:txEl>
                                              <p:pRg st="36" end="36"/>
                                            </p:txEl>
                                          </p:spTgt>
                                        </p:tgtEl>
                                      </p:cBhvr>
                                    </p:animEffect>
                                    <p:anim calcmode="lin" valueType="num">
                                      <p:cBhvr>
                                        <p:cTn id="20" dur="750" decel="100000" fill="hold"/>
                                        <p:tgtEl>
                                          <p:spTgt spid="3">
                                            <p:txEl>
                                              <p:pRg st="36" end="36"/>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37" end="37"/>
                                            </p:txEl>
                                          </p:spTgt>
                                        </p:tgtEl>
                                        <p:attrNameLst>
                                          <p:attrName>style.visibility</p:attrName>
                                        </p:attrNameLst>
                                      </p:cBhvr>
                                      <p:to>
                                        <p:strVal val="visible"/>
                                      </p:to>
                                    </p:set>
                                    <p:animEffect transition="in" filter="fade">
                                      <p:cBhvr>
                                        <p:cTn id="25" dur="750"/>
                                        <p:tgtEl>
                                          <p:spTgt spid="3">
                                            <p:txEl>
                                              <p:pRg st="37" end="37"/>
                                            </p:txEl>
                                          </p:spTgt>
                                        </p:tgtEl>
                                      </p:cBhvr>
                                    </p:animEffect>
                                    <p:anim calcmode="lin" valueType="num">
                                      <p:cBhvr>
                                        <p:cTn id="26" dur="750" decel="100000" fill="hold"/>
                                        <p:tgtEl>
                                          <p:spTgt spid="3">
                                            <p:txEl>
                                              <p:pRg st="37" end="37"/>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8" end="38"/>
                                            </p:txEl>
                                          </p:spTgt>
                                        </p:tgtEl>
                                        <p:attrNameLst>
                                          <p:attrName>style.visibility</p:attrName>
                                        </p:attrNameLst>
                                      </p:cBhvr>
                                      <p:to>
                                        <p:strVal val="visible"/>
                                      </p:to>
                                    </p:set>
                                    <p:animEffect transition="in" filter="fade">
                                      <p:cBhvr>
                                        <p:cTn id="31" dur="750"/>
                                        <p:tgtEl>
                                          <p:spTgt spid="3">
                                            <p:txEl>
                                              <p:pRg st="38" end="38"/>
                                            </p:txEl>
                                          </p:spTgt>
                                        </p:tgtEl>
                                      </p:cBhvr>
                                    </p:animEffect>
                                    <p:anim calcmode="lin" valueType="num">
                                      <p:cBhvr>
                                        <p:cTn id="32" dur="750" decel="100000" fill="hold"/>
                                        <p:tgtEl>
                                          <p:spTgt spid="3">
                                            <p:txEl>
                                              <p:pRg st="38" end="38"/>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39" end="39"/>
                                            </p:txEl>
                                          </p:spTgt>
                                        </p:tgtEl>
                                        <p:attrNameLst>
                                          <p:attrName>style.visibility</p:attrName>
                                        </p:attrNameLst>
                                      </p:cBhvr>
                                      <p:to>
                                        <p:strVal val="visible"/>
                                      </p:to>
                                    </p:set>
                                    <p:animEffect transition="in" filter="fade">
                                      <p:cBhvr>
                                        <p:cTn id="37" dur="750"/>
                                        <p:tgtEl>
                                          <p:spTgt spid="3">
                                            <p:txEl>
                                              <p:pRg st="39" end="39"/>
                                            </p:txEl>
                                          </p:spTgt>
                                        </p:tgtEl>
                                      </p:cBhvr>
                                    </p:animEffect>
                                    <p:anim calcmode="lin" valueType="num">
                                      <p:cBhvr>
                                        <p:cTn id="38" dur="750" decel="100000" fill="hold"/>
                                        <p:tgtEl>
                                          <p:spTgt spid="3">
                                            <p:txEl>
                                              <p:pRg st="39" end="39"/>
                                            </p:txEl>
                                          </p:spTgt>
                                        </p:tgtEl>
                                        <p:attrNameLst>
                                          <p:attrName>ppt_x</p:attrName>
                                        </p:attrNameLst>
                                      </p:cBhvr>
                                      <p:tavLst>
                                        <p:tav tm="0">
                                          <p:val>
                                            <p:strVal val="#ppt_x-.1"/>
                                          </p:val>
                                        </p:tav>
                                        <p:tav tm="100000">
                                          <p:val>
                                            <p:strVal val="#ppt_x"/>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40" end="40"/>
                                            </p:txEl>
                                          </p:spTgt>
                                        </p:tgtEl>
                                        <p:attrNameLst>
                                          <p:attrName>style.visibility</p:attrName>
                                        </p:attrNameLst>
                                      </p:cBhvr>
                                      <p:to>
                                        <p:strVal val="visible"/>
                                      </p:to>
                                    </p:set>
                                    <p:animEffect transition="in" filter="fade">
                                      <p:cBhvr>
                                        <p:cTn id="43" dur="750"/>
                                        <p:tgtEl>
                                          <p:spTgt spid="3">
                                            <p:txEl>
                                              <p:pRg st="40" end="40"/>
                                            </p:txEl>
                                          </p:spTgt>
                                        </p:tgtEl>
                                      </p:cBhvr>
                                    </p:animEffect>
                                    <p:anim calcmode="lin" valueType="num">
                                      <p:cBhvr>
                                        <p:cTn id="44" dur="750" decel="100000" fill="hold"/>
                                        <p:tgtEl>
                                          <p:spTgt spid="3">
                                            <p:txEl>
                                              <p:pRg st="40" end="40"/>
                                            </p:txEl>
                                          </p:spTgt>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41" end="41"/>
                                            </p:txEl>
                                          </p:spTgt>
                                        </p:tgtEl>
                                        <p:attrNameLst>
                                          <p:attrName>style.visibility</p:attrName>
                                        </p:attrNameLst>
                                      </p:cBhvr>
                                      <p:to>
                                        <p:strVal val="visible"/>
                                      </p:to>
                                    </p:set>
                                    <p:animEffect transition="in" filter="fade">
                                      <p:cBhvr>
                                        <p:cTn id="49" dur="750"/>
                                        <p:tgtEl>
                                          <p:spTgt spid="3">
                                            <p:txEl>
                                              <p:pRg st="41" end="41"/>
                                            </p:txEl>
                                          </p:spTgt>
                                        </p:tgtEl>
                                      </p:cBhvr>
                                    </p:animEffect>
                                    <p:anim calcmode="lin" valueType="num">
                                      <p:cBhvr>
                                        <p:cTn id="50" dur="750" decel="100000" fill="hold"/>
                                        <p:tgtEl>
                                          <p:spTgt spid="3">
                                            <p:txEl>
                                              <p:pRg st="41" end="41"/>
                                            </p:txEl>
                                          </p:spTgt>
                                        </p:tgtEl>
                                        <p:attrNameLst>
                                          <p:attrName>ppt_x</p:attrName>
                                        </p:attrNameLst>
                                      </p:cBhvr>
                                      <p:tavLst>
                                        <p:tav tm="0">
                                          <p:val>
                                            <p:strVal val="#ppt_x-.1"/>
                                          </p:val>
                                        </p:tav>
                                        <p:tav tm="100000">
                                          <p:val>
                                            <p:strVal val="#ppt_x"/>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42" end="42"/>
                                            </p:txEl>
                                          </p:spTgt>
                                        </p:tgtEl>
                                        <p:attrNameLst>
                                          <p:attrName>style.visibility</p:attrName>
                                        </p:attrNameLst>
                                      </p:cBhvr>
                                      <p:to>
                                        <p:strVal val="visible"/>
                                      </p:to>
                                    </p:set>
                                    <p:animEffect transition="in" filter="fade">
                                      <p:cBhvr>
                                        <p:cTn id="55" dur="750"/>
                                        <p:tgtEl>
                                          <p:spTgt spid="3">
                                            <p:txEl>
                                              <p:pRg st="42" end="42"/>
                                            </p:txEl>
                                          </p:spTgt>
                                        </p:tgtEl>
                                      </p:cBhvr>
                                    </p:animEffect>
                                    <p:anim calcmode="lin" valueType="num">
                                      <p:cBhvr>
                                        <p:cTn id="56" dur="750" decel="100000" fill="hold"/>
                                        <p:tgtEl>
                                          <p:spTgt spid="3">
                                            <p:txEl>
                                              <p:pRg st="42" end="4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68908-173B-57F1-8A2F-64BEB5F384F0}"/>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04FFCE58-9274-EC47-8A1A-07D8F077CFB2}"/>
              </a:ext>
            </a:extLst>
          </p:cNvPr>
          <p:cNvSpPr>
            <a:spLocks noGrp="1"/>
          </p:cNvSpPr>
          <p:nvPr>
            <p:ph idx="1"/>
            <p:custDataLst>
              <p:tags r:id="rId1"/>
            </p:custDataLst>
          </p:nvPr>
        </p:nvSpPr>
        <p:spPr>
          <a:xfrm>
            <a:off x="838200" y="1825624"/>
            <a:ext cx="10515600" cy="5032375"/>
          </a:xfrm>
        </p:spPr>
        <p:txBody>
          <a:bodyPr>
            <a:noAutofit/>
          </a:bodyPr>
          <a:lstStyle/>
          <a:p>
            <a:r>
              <a:rPr lang="en-US" dirty="0"/>
              <a:t>Gregor Samsa</a:t>
            </a:r>
          </a:p>
          <a:p>
            <a:pPr lvl="1"/>
            <a:r>
              <a:rPr lang="en-US" dirty="0"/>
              <a:t>The protagonist</a:t>
            </a:r>
          </a:p>
          <a:p>
            <a:pPr lvl="1"/>
            <a:r>
              <a:rPr lang="en-US" dirty="0"/>
              <a:t>A traveling salesman</a:t>
            </a:r>
          </a:p>
          <a:p>
            <a:pPr lvl="1"/>
            <a:r>
              <a:rPr lang="en-US" dirty="0"/>
              <a:t>Transformed into an insect</a:t>
            </a:r>
          </a:p>
          <a:p>
            <a:pPr lvl="1"/>
            <a:r>
              <a:rPr lang="en-US" dirty="0"/>
              <a:t>The only person who have a job in the family</a:t>
            </a:r>
          </a:p>
          <a:p>
            <a:r>
              <a:rPr lang="en-US" dirty="0"/>
              <a:t>Grete Samsa</a:t>
            </a:r>
          </a:p>
          <a:p>
            <a:pPr lvl="1"/>
            <a:r>
              <a:rPr lang="en-US" dirty="0"/>
              <a:t>Gregor’s sister</a:t>
            </a:r>
          </a:p>
          <a:p>
            <a:pPr lvl="1"/>
            <a:r>
              <a:rPr lang="en-US" dirty="0"/>
              <a:t>The only character who take care of Gregor after he has transformed into an insect in the whole story</a:t>
            </a:r>
          </a:p>
          <a:p>
            <a:pPr lvl="1"/>
            <a:r>
              <a:rPr lang="en-US" dirty="0"/>
              <a:t>Stopped taking care of Gregor after taking on a salesgirl job</a:t>
            </a:r>
          </a:p>
          <a:p>
            <a:pPr lvl="1"/>
            <a:r>
              <a:rPr lang="en-US" dirty="0"/>
              <a:t>A very good violin player</a:t>
            </a:r>
          </a:p>
          <a:p>
            <a:r>
              <a:rPr lang="en-US" dirty="0"/>
              <a:t>Gregor’s father</a:t>
            </a:r>
          </a:p>
        </p:txBody>
      </p:sp>
      <p:sp>
        <p:nvSpPr>
          <p:cNvPr id="2" name="MG-标题 1">
            <a:extLst>
              <a:ext uri="{FF2B5EF4-FFF2-40B4-BE49-F238E27FC236}">
                <a16:creationId xmlns:a16="http://schemas.microsoft.com/office/drawing/2014/main" id="{571CF96A-917C-608C-B4B3-4D250A96065E}"/>
              </a:ext>
            </a:extLst>
          </p:cNvPr>
          <p:cNvSpPr>
            <a:spLocks noGrp="1"/>
          </p:cNvSpPr>
          <p:nvPr>
            <p:ph type="title"/>
            <p:custDataLst>
              <p:tags r:id="rId2"/>
            </p:custDataLst>
          </p:nvPr>
        </p:nvSpPr>
        <p:spPr>
          <a:xfrm>
            <a:off x="838200" y="2766219"/>
            <a:ext cx="10515600" cy="1325563"/>
          </a:xfrm>
        </p:spPr>
        <p:txBody>
          <a:bodyPr>
            <a:noAutofit/>
          </a:bodyPr>
          <a:lstStyle/>
          <a:p>
            <a:pPr algn="ctr"/>
            <a:r>
              <a:rPr lang="en-US" dirty="0"/>
              <a:t>Characters</a:t>
            </a:r>
          </a:p>
        </p:txBody>
      </p:sp>
    </p:spTree>
    <p:extLst>
      <p:ext uri="{BB962C8B-B14F-4D97-AF65-F5344CB8AC3E}">
        <p14:creationId xmlns:p14="http://schemas.microsoft.com/office/powerpoint/2010/main" val="1957725302"/>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4" presetClass="path" presetSubtype="0" decel="100000" fill="hold" grpId="1" nodeType="clickEffect">
                                  <p:stCondLst>
                                    <p:cond delay="0"/>
                                  </p:stCondLst>
                                  <p:childTnLst>
                                    <p:animMotion origin="layout" path="M 0 0 L 0 -0.36528 " pathEditMode="relative" rAng="0" ptsTypes="AA">
                                      <p:cBhvr>
                                        <p:cTn id="13" dur="500" fill="hold"/>
                                        <p:tgtEl>
                                          <p:spTgt spid="2"/>
                                        </p:tgtEl>
                                        <p:attrNameLst>
                                          <p:attrName>ppt_x</p:attrName>
                                          <p:attrName>ppt_y</p:attrName>
                                        </p:attrNameLst>
                                      </p:cBhvr>
                                      <p:rCtr x="0" y="-18264"/>
                                    </p:animMotion>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anim calcmode="lin" valueType="num">
                                      <p:cBhvr>
                                        <p:cTn id="24"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750"/>
                                        <p:tgtEl>
                                          <p:spTgt spid="3">
                                            <p:txEl>
                                              <p:pRg st="4" end="4"/>
                                            </p:txEl>
                                          </p:spTgt>
                                        </p:tgtEl>
                                      </p:cBhvr>
                                    </p:animEffect>
                                    <p:anim calcmode="lin" valueType="num">
                                      <p:cBhvr>
                                        <p:cTn id="42"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750"/>
                                        <p:tgtEl>
                                          <p:spTgt spid="3">
                                            <p:txEl>
                                              <p:pRg st="5" end="5"/>
                                            </p:txEl>
                                          </p:spTgt>
                                        </p:tgtEl>
                                      </p:cBhvr>
                                    </p:animEffect>
                                    <p:anim calcmode="lin" valueType="num">
                                      <p:cBhvr>
                                        <p:cTn id="48"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750"/>
                                        <p:tgtEl>
                                          <p:spTgt spid="3">
                                            <p:txEl>
                                              <p:pRg st="7" end="7"/>
                                            </p:txEl>
                                          </p:spTgt>
                                        </p:tgtEl>
                                      </p:cBhvr>
                                    </p:animEffect>
                                    <p:anim calcmode="lin" valueType="num">
                                      <p:cBhvr>
                                        <p:cTn id="60"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750"/>
                                        <p:tgtEl>
                                          <p:spTgt spid="3">
                                            <p:txEl>
                                              <p:pRg st="8" end="8"/>
                                            </p:txEl>
                                          </p:spTgt>
                                        </p:tgtEl>
                                      </p:cBhvr>
                                    </p:animEffect>
                                    <p:anim calcmode="lin" valueType="num">
                                      <p:cBhvr>
                                        <p:cTn id="66" dur="750" decel="100000" fill="hold"/>
                                        <p:tgtEl>
                                          <p:spTgt spid="3">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Effect transition="in" filter="fade">
                                      <p:cBhvr>
                                        <p:cTn id="71" dur="750"/>
                                        <p:tgtEl>
                                          <p:spTgt spid="3">
                                            <p:txEl>
                                              <p:pRg st="9" end="9"/>
                                            </p:txEl>
                                          </p:spTgt>
                                        </p:tgtEl>
                                      </p:cBhvr>
                                    </p:animEffect>
                                    <p:anim calcmode="lin" valueType="num">
                                      <p:cBhvr>
                                        <p:cTn id="72" dur="750" decel="100000" fill="hold"/>
                                        <p:tgtEl>
                                          <p:spTgt spid="3">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750"/>
                                        <p:tgtEl>
                                          <p:spTgt spid="3">
                                            <p:txEl>
                                              <p:pRg st="10" end="10"/>
                                            </p:txEl>
                                          </p:spTgt>
                                        </p:tgtEl>
                                      </p:cBhvr>
                                    </p:animEffect>
                                    <p:anim calcmode="lin" valueType="num">
                                      <p:cBhvr>
                                        <p:cTn id="78" dur="750" decel="100000" fill="hold"/>
                                        <p:tgtEl>
                                          <p:spTgt spid="3">
                                            <p:txEl>
                                              <p:pRg st="10" end="1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7C077-C028-09C3-5F41-F85BE76DA01B}"/>
            </a:ext>
          </a:extLst>
        </p:cNvPr>
        <p:cNvGrpSpPr/>
        <p:nvPr/>
      </p:nvGrpSpPr>
      <p:grpSpPr>
        <a:xfrm>
          <a:off x="0" y="0"/>
          <a:ext cx="0" cy="0"/>
          <a:chOff x="0" y="0"/>
          <a:chExt cx="0" cy="0"/>
        </a:xfrm>
      </p:grpSpPr>
      <p:sp>
        <p:nvSpPr>
          <p:cNvPr id="2" name="MG-标题 1">
            <a:extLst>
              <a:ext uri="{FF2B5EF4-FFF2-40B4-BE49-F238E27FC236}">
                <a16:creationId xmlns:a16="http://schemas.microsoft.com/office/drawing/2014/main" id="{4074D52E-0CEB-FA6D-3079-3EE222E49413}"/>
              </a:ext>
            </a:extLst>
          </p:cNvPr>
          <p:cNvSpPr>
            <a:spLocks noGrp="1"/>
          </p:cNvSpPr>
          <p:nvPr>
            <p:ph type="title"/>
            <p:custDataLst>
              <p:tags r:id="rId1"/>
            </p:custDataLst>
          </p:nvPr>
        </p:nvSpPr>
        <p:spPr>
          <a:xfrm>
            <a:off x="838200" y="-6054725"/>
            <a:ext cx="10515600" cy="1325563"/>
          </a:xfrm>
        </p:spPr>
        <p:txBody>
          <a:bodyPr>
            <a:noAutofit/>
          </a:bodyPr>
          <a:lstStyle/>
          <a:p>
            <a:pPr algn="ctr"/>
            <a:r>
              <a:rPr lang="en-US" dirty="0"/>
              <a:t>Characters</a:t>
            </a:r>
          </a:p>
        </p:txBody>
      </p:sp>
      <p:sp>
        <p:nvSpPr>
          <p:cNvPr id="3" name="MG-内容占位符 2">
            <a:extLst>
              <a:ext uri="{FF2B5EF4-FFF2-40B4-BE49-F238E27FC236}">
                <a16:creationId xmlns:a16="http://schemas.microsoft.com/office/drawing/2014/main" id="{6B895ECB-A261-6C68-2741-9380A72ED69D}"/>
              </a:ext>
            </a:extLst>
          </p:cNvPr>
          <p:cNvSpPr>
            <a:spLocks noGrp="1"/>
          </p:cNvSpPr>
          <p:nvPr>
            <p:ph idx="1"/>
            <p:custDataLst>
              <p:tags r:id="rId2"/>
            </p:custDataLst>
          </p:nvPr>
        </p:nvSpPr>
        <p:spPr>
          <a:xfrm>
            <a:off x="838200" y="-4498976"/>
            <a:ext cx="10515600" cy="11356976"/>
          </a:xfrm>
        </p:spPr>
        <p:txBody>
          <a:bodyPr>
            <a:noAutofit/>
          </a:bodyPr>
          <a:lstStyle/>
          <a:p>
            <a:r>
              <a:rPr lang="en-US" dirty="0"/>
              <a:t>Gregor Samsa</a:t>
            </a:r>
          </a:p>
          <a:p>
            <a:pPr lvl="1"/>
            <a:r>
              <a:rPr lang="en-US" dirty="0"/>
              <a:t>The protagonist</a:t>
            </a:r>
          </a:p>
          <a:p>
            <a:pPr lvl="1"/>
            <a:r>
              <a:rPr lang="en-US" dirty="0"/>
              <a:t>A traveling salesman</a:t>
            </a:r>
          </a:p>
          <a:p>
            <a:pPr lvl="1"/>
            <a:r>
              <a:rPr lang="en-US" dirty="0"/>
              <a:t>Transformed into an insect</a:t>
            </a:r>
          </a:p>
          <a:p>
            <a:pPr lvl="1"/>
            <a:r>
              <a:rPr lang="en-US" dirty="0"/>
              <a:t>The only person who have a job in the family</a:t>
            </a:r>
          </a:p>
          <a:p>
            <a:r>
              <a:rPr lang="en-US" dirty="0"/>
              <a:t>Grete Samsa</a:t>
            </a:r>
          </a:p>
          <a:p>
            <a:pPr lvl="1"/>
            <a:r>
              <a:rPr lang="en-US" dirty="0"/>
              <a:t>Gregor’s sister</a:t>
            </a:r>
          </a:p>
          <a:p>
            <a:pPr lvl="1"/>
            <a:r>
              <a:rPr lang="en-US" dirty="0"/>
              <a:t>The only character who take care of Gregor after he has transformed into an insect in the whole story</a:t>
            </a:r>
          </a:p>
          <a:p>
            <a:pPr lvl="1"/>
            <a:r>
              <a:rPr lang="en-US" dirty="0"/>
              <a:t>Stopped taking care of Gregor after taking on a salesgirl job</a:t>
            </a:r>
          </a:p>
          <a:p>
            <a:pPr lvl="1"/>
            <a:r>
              <a:rPr lang="en-US" dirty="0"/>
              <a:t>A very good violin player</a:t>
            </a:r>
          </a:p>
          <a:p>
            <a:r>
              <a:rPr lang="en-US" dirty="0"/>
              <a:t>Gregor’s father</a:t>
            </a:r>
          </a:p>
          <a:p>
            <a:pPr lvl="1"/>
            <a:r>
              <a:rPr lang="en-US" dirty="0"/>
              <a:t>Is mistrustful and unsympathetic towards Gregor after the transformation</a:t>
            </a:r>
          </a:p>
          <a:p>
            <a:pPr lvl="1"/>
            <a:r>
              <a:rPr lang="en-US" dirty="0"/>
              <a:t>Is exhausted and emotionally broken because of the failure of his business</a:t>
            </a:r>
          </a:p>
          <a:p>
            <a:pPr lvl="1"/>
            <a:r>
              <a:rPr lang="en-US" dirty="0"/>
              <a:t>Attacked Gregor with apples</a:t>
            </a:r>
          </a:p>
          <a:p>
            <a:r>
              <a:rPr lang="en-US" dirty="0"/>
              <a:t>Gregor’s mother</a:t>
            </a:r>
          </a:p>
        </p:txBody>
      </p:sp>
    </p:spTree>
    <p:extLst>
      <p:ext uri="{BB962C8B-B14F-4D97-AF65-F5344CB8AC3E}">
        <p14:creationId xmlns:p14="http://schemas.microsoft.com/office/powerpoint/2010/main" val="32145816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750"/>
                                        <p:tgtEl>
                                          <p:spTgt spid="3">
                                            <p:txEl>
                                              <p:pRg st="11" end="11"/>
                                            </p:txEl>
                                          </p:spTgt>
                                        </p:tgtEl>
                                      </p:cBhvr>
                                    </p:animEffect>
                                    <p:anim calcmode="lin" valueType="num">
                                      <p:cBhvr>
                                        <p:cTn id="8" dur="750" decel="100000" fill="hold"/>
                                        <p:tgtEl>
                                          <p:spTgt spid="3">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750"/>
                                        <p:tgtEl>
                                          <p:spTgt spid="3">
                                            <p:txEl>
                                              <p:pRg st="12" end="12"/>
                                            </p:txEl>
                                          </p:spTgt>
                                        </p:tgtEl>
                                      </p:cBhvr>
                                    </p:animEffect>
                                    <p:anim calcmode="lin" valueType="num">
                                      <p:cBhvr>
                                        <p:cTn id="14" dur="750" decel="100000" fill="hold"/>
                                        <p:tgtEl>
                                          <p:spTgt spid="3">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fade">
                                      <p:cBhvr>
                                        <p:cTn id="19" dur="750"/>
                                        <p:tgtEl>
                                          <p:spTgt spid="3">
                                            <p:txEl>
                                              <p:pRg st="13" end="13"/>
                                            </p:txEl>
                                          </p:spTgt>
                                        </p:tgtEl>
                                      </p:cBhvr>
                                    </p:animEffect>
                                    <p:anim calcmode="lin" valueType="num">
                                      <p:cBhvr>
                                        <p:cTn id="20" dur="750" decel="100000" fill="hold"/>
                                        <p:tgtEl>
                                          <p:spTgt spid="3">
                                            <p:txEl>
                                              <p:pRg st="13" end="13"/>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fade">
                                      <p:cBhvr>
                                        <p:cTn id="25" dur="750"/>
                                        <p:tgtEl>
                                          <p:spTgt spid="3">
                                            <p:txEl>
                                              <p:pRg st="14" end="14"/>
                                            </p:txEl>
                                          </p:spTgt>
                                        </p:tgtEl>
                                      </p:cBhvr>
                                    </p:animEffect>
                                    <p:anim calcmode="lin" valueType="num">
                                      <p:cBhvr>
                                        <p:cTn id="26" dur="750" decel="100000" fill="hold"/>
                                        <p:tgtEl>
                                          <p:spTgt spid="3">
                                            <p:txEl>
                                              <p:pRg st="14" end="1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4B9BE-3C1A-7B9A-5E3E-E940084CA44B}"/>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3CA01F61-0F48-BC7D-2B1D-50E7F2BC788B}"/>
              </a:ext>
            </a:extLst>
          </p:cNvPr>
          <p:cNvSpPr>
            <a:spLocks noGrp="1"/>
          </p:cNvSpPr>
          <p:nvPr>
            <p:ph idx="1"/>
            <p:custDataLst>
              <p:tags r:id="rId1"/>
            </p:custDataLst>
          </p:nvPr>
        </p:nvSpPr>
        <p:spPr>
          <a:xfrm>
            <a:off x="838200" y="-4498976"/>
            <a:ext cx="10515600" cy="11356976"/>
          </a:xfrm>
        </p:spPr>
        <p:txBody>
          <a:bodyPr>
            <a:noAutofit/>
          </a:bodyPr>
          <a:lstStyle/>
          <a:p>
            <a:r>
              <a:rPr lang="en-US" dirty="0"/>
              <a:t>Gregor Samsa</a:t>
            </a:r>
          </a:p>
          <a:p>
            <a:pPr lvl="1"/>
            <a:r>
              <a:rPr lang="en-US" dirty="0"/>
              <a:t>The protagonist</a:t>
            </a:r>
          </a:p>
          <a:p>
            <a:pPr lvl="1"/>
            <a:r>
              <a:rPr lang="en-US" dirty="0"/>
              <a:t>A traveling salesman</a:t>
            </a:r>
          </a:p>
          <a:p>
            <a:pPr lvl="1"/>
            <a:r>
              <a:rPr lang="en-US" dirty="0"/>
              <a:t>Transformed into an insect</a:t>
            </a:r>
          </a:p>
          <a:p>
            <a:pPr lvl="1"/>
            <a:r>
              <a:rPr lang="en-US" dirty="0"/>
              <a:t>The only person who have a job in the family</a:t>
            </a:r>
          </a:p>
          <a:p>
            <a:r>
              <a:rPr lang="en-US" dirty="0"/>
              <a:t>Grete Samsa</a:t>
            </a:r>
          </a:p>
          <a:p>
            <a:pPr lvl="1"/>
            <a:r>
              <a:rPr lang="en-US" dirty="0"/>
              <a:t>Gregor’s sister</a:t>
            </a:r>
          </a:p>
          <a:p>
            <a:pPr lvl="1"/>
            <a:r>
              <a:rPr lang="en-US" dirty="0"/>
              <a:t>The only character who take care of Gregor after he has transformed into an insect in the whole story</a:t>
            </a:r>
          </a:p>
          <a:p>
            <a:pPr lvl="1"/>
            <a:r>
              <a:rPr lang="en-US" dirty="0"/>
              <a:t>Stopped taking care of Gregor after taking on a salesgirl job</a:t>
            </a:r>
          </a:p>
          <a:p>
            <a:pPr lvl="1"/>
            <a:r>
              <a:rPr lang="en-US" dirty="0"/>
              <a:t>A very good violin player</a:t>
            </a:r>
          </a:p>
          <a:p>
            <a:r>
              <a:rPr lang="en-US" dirty="0"/>
              <a:t>Gregor’s father</a:t>
            </a:r>
          </a:p>
          <a:p>
            <a:pPr lvl="1"/>
            <a:r>
              <a:rPr lang="en-US" dirty="0"/>
              <a:t>Is mistrustful and unsympathetic towards Gregor after the transformation</a:t>
            </a:r>
          </a:p>
          <a:p>
            <a:pPr lvl="1"/>
            <a:r>
              <a:rPr lang="en-US" dirty="0"/>
              <a:t>Is exhausted and emotionally broken because of the failure of his business</a:t>
            </a:r>
          </a:p>
          <a:p>
            <a:pPr lvl="1"/>
            <a:r>
              <a:rPr lang="en-US" dirty="0"/>
              <a:t>Attacked Gregor with apples</a:t>
            </a:r>
          </a:p>
          <a:p>
            <a:r>
              <a:rPr lang="en-US" dirty="0"/>
              <a:t>Gregor’s mother</a:t>
            </a:r>
          </a:p>
          <a:p>
            <a:pPr lvl="1"/>
            <a:r>
              <a:rPr lang="en-US" dirty="0"/>
              <a:t>Is suffering from asthma</a:t>
            </a:r>
          </a:p>
          <a:p>
            <a:pPr lvl="1"/>
            <a:r>
              <a:rPr lang="en-US" dirty="0"/>
              <a:t>Being overall neutral throughout the story</a:t>
            </a:r>
          </a:p>
          <a:p>
            <a:pPr lvl="1"/>
            <a:r>
              <a:rPr lang="en-US" dirty="0"/>
              <a:t>The attitude towards Gregor is both horrifying and loving</a:t>
            </a:r>
          </a:p>
          <a:p>
            <a:r>
              <a:rPr lang="en-US" dirty="0"/>
              <a:t>The manager</a:t>
            </a:r>
          </a:p>
          <a:p>
            <a:pPr lvl="1"/>
            <a:r>
              <a:rPr lang="en-US" dirty="0"/>
              <a:t>Gregor’s boss before the transformation</a:t>
            </a:r>
          </a:p>
          <a:p>
            <a:pPr lvl="1"/>
            <a:r>
              <a:rPr lang="en-US" dirty="0"/>
              <a:t>Immediately leave Gregor’s house when he discovered that Gregor has transformed</a:t>
            </a:r>
          </a:p>
          <a:p>
            <a:r>
              <a:rPr lang="en-US" dirty="0"/>
              <a:t>The </a:t>
            </a:r>
            <a:r>
              <a:rPr lang="en-US" dirty="0" err="1"/>
              <a:t>loadgers</a:t>
            </a:r>
            <a:endParaRPr lang="en-US" dirty="0"/>
          </a:p>
          <a:p>
            <a:pPr lvl="1"/>
            <a:r>
              <a:rPr lang="en-US" dirty="0"/>
              <a:t>Three people who rent one of the rooms in Gregor’s house</a:t>
            </a:r>
          </a:p>
        </p:txBody>
      </p:sp>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327F1D93-2E6C-263E-B8CC-67C6AD87AEBA}"/>
                  </a:ext>
                </a:extLst>
              </p:cNvPr>
              <p:cNvGraphicFramePr>
                <a:graphicFrameLocks noChangeAspect="1"/>
              </p:cNvGraphicFramePr>
              <p:nvPr/>
            </p:nvGraphicFramePr>
            <p:xfrm>
              <a:off x="3846136" y="2828041"/>
              <a:ext cx="1027522" cy="332670"/>
            </p:xfrm>
            <a:graphic>
              <a:graphicData uri="http://schemas.microsoft.com/office/powerpoint/2016/slidezoom">
                <pslz:sldZm>
                  <pslz:sldZmObj sldId="270" cId="781866630">
                    <pslz:zmPr id="{528AFD41-D74B-429E-9B4D-4DB9D4C3006F}" imageType="cover" transitionDur="5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1027522" cy="332670"/>
                        </a:xfrm>
                        <a:prstGeom prst="rect">
                          <a:avLst/>
                        </a:prstGeom>
                        <a:ln w="12700">
                          <a:solidFill>
                            <a:schemeClr val="bg1"/>
                          </a:solidFill>
                        </a:ln>
                      </p166:spPr>
                    </pslz:zmPr>
                  </pslz:sldZmObj>
                </pslz:sldZm>
              </a:graphicData>
            </a:graphic>
          </p:graphicFrame>
        </mc:Choice>
        <mc:Fallback>
          <p:pic>
            <p:nvPicPr>
              <p:cNvPr id="7" name="Slide Zoom 6">
                <a:hlinkClick r:id="rId5" action="ppaction://hlinksldjump"/>
                <a:extLst>
                  <a:ext uri="{FF2B5EF4-FFF2-40B4-BE49-F238E27FC236}">
                    <a16:creationId xmlns:a16="http://schemas.microsoft.com/office/drawing/2014/main" id="{327F1D93-2E6C-263E-B8CC-67C6AD87AEBA}"/>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3846136" y="2828041"/>
                <a:ext cx="1027522" cy="332670"/>
              </a:xfrm>
              <a:prstGeom prst="rect">
                <a:avLst/>
              </a:prstGeom>
              <a:ln w="12700">
                <a:solidFill>
                  <a:schemeClr val="bg1"/>
                </a:solidFill>
              </a:ln>
            </p:spPr>
          </p:pic>
        </mc:Fallback>
      </mc:AlternateContent>
    </p:spTree>
    <p:extLst>
      <p:ext uri="{BB962C8B-B14F-4D97-AF65-F5344CB8AC3E}">
        <p14:creationId xmlns:p14="http://schemas.microsoft.com/office/powerpoint/2010/main" val="24228727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750"/>
                                        <p:tgtEl>
                                          <p:spTgt spid="3">
                                            <p:txEl>
                                              <p:pRg st="15" end="15"/>
                                            </p:txEl>
                                          </p:spTgt>
                                        </p:tgtEl>
                                      </p:cBhvr>
                                    </p:animEffect>
                                    <p:anim calcmode="lin" valueType="num">
                                      <p:cBhvr>
                                        <p:cTn id="8" dur="750" decel="100000" fill="hold"/>
                                        <p:tgtEl>
                                          <p:spTgt spid="3">
                                            <p:txEl>
                                              <p:pRg st="15" end="15"/>
                                            </p:txEl>
                                          </p:spTgt>
                                        </p:tgtEl>
                                        <p:attrNameLst>
                                          <p:attrName>ppt_x</p:attrName>
                                        </p:attrNameLst>
                                      </p:cBhvr>
                                      <p:tavLst>
                                        <p:tav tm="0">
                                          <p:val>
                                            <p:strVal val="#ppt_x-.1"/>
                                          </p:val>
                                        </p:tav>
                                        <p:tav tm="100000">
                                          <p:val>
                                            <p:strVal val="#ppt_x"/>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750"/>
                                        <p:tgtEl>
                                          <p:spTgt spid="3">
                                            <p:txEl>
                                              <p:pRg st="16" end="16"/>
                                            </p:txEl>
                                          </p:spTgt>
                                        </p:tgtEl>
                                      </p:cBhvr>
                                    </p:animEffect>
                                    <p:anim calcmode="lin" valueType="num">
                                      <p:cBhvr>
                                        <p:cTn id="17" dur="750" decel="100000" fill="hold"/>
                                        <p:tgtEl>
                                          <p:spTgt spid="3">
                                            <p:txEl>
                                              <p:pRg st="16" end="16"/>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7" end="17"/>
                                            </p:txEl>
                                          </p:spTgt>
                                        </p:tgtEl>
                                        <p:attrNameLst>
                                          <p:attrName>style.visibility</p:attrName>
                                        </p:attrNameLst>
                                      </p:cBhvr>
                                      <p:to>
                                        <p:strVal val="visible"/>
                                      </p:to>
                                    </p:set>
                                    <p:animEffect transition="in" filter="fade">
                                      <p:cBhvr>
                                        <p:cTn id="22" dur="750"/>
                                        <p:tgtEl>
                                          <p:spTgt spid="3">
                                            <p:txEl>
                                              <p:pRg st="17" end="17"/>
                                            </p:txEl>
                                          </p:spTgt>
                                        </p:tgtEl>
                                      </p:cBhvr>
                                    </p:animEffect>
                                    <p:anim calcmode="lin" valueType="num">
                                      <p:cBhvr>
                                        <p:cTn id="23" dur="750" decel="100000" fill="hold"/>
                                        <p:tgtEl>
                                          <p:spTgt spid="3">
                                            <p:txEl>
                                              <p:pRg st="17" end="17"/>
                                            </p:txEl>
                                          </p:spTgt>
                                        </p:tgtEl>
                                        <p:attrNameLst>
                                          <p:attrName>ppt_x</p:attrName>
                                        </p:attrNameLst>
                                      </p:cBhvr>
                                      <p:tavLst>
                                        <p:tav tm="0">
                                          <p:val>
                                            <p:strVal val="#ppt_x-.1"/>
                                          </p:val>
                                        </p:tav>
                                        <p:tav tm="100000">
                                          <p:val>
                                            <p:strVal val="#ppt_x"/>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8" end="18"/>
                                            </p:txEl>
                                          </p:spTgt>
                                        </p:tgtEl>
                                        <p:attrNameLst>
                                          <p:attrName>style.visibility</p:attrName>
                                        </p:attrNameLst>
                                      </p:cBhvr>
                                      <p:to>
                                        <p:strVal val="visible"/>
                                      </p:to>
                                    </p:set>
                                    <p:animEffect transition="in" filter="fade">
                                      <p:cBhvr>
                                        <p:cTn id="28" dur="750"/>
                                        <p:tgtEl>
                                          <p:spTgt spid="3">
                                            <p:txEl>
                                              <p:pRg st="18" end="18"/>
                                            </p:txEl>
                                          </p:spTgt>
                                        </p:tgtEl>
                                      </p:cBhvr>
                                    </p:animEffect>
                                    <p:anim calcmode="lin" valueType="num">
                                      <p:cBhvr>
                                        <p:cTn id="29" dur="750" decel="100000" fill="hold"/>
                                        <p:tgtEl>
                                          <p:spTgt spid="3">
                                            <p:txEl>
                                              <p:pRg st="18" end="18"/>
                                            </p:txEl>
                                          </p:spTgt>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19" end="19"/>
                                            </p:txEl>
                                          </p:spTgt>
                                        </p:tgtEl>
                                        <p:attrNameLst>
                                          <p:attrName>style.visibility</p:attrName>
                                        </p:attrNameLst>
                                      </p:cBhvr>
                                      <p:to>
                                        <p:strVal val="visible"/>
                                      </p:to>
                                    </p:set>
                                    <p:animEffect transition="in" filter="fade">
                                      <p:cBhvr>
                                        <p:cTn id="34" dur="750"/>
                                        <p:tgtEl>
                                          <p:spTgt spid="3">
                                            <p:txEl>
                                              <p:pRg st="19" end="19"/>
                                            </p:txEl>
                                          </p:spTgt>
                                        </p:tgtEl>
                                      </p:cBhvr>
                                    </p:animEffect>
                                    <p:anim calcmode="lin" valueType="num">
                                      <p:cBhvr>
                                        <p:cTn id="35" dur="750" decel="100000" fill="hold"/>
                                        <p:tgtEl>
                                          <p:spTgt spid="3">
                                            <p:txEl>
                                              <p:pRg st="19" end="19"/>
                                            </p:txEl>
                                          </p:spTgt>
                                        </p:tgtEl>
                                        <p:attrNameLst>
                                          <p:attrName>ppt_x</p:attrName>
                                        </p:attrNameLst>
                                      </p:cBhvr>
                                      <p:tavLst>
                                        <p:tav tm="0">
                                          <p:val>
                                            <p:strVal val="#ppt_x-.1"/>
                                          </p:val>
                                        </p:tav>
                                        <p:tav tm="100000">
                                          <p:val>
                                            <p:strVal val="#ppt_x"/>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20" end="20"/>
                                            </p:txEl>
                                          </p:spTgt>
                                        </p:tgtEl>
                                        <p:attrNameLst>
                                          <p:attrName>style.visibility</p:attrName>
                                        </p:attrNameLst>
                                      </p:cBhvr>
                                      <p:to>
                                        <p:strVal val="visible"/>
                                      </p:to>
                                    </p:set>
                                    <p:animEffect transition="in" filter="fade">
                                      <p:cBhvr>
                                        <p:cTn id="40" dur="750"/>
                                        <p:tgtEl>
                                          <p:spTgt spid="3">
                                            <p:txEl>
                                              <p:pRg st="20" end="20"/>
                                            </p:txEl>
                                          </p:spTgt>
                                        </p:tgtEl>
                                      </p:cBhvr>
                                    </p:animEffect>
                                    <p:anim calcmode="lin" valueType="num">
                                      <p:cBhvr>
                                        <p:cTn id="41" dur="750" decel="100000" fill="hold"/>
                                        <p:tgtEl>
                                          <p:spTgt spid="3">
                                            <p:txEl>
                                              <p:pRg st="20" end="20"/>
                                            </p:txEl>
                                          </p:spTgt>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750"/>
                                        <p:tgtEl>
                                          <p:spTgt spid="3">
                                            <p:txEl>
                                              <p:pRg st="21" end="21"/>
                                            </p:txEl>
                                          </p:spTgt>
                                        </p:tgtEl>
                                      </p:cBhvr>
                                    </p:animEffect>
                                    <p:anim calcmode="lin" valueType="num">
                                      <p:cBhvr>
                                        <p:cTn id="47" dur="750" decel="100000" fill="hold"/>
                                        <p:tgtEl>
                                          <p:spTgt spid="3">
                                            <p:txEl>
                                              <p:pRg st="21" end="21"/>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22" end="22"/>
                                            </p:txEl>
                                          </p:spTgt>
                                        </p:tgtEl>
                                        <p:attrNameLst>
                                          <p:attrName>style.visibility</p:attrName>
                                        </p:attrNameLst>
                                      </p:cBhvr>
                                      <p:to>
                                        <p:strVal val="visible"/>
                                      </p:to>
                                    </p:set>
                                    <p:animEffect transition="in" filter="fade">
                                      <p:cBhvr>
                                        <p:cTn id="52" dur="750"/>
                                        <p:tgtEl>
                                          <p:spTgt spid="3">
                                            <p:txEl>
                                              <p:pRg st="22" end="22"/>
                                            </p:txEl>
                                          </p:spTgt>
                                        </p:tgtEl>
                                      </p:cBhvr>
                                    </p:animEffect>
                                    <p:anim calcmode="lin" valueType="num">
                                      <p:cBhvr>
                                        <p:cTn id="53" dur="750" decel="100000" fill="hold"/>
                                        <p:tgtEl>
                                          <p:spTgt spid="3">
                                            <p:txEl>
                                              <p:pRg st="22" end="2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MD-PA" val="v1.0.0"/>
</p:tagLst>
</file>

<file path=ppt/tags/tag10.xml><?xml version="1.0" encoding="utf-8"?>
<p:tagLst xmlns:a="http://schemas.openxmlformats.org/drawingml/2006/main" xmlns:r="http://schemas.openxmlformats.org/officeDocument/2006/relationships" xmlns:p="http://schemas.openxmlformats.org/presentationml/2006/main">
  <p:tag name="MD-PA" val="v1.0.0"/>
</p:tagLst>
</file>

<file path=ppt/tags/tag11.xml><?xml version="1.0" encoding="utf-8"?>
<p:tagLst xmlns:a="http://schemas.openxmlformats.org/drawingml/2006/main" xmlns:r="http://schemas.openxmlformats.org/officeDocument/2006/relationships" xmlns:p="http://schemas.openxmlformats.org/presentationml/2006/main">
  <p:tag name="MD-PA" val="v1.0.0"/>
</p:tagLst>
</file>

<file path=ppt/tags/tag12.xml><?xml version="1.0" encoding="utf-8"?>
<p:tagLst xmlns:a="http://schemas.openxmlformats.org/drawingml/2006/main" xmlns:r="http://schemas.openxmlformats.org/officeDocument/2006/relationships" xmlns:p="http://schemas.openxmlformats.org/presentationml/2006/main">
  <p:tag name="MD-PA" val="v1.0.0"/>
</p:tagLst>
</file>

<file path=ppt/tags/tag13.xml><?xml version="1.0" encoding="utf-8"?>
<p:tagLst xmlns:a="http://schemas.openxmlformats.org/drawingml/2006/main" xmlns:r="http://schemas.openxmlformats.org/officeDocument/2006/relationships" xmlns:p="http://schemas.openxmlformats.org/presentationml/2006/main">
  <p:tag name="MD-PA" val="v1.0.0"/>
</p:tagLst>
</file>

<file path=ppt/tags/tag14.xml><?xml version="1.0" encoding="utf-8"?>
<p:tagLst xmlns:a="http://schemas.openxmlformats.org/drawingml/2006/main" xmlns:r="http://schemas.openxmlformats.org/officeDocument/2006/relationships" xmlns:p="http://schemas.openxmlformats.org/presentationml/2006/main">
  <p:tag name="MD-PA" val="v1.0.0"/>
</p:tagLst>
</file>

<file path=ppt/tags/tag15.xml><?xml version="1.0" encoding="utf-8"?>
<p:tagLst xmlns:a="http://schemas.openxmlformats.org/drawingml/2006/main" xmlns:r="http://schemas.openxmlformats.org/officeDocument/2006/relationships" xmlns:p="http://schemas.openxmlformats.org/presentationml/2006/main">
  <p:tag name="MD-PA" val="v1.0.0"/>
</p:tagLst>
</file>

<file path=ppt/tags/tag16.xml><?xml version="1.0" encoding="utf-8"?>
<p:tagLst xmlns:a="http://schemas.openxmlformats.org/drawingml/2006/main" xmlns:r="http://schemas.openxmlformats.org/officeDocument/2006/relationships" xmlns:p="http://schemas.openxmlformats.org/presentationml/2006/main">
  <p:tag name="MD-PA" val="v1.0.0"/>
</p:tagLst>
</file>

<file path=ppt/tags/tag17.xml><?xml version="1.0" encoding="utf-8"?>
<p:tagLst xmlns:a="http://schemas.openxmlformats.org/drawingml/2006/main" xmlns:r="http://schemas.openxmlformats.org/officeDocument/2006/relationships" xmlns:p="http://schemas.openxmlformats.org/presentationml/2006/main">
  <p:tag name="MD-PA" val="v1.0.0"/>
</p:tagLst>
</file>

<file path=ppt/tags/tag18.xml><?xml version="1.0" encoding="utf-8"?>
<p:tagLst xmlns:a="http://schemas.openxmlformats.org/drawingml/2006/main" xmlns:r="http://schemas.openxmlformats.org/officeDocument/2006/relationships" xmlns:p="http://schemas.openxmlformats.org/presentationml/2006/main">
  <p:tag name="MD-PA" val="v1.0.0"/>
</p:tagLst>
</file>

<file path=ppt/tags/tag19.xml><?xml version="1.0" encoding="utf-8"?>
<p:tagLst xmlns:a="http://schemas.openxmlformats.org/drawingml/2006/main" xmlns:r="http://schemas.openxmlformats.org/officeDocument/2006/relationships" xmlns:p="http://schemas.openxmlformats.org/presentationml/2006/main">
  <p:tag name="MD-PA" val="v1.0.0"/>
</p:tagLst>
</file>

<file path=ppt/tags/tag2.xml><?xml version="1.0" encoding="utf-8"?>
<p:tagLst xmlns:a="http://schemas.openxmlformats.org/drawingml/2006/main" xmlns:r="http://schemas.openxmlformats.org/officeDocument/2006/relationships" xmlns:p="http://schemas.openxmlformats.org/presentationml/2006/main">
  <p:tag name="MD-PA" val="v1.0.0"/>
</p:tagLst>
</file>

<file path=ppt/tags/tag20.xml><?xml version="1.0" encoding="utf-8"?>
<p:tagLst xmlns:a="http://schemas.openxmlformats.org/drawingml/2006/main" xmlns:r="http://schemas.openxmlformats.org/officeDocument/2006/relationships" xmlns:p="http://schemas.openxmlformats.org/presentationml/2006/main">
  <p:tag name="MD-PA" val="v1.0.0"/>
</p:tagLst>
</file>

<file path=ppt/tags/tag21.xml><?xml version="1.0" encoding="utf-8"?>
<p:tagLst xmlns:a="http://schemas.openxmlformats.org/drawingml/2006/main" xmlns:r="http://schemas.openxmlformats.org/officeDocument/2006/relationships" xmlns:p="http://schemas.openxmlformats.org/presentationml/2006/main">
  <p:tag name="MD-PA" val="v1.0.0"/>
</p:tagLst>
</file>

<file path=ppt/tags/tag22.xml><?xml version="1.0" encoding="utf-8"?>
<p:tagLst xmlns:a="http://schemas.openxmlformats.org/drawingml/2006/main" xmlns:r="http://schemas.openxmlformats.org/officeDocument/2006/relationships" xmlns:p="http://schemas.openxmlformats.org/presentationml/2006/main">
  <p:tag name="MD-PA" val="v1.0.0"/>
</p:tagLst>
</file>

<file path=ppt/tags/tag23.xml><?xml version="1.0" encoding="utf-8"?>
<p:tagLst xmlns:a="http://schemas.openxmlformats.org/drawingml/2006/main" xmlns:r="http://schemas.openxmlformats.org/officeDocument/2006/relationships" xmlns:p="http://schemas.openxmlformats.org/presentationml/2006/main">
  <p:tag name="MD-PA" val="v1.0.0"/>
</p:tagLst>
</file>

<file path=ppt/tags/tag24.xml><?xml version="1.0" encoding="utf-8"?>
<p:tagLst xmlns:a="http://schemas.openxmlformats.org/drawingml/2006/main" xmlns:r="http://schemas.openxmlformats.org/officeDocument/2006/relationships" xmlns:p="http://schemas.openxmlformats.org/presentationml/2006/main">
  <p:tag name="MD-PA" val="v1.0.0"/>
</p:tagLst>
</file>

<file path=ppt/tags/tag25.xml><?xml version="1.0" encoding="utf-8"?>
<p:tagLst xmlns:a="http://schemas.openxmlformats.org/drawingml/2006/main" xmlns:r="http://schemas.openxmlformats.org/officeDocument/2006/relationships" xmlns:p="http://schemas.openxmlformats.org/presentationml/2006/main">
  <p:tag name="MD-PA" val="v1.0.0"/>
</p:tagLst>
</file>

<file path=ppt/tags/tag26.xml><?xml version="1.0" encoding="utf-8"?>
<p:tagLst xmlns:a="http://schemas.openxmlformats.org/drawingml/2006/main" xmlns:r="http://schemas.openxmlformats.org/officeDocument/2006/relationships" xmlns:p="http://schemas.openxmlformats.org/presentationml/2006/main">
  <p:tag name="MD-PA" val="v1.0.0"/>
</p:tagLst>
</file>

<file path=ppt/tags/tag27.xml><?xml version="1.0" encoding="utf-8"?>
<p:tagLst xmlns:a="http://schemas.openxmlformats.org/drawingml/2006/main" xmlns:r="http://schemas.openxmlformats.org/officeDocument/2006/relationships" xmlns:p="http://schemas.openxmlformats.org/presentationml/2006/main">
  <p:tag name="MD-PA" val="v1.0.0"/>
</p:tagLst>
</file>

<file path=ppt/tags/tag28.xml><?xml version="1.0" encoding="utf-8"?>
<p:tagLst xmlns:a="http://schemas.openxmlformats.org/drawingml/2006/main" xmlns:r="http://schemas.openxmlformats.org/officeDocument/2006/relationships" xmlns:p="http://schemas.openxmlformats.org/presentationml/2006/main">
  <p:tag name="MD-PA" val="v1.0.0"/>
</p:tagLst>
</file>

<file path=ppt/tags/tag29.xml><?xml version="1.0" encoding="utf-8"?>
<p:tagLst xmlns:a="http://schemas.openxmlformats.org/drawingml/2006/main" xmlns:r="http://schemas.openxmlformats.org/officeDocument/2006/relationships" xmlns:p="http://schemas.openxmlformats.org/presentationml/2006/main">
  <p:tag name="MD-PA" val="v1.0.0"/>
</p:tagLst>
</file>

<file path=ppt/tags/tag3.xml><?xml version="1.0" encoding="utf-8"?>
<p:tagLst xmlns:a="http://schemas.openxmlformats.org/drawingml/2006/main" xmlns:r="http://schemas.openxmlformats.org/officeDocument/2006/relationships" xmlns:p="http://schemas.openxmlformats.org/presentationml/2006/main">
  <p:tag name="MD-PA" val="v1.0.0"/>
</p:tagLst>
</file>

<file path=ppt/tags/tag30.xml><?xml version="1.0" encoding="utf-8"?>
<p:tagLst xmlns:a="http://schemas.openxmlformats.org/drawingml/2006/main" xmlns:r="http://schemas.openxmlformats.org/officeDocument/2006/relationships" xmlns:p="http://schemas.openxmlformats.org/presentationml/2006/main">
  <p:tag name="MD-PA" val="v1.0.0"/>
</p:tagLst>
</file>

<file path=ppt/tags/tag31.xml><?xml version="1.0" encoding="utf-8"?>
<p:tagLst xmlns:a="http://schemas.openxmlformats.org/drawingml/2006/main" xmlns:r="http://schemas.openxmlformats.org/officeDocument/2006/relationships" xmlns:p="http://schemas.openxmlformats.org/presentationml/2006/main">
  <p:tag name="MD-PA" val="v1.0.0"/>
</p:tagLst>
</file>

<file path=ppt/tags/tag32.xml><?xml version="1.0" encoding="utf-8"?>
<p:tagLst xmlns:a="http://schemas.openxmlformats.org/drawingml/2006/main" xmlns:r="http://schemas.openxmlformats.org/officeDocument/2006/relationships" xmlns:p="http://schemas.openxmlformats.org/presentationml/2006/main">
  <p:tag name="MD-PA" val="v1.0.0"/>
</p:tagLst>
</file>

<file path=ppt/tags/tag33.xml><?xml version="1.0" encoding="utf-8"?>
<p:tagLst xmlns:a="http://schemas.openxmlformats.org/drawingml/2006/main" xmlns:r="http://schemas.openxmlformats.org/officeDocument/2006/relationships" xmlns:p="http://schemas.openxmlformats.org/presentationml/2006/main">
  <p:tag name="MD-PA" val="v1.0.0"/>
</p:tagLst>
</file>

<file path=ppt/tags/tag34.xml><?xml version="1.0" encoding="utf-8"?>
<p:tagLst xmlns:a="http://schemas.openxmlformats.org/drawingml/2006/main" xmlns:r="http://schemas.openxmlformats.org/officeDocument/2006/relationships" xmlns:p="http://schemas.openxmlformats.org/presentationml/2006/main">
  <p:tag name="MD-PA" val="v1.0.0"/>
</p:tagLst>
</file>

<file path=ppt/tags/tag35.xml><?xml version="1.0" encoding="utf-8"?>
<p:tagLst xmlns:a="http://schemas.openxmlformats.org/drawingml/2006/main" xmlns:r="http://schemas.openxmlformats.org/officeDocument/2006/relationships" xmlns:p="http://schemas.openxmlformats.org/presentationml/2006/main">
  <p:tag name="MD-PA" val="v1.0.0"/>
</p:tagLst>
</file>

<file path=ppt/tags/tag36.xml><?xml version="1.0" encoding="utf-8"?>
<p:tagLst xmlns:a="http://schemas.openxmlformats.org/drawingml/2006/main" xmlns:r="http://schemas.openxmlformats.org/officeDocument/2006/relationships" xmlns:p="http://schemas.openxmlformats.org/presentationml/2006/main">
  <p:tag name="MD-PA" val="v1.0.0"/>
</p:tagLst>
</file>

<file path=ppt/tags/tag37.xml><?xml version="1.0" encoding="utf-8"?>
<p:tagLst xmlns:a="http://schemas.openxmlformats.org/drawingml/2006/main" xmlns:r="http://schemas.openxmlformats.org/officeDocument/2006/relationships" xmlns:p="http://schemas.openxmlformats.org/presentationml/2006/main">
  <p:tag name="MD-PA" val="v1.0.0"/>
</p:tagLst>
</file>

<file path=ppt/tags/tag38.xml><?xml version="1.0" encoding="utf-8"?>
<p:tagLst xmlns:a="http://schemas.openxmlformats.org/drawingml/2006/main" xmlns:r="http://schemas.openxmlformats.org/officeDocument/2006/relationships" xmlns:p="http://schemas.openxmlformats.org/presentationml/2006/main">
  <p:tag name="MD-PA" val="v1.0.0"/>
</p:tagLst>
</file>

<file path=ppt/tags/tag39.xml><?xml version="1.0" encoding="utf-8"?>
<p:tagLst xmlns:a="http://schemas.openxmlformats.org/drawingml/2006/main" xmlns:r="http://schemas.openxmlformats.org/officeDocument/2006/relationships" xmlns:p="http://schemas.openxmlformats.org/presentationml/2006/main">
  <p:tag name="MD-PA" val="v1.0.0"/>
</p:tagLst>
</file>

<file path=ppt/tags/tag4.xml><?xml version="1.0" encoding="utf-8"?>
<p:tagLst xmlns:a="http://schemas.openxmlformats.org/drawingml/2006/main" xmlns:r="http://schemas.openxmlformats.org/officeDocument/2006/relationships" xmlns:p="http://schemas.openxmlformats.org/presentationml/2006/main">
  <p:tag name="MD-PA" val="v1.0.0"/>
</p:tagLst>
</file>

<file path=ppt/tags/tag40.xml><?xml version="1.0" encoding="utf-8"?>
<p:tagLst xmlns:a="http://schemas.openxmlformats.org/drawingml/2006/main" xmlns:r="http://schemas.openxmlformats.org/officeDocument/2006/relationships" xmlns:p="http://schemas.openxmlformats.org/presentationml/2006/main">
  <p:tag name="MD-PA" val="v1.0.0"/>
</p:tagLst>
</file>

<file path=ppt/tags/tag41.xml><?xml version="1.0" encoding="utf-8"?>
<p:tagLst xmlns:a="http://schemas.openxmlformats.org/drawingml/2006/main" xmlns:r="http://schemas.openxmlformats.org/officeDocument/2006/relationships" xmlns:p="http://schemas.openxmlformats.org/presentationml/2006/main">
  <p:tag name="MD-PA" val="v1.0.0"/>
</p:tagLst>
</file>

<file path=ppt/tags/tag42.xml><?xml version="1.0" encoding="utf-8"?>
<p:tagLst xmlns:a="http://schemas.openxmlformats.org/drawingml/2006/main" xmlns:r="http://schemas.openxmlformats.org/officeDocument/2006/relationships" xmlns:p="http://schemas.openxmlformats.org/presentationml/2006/main">
  <p:tag name="MD-PA" val="v1.0.0"/>
</p:tagLst>
</file>

<file path=ppt/tags/tag5.xml><?xml version="1.0" encoding="utf-8"?>
<p:tagLst xmlns:a="http://schemas.openxmlformats.org/drawingml/2006/main" xmlns:r="http://schemas.openxmlformats.org/officeDocument/2006/relationships" xmlns:p="http://schemas.openxmlformats.org/presentationml/2006/main">
  <p:tag name="MD-PA" val="v1.0.0"/>
</p:tagLst>
</file>

<file path=ppt/tags/tag6.xml><?xml version="1.0" encoding="utf-8"?>
<p:tagLst xmlns:a="http://schemas.openxmlformats.org/drawingml/2006/main" xmlns:r="http://schemas.openxmlformats.org/officeDocument/2006/relationships" xmlns:p="http://schemas.openxmlformats.org/presentationml/2006/main">
  <p:tag name="MD-PA" val="v1.0.0"/>
</p:tagLst>
</file>

<file path=ppt/tags/tag7.xml><?xml version="1.0" encoding="utf-8"?>
<p:tagLst xmlns:a="http://schemas.openxmlformats.org/drawingml/2006/main" xmlns:r="http://schemas.openxmlformats.org/officeDocument/2006/relationships" xmlns:p="http://schemas.openxmlformats.org/presentationml/2006/main">
  <p:tag name="MD-PA" val="v1.0.0"/>
</p:tagLst>
</file>

<file path=ppt/tags/tag8.xml><?xml version="1.0" encoding="utf-8"?>
<p:tagLst xmlns:a="http://schemas.openxmlformats.org/drawingml/2006/main" xmlns:r="http://schemas.openxmlformats.org/officeDocument/2006/relationships" xmlns:p="http://schemas.openxmlformats.org/presentationml/2006/main">
  <p:tag name="MD-PA" val="v1.0.0"/>
</p:tagLst>
</file>

<file path=ppt/tags/tag9.xml><?xml version="1.0" encoding="utf-8"?>
<p:tagLst xmlns:a="http://schemas.openxmlformats.org/drawingml/2006/main" xmlns:r="http://schemas.openxmlformats.org/officeDocument/2006/relationships" xmlns:p="http://schemas.openxmlformats.org/presentationml/2006/main">
  <p:tag name="MD-PA" val="v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2406</Words>
  <Application>Microsoft Office PowerPoint</Application>
  <PresentationFormat>Widescreen</PresentationFormat>
  <Paragraphs>267</Paragraphs>
  <Slides>17</Slides>
  <Notes>2</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What happened in the story? </vt:lpstr>
      <vt:lpstr>What happened in the story? </vt:lpstr>
      <vt:lpstr>PowerPoint Presentation</vt:lpstr>
      <vt:lpstr>PowerPoint Presentation</vt:lpstr>
      <vt:lpstr>PowerPoint Presentation</vt:lpstr>
      <vt:lpstr>Characters</vt:lpstr>
      <vt:lpstr>Characters</vt:lpstr>
      <vt:lpstr>PowerPoint Presentation</vt:lpstr>
      <vt:lpstr>PowerPoint Presentation</vt:lpstr>
      <vt:lpstr>Symbols</vt:lpstr>
      <vt:lpstr>Themes</vt:lpstr>
      <vt:lpstr>Criticizing using the psychological approach</vt:lpstr>
      <vt:lpstr>Criticizing using the psychological approach</vt:lpstr>
      <vt:lpstr>Used sources</vt:lpstr>
      <vt:lpstr>Asthma definition: </vt:lpstr>
      <vt:lpstr>What to look for when criticizing literature with the psychological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65</cp:revision>
  <dcterms:created xsi:type="dcterms:W3CDTF">2025-02-23T20:33:30Z</dcterms:created>
  <dcterms:modified xsi:type="dcterms:W3CDTF">2025-02-25T04:43:14Z</dcterms:modified>
</cp:coreProperties>
</file>