
<file path=[Content_Types].xml><?xml version="1.0" encoding="utf-8"?>
<Types xmlns="http://schemas.openxmlformats.org/package/2006/content-types">
  <Default Extension="jpeg" ContentType="image/jpeg"/>
  <Default Extension="mid" ContentType="audio/mid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6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0192-354F-77F1-03B1-11D04957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85F2-DABF-CEBC-93C2-A4CE3A0E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4E16-6292-DD2C-2444-B864DAEF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2A96-392D-7C92-08EB-97DEDA4B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869B-73C7-0015-AB94-23B4181E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5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B4B4-A09E-3BCD-C630-E1B282CD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333DB-BD7C-F341-719A-3380C4A3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312D-8306-D3E5-4209-CAA95065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8694-DB26-C24F-FD37-B15CB0F3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0ED2-78DE-D460-F091-CB98C476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89187-635B-BCBC-F57D-9BF4D27B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F0F3-6C4B-57D1-9ADD-C8156683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7B0E-65AA-3ABA-16D3-CC499BBA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C71D-B3E8-922A-422F-C4C7AC2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4DC7-6A24-B573-5C66-51F07C46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E8A-A74E-148F-0822-D7C80641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CFB-1B58-C9CF-7E39-4928A96D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DD0E-F0E1-5AAF-C436-BAD26A40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AA7C-9C11-6CE1-8A1D-A8BEAD29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A330-61A0-32BD-0EAE-CB595114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8DFC-A20B-91E7-ABAF-D82BEB88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13E1C-8841-CF6D-9BAA-0EBC8259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EC67-E000-A2E8-9C94-F816449C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2406-02AA-1BFA-6998-F786C14B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4B14-7710-AB8A-009F-FD0FA97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5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E35E-1C11-1B35-102C-214C4B1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4C0-E778-6140-7DAE-784695C96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E4FD1-9675-FEFF-A1D0-CB0C6C3B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11D34-8302-2B4B-EC59-2E15DAF5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F70F-7693-7550-8BE1-3E881206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5A1C-EB0C-64E5-2C0B-2A3F4269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5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3B8F-4B0A-684A-D274-4CA6972A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5BB2-2826-E9BA-B5A4-BB2B8F4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9D95-64F5-6E42-3203-55D155FCE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2323B-03EC-4126-1D2F-98317101F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F1981-362C-E66A-441A-92CB61993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8DD98-0748-0EAA-5B62-46245D39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87AA4-5350-BA69-06B3-F0EBD23D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AA1BA-4204-F46D-796C-E57CDE39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0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A31-ED06-5F47-F9DC-067D78A8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5EA6-767B-E50B-6972-EE1B49CB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31F1A-DD27-D5F8-0348-2B1F737E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69336-CA51-7589-D0C9-67DB46C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1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25F06-B1EC-E460-0862-12EDEEB3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8799F-75BE-F82D-DB46-9916A073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EACD-33BB-2F91-69DA-831D5AEC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13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446A-C7BA-7467-B6AB-AEDC3E0D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47C8-DBE0-2044-A4F6-6B9C9989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40FDF-BC44-7B60-3758-49F975DF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FEA74-0C9A-2F29-3A36-E9190C84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1B734-DC96-E7CF-D2AF-86C7F6F5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87FF2-2F7B-9B0C-43A4-8A0FDE5B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6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ED81-3BFA-B87D-09BF-09926BB0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1537C-2B24-7E0F-4140-A6B52F97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3160-FBF5-D219-C98B-C5ACBBD57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D2FEF-7E33-6A7D-CD49-090A1F9E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E7C1-229C-53E7-02FB-B85E93CD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2A02-816F-BD7B-6487-F8DF12BA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2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49E68-A8D5-5D1C-0044-84360A51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4D64-F62A-3D1D-2187-1A2CE53F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E950-AA91-EC5E-993F-D962448A5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fld id="{7B4EC670-3CFC-4AB7-9DCA-0F924835C35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4FBB-A74C-5870-EEA0-E90B2C7D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CB10-BE27-AA26-F5E3-75D092EE9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fld id="{9F07EAC3-FA48-4DB0-B3FC-7A58830A36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" Type="http://schemas.openxmlformats.org/officeDocument/2006/relationships/tags" Target="../tags/tag2.xml"/><Relationship Id="rId16" Type="http://schemas.openxmlformats.org/officeDocument/2006/relationships/tags" Target="../tags/tag14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audio" Target="../media/media1.mid"/><Relationship Id="rId11" Type="http://schemas.openxmlformats.org/officeDocument/2006/relationships/tags" Target="../tags/tag9.xml"/><Relationship Id="rId5" Type="http://schemas.microsoft.com/office/2007/relationships/media" Target="../media/media1.mid"/><Relationship Id="rId15" Type="http://schemas.openxmlformats.org/officeDocument/2006/relationships/tags" Target="../tags/tag13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4" Type="http://schemas.openxmlformats.org/officeDocument/2006/relationships/tags" Target="../tags/tag4.xml"/><Relationship Id="rId9" Type="http://schemas.openxmlformats.org/officeDocument/2006/relationships/tags" Target="../tags/tag7.xml"/><Relationship Id="rId14" Type="http://schemas.openxmlformats.org/officeDocument/2006/relationships/tags" Target="../tags/tag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classicebooks.com/2019%20New%20Free%20Classic%20ebooks/I-R/Kafka%20Franz/pdf%20Files/Metamorphosis.pdf" TargetMode="External"/><Relationship Id="rId2" Type="http://schemas.openxmlformats.org/officeDocument/2006/relationships/hyperlink" Target="https://www.litcharts.com/lit/the-metamorpho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arknotes.com/lit/metamorp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G-组合 21">
            <a:extLst>
              <a:ext uri="{FF2B5EF4-FFF2-40B4-BE49-F238E27FC236}">
                <a16:creationId xmlns:a16="http://schemas.microsoft.com/office/drawing/2014/main" id="{927847F5-90B0-62D1-61B3-FEC761EE994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rot="3983040">
            <a:off x="758818" y="3958178"/>
            <a:ext cx="2786289" cy="2140458"/>
            <a:chOff x="3556462" y="4591218"/>
            <a:chExt cx="2786289" cy="2140458"/>
          </a:xfrm>
        </p:grpSpPr>
        <p:sp>
          <p:nvSpPr>
            <p:cNvPr id="15" name="MG-弧形 14">
              <a:extLst>
                <a:ext uri="{FF2B5EF4-FFF2-40B4-BE49-F238E27FC236}">
                  <a16:creationId xmlns:a16="http://schemas.microsoft.com/office/drawing/2014/main" id="{242C453D-115E-8E25-E135-512C88EACBA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1700000">
              <a:off x="5428351" y="5817276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MG-弧形 15">
              <a:extLst>
                <a:ext uri="{FF2B5EF4-FFF2-40B4-BE49-F238E27FC236}">
                  <a16:creationId xmlns:a16="http://schemas.microsoft.com/office/drawing/2014/main" id="{BC8237BC-9F56-19E4-091C-6409015B3B8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1700000">
              <a:off x="5009673" y="5796497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MG-弧形 16">
              <a:extLst>
                <a:ext uri="{FF2B5EF4-FFF2-40B4-BE49-F238E27FC236}">
                  <a16:creationId xmlns:a16="http://schemas.microsoft.com/office/drawing/2014/main" id="{22C20105-F4D5-E782-5334-32BD6BFDCC0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1700000">
              <a:off x="4616753" y="5765720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MG-弧形 17">
              <a:extLst>
                <a:ext uri="{FF2B5EF4-FFF2-40B4-BE49-F238E27FC236}">
                  <a16:creationId xmlns:a16="http://schemas.microsoft.com/office/drawing/2014/main" id="{75182B78-F2E3-94E8-6012-68C8B1DC637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1700000">
              <a:off x="4131466" y="5796497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MG-弧形 13">
              <a:extLst>
                <a:ext uri="{FF2B5EF4-FFF2-40B4-BE49-F238E27FC236}">
                  <a16:creationId xmlns:a16="http://schemas.microsoft.com/office/drawing/2014/main" id="{3825C388-51D4-F594-7754-CD07508EB68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4400000">
              <a:off x="5407066" y="4642774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MG-弧形 12">
              <a:extLst>
                <a:ext uri="{FF2B5EF4-FFF2-40B4-BE49-F238E27FC236}">
                  <a16:creationId xmlns:a16="http://schemas.microsoft.com/office/drawing/2014/main" id="{D5F741D8-8BC3-85AD-C75A-ACAC99723A5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4400000">
              <a:off x="4988388" y="4621995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MG-弧形 11">
              <a:extLst>
                <a:ext uri="{FF2B5EF4-FFF2-40B4-BE49-F238E27FC236}">
                  <a16:creationId xmlns:a16="http://schemas.microsoft.com/office/drawing/2014/main" id="{FC57F0B5-B450-BB94-5434-D78414065AF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4400000">
              <a:off x="4595468" y="4591218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MG-弧形 10">
              <a:extLst>
                <a:ext uri="{FF2B5EF4-FFF2-40B4-BE49-F238E27FC236}">
                  <a16:creationId xmlns:a16="http://schemas.microsoft.com/office/drawing/2014/main" id="{F29A3D72-6956-FD6D-6854-57C61046AA9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4400000">
              <a:off x="4110181" y="4621995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MG-椭圆 3">
              <a:extLst>
                <a:ext uri="{FF2B5EF4-FFF2-40B4-BE49-F238E27FC236}">
                  <a16:creationId xmlns:a16="http://schemas.microsoft.com/office/drawing/2014/main" id="{E2716B80-0365-20C2-8BC3-46C9752BA5F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556462" y="5017654"/>
              <a:ext cx="2606040" cy="131064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" name="MG-直接连接符 5">
              <a:extLst>
                <a:ext uri="{FF2B5EF4-FFF2-40B4-BE49-F238E27FC236}">
                  <a16:creationId xmlns:a16="http://schemas.microsoft.com/office/drawing/2014/main" id="{B24BC9DA-5C2D-F8E4-9952-D0C67FAC0443}"/>
                </a:ext>
              </a:extLst>
            </p:cNvPr>
            <p:cNvCxnSpPr>
              <a:cxnSpLocks/>
              <a:endCxn id="7" idx="1"/>
            </p:cNvCxnSpPr>
            <p:nvPr>
              <p:custDataLst>
                <p:tags r:id="rId16"/>
              </p:custDataLst>
            </p:nvPr>
          </p:nvCxnSpPr>
          <p:spPr>
            <a:xfrm flipH="1" flipV="1">
              <a:off x="3556462" y="5672971"/>
              <a:ext cx="2606040" cy="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MG-新月形 6">
              <a:extLst>
                <a:ext uri="{FF2B5EF4-FFF2-40B4-BE49-F238E27FC236}">
                  <a16:creationId xmlns:a16="http://schemas.microsoft.com/office/drawing/2014/main" id="{28102F51-4320-E6A3-55C1-21D0E2822CE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556462" y="5017653"/>
              <a:ext cx="1173479" cy="1310635"/>
            </a:xfrm>
            <a:prstGeom prst="moon">
              <a:avLst>
                <a:gd name="adj" fmla="val 744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MG-椭圆 18">
              <a:extLst>
                <a:ext uri="{FF2B5EF4-FFF2-40B4-BE49-F238E27FC236}">
                  <a16:creationId xmlns:a16="http://schemas.microsoft.com/office/drawing/2014/main" id="{1D8AEDE8-D901-18A5-C28B-DC017A8D838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844627" y="5332196"/>
              <a:ext cx="190574" cy="190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MG-椭圆 19">
              <a:extLst>
                <a:ext uri="{FF2B5EF4-FFF2-40B4-BE49-F238E27FC236}">
                  <a16:creationId xmlns:a16="http://schemas.microsoft.com/office/drawing/2014/main" id="{3260638F-9B23-14C0-02F8-4E289375BECA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3844627" y="5823178"/>
              <a:ext cx="190574" cy="190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MG-Rectangle 22">
            <a:extLst>
              <a:ext uri="{FF2B5EF4-FFF2-40B4-BE49-F238E27FC236}">
                <a16:creationId xmlns:a16="http://schemas.microsoft.com/office/drawing/2014/main" id="{3FE965A6-D493-3BE6-0652-4E16FDA44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90662" y="1900535"/>
            <a:ext cx="4810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Metamorphosis</a:t>
            </a:r>
          </a:p>
        </p:txBody>
      </p:sp>
      <p:sp>
        <p:nvSpPr>
          <p:cNvPr id="25" name="MG-Rectangle 24">
            <a:extLst>
              <a:ext uri="{FF2B5EF4-FFF2-40B4-BE49-F238E27FC236}">
                <a16:creationId xmlns:a16="http://schemas.microsoft.com/office/drawing/2014/main" id="{FD08A624-359E-6394-FE10-40B232290E1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94864" y="2638399"/>
            <a:ext cx="22022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Franz Kafka</a:t>
            </a:r>
          </a:p>
        </p:txBody>
      </p:sp>
      <p:sp>
        <p:nvSpPr>
          <p:cNvPr id="26" name="MG-Rectangle 25">
            <a:extLst>
              <a:ext uri="{FF2B5EF4-FFF2-40B4-BE49-F238E27FC236}">
                <a16:creationId xmlns:a16="http://schemas.microsoft.com/office/drawing/2014/main" id="{D0E7448F-A361-8D63-7047-477798331A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51036" y="3534802"/>
            <a:ext cx="628992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Analysis made by: </a:t>
            </a:r>
            <a:r>
              <a:rPr lang="en-US" sz="32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happy_mimimix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FreshStart">
            <a:hlinkClick r:id="" action="ppaction://media"/>
            <a:extLst>
              <a:ext uri="{FF2B5EF4-FFF2-40B4-BE49-F238E27FC236}">
                <a16:creationId xmlns:a16="http://schemas.microsoft.com/office/drawing/2014/main" id="{DCC13192-C6E2-68A0-4688-49A2BDBDCFB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-60960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5781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5794 -1.85185E-6 L 0 -1.85185E-6 " pathEditMode="relative" rAng="0" ptsTypes="AA">
                                      <p:cBhvr>
                                        <p:cTn id="22" dur="54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41"/>
                            </p:stCondLst>
                            <p:childTnLst>
                              <p:par>
                                <p:cTn id="24" presetID="42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3" grpId="0"/>
      <p:bldP spid="25" grpId="1"/>
      <p:bldP spid="26" grpId="0"/>
      <p:bldP spid="2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121D-2A1D-14CD-3B00-81966210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4574A921-D514-7D8E-4D5A-3D1A985A63E7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/>
              <a:t>The couch</a:t>
            </a:r>
          </a:p>
          <a:p>
            <a:pPr lvl="1"/>
            <a:r>
              <a:rPr lang="en-US" dirty="0"/>
              <a:t>Gregor’s hiding place</a:t>
            </a:r>
          </a:p>
          <a:p>
            <a:pPr lvl="1"/>
            <a:r>
              <a:rPr lang="en-US" dirty="0"/>
              <a:t>Barrier of the truth</a:t>
            </a:r>
          </a:p>
          <a:p>
            <a:pPr lvl="1"/>
            <a:r>
              <a:rPr lang="en-US" dirty="0"/>
              <a:t>Hides Gregor’s appearance</a:t>
            </a:r>
          </a:p>
          <a:p>
            <a:r>
              <a:rPr lang="en-US" dirty="0"/>
              <a:t>The writing desk</a:t>
            </a:r>
          </a:p>
          <a:p>
            <a:pPr lvl="1"/>
            <a:r>
              <a:rPr lang="en-US" dirty="0"/>
              <a:t>The place where Gregor work when he was still a human being</a:t>
            </a:r>
          </a:p>
          <a:p>
            <a:pPr lvl="1"/>
            <a:r>
              <a:rPr lang="en-US" dirty="0"/>
              <a:t>A connection to his human life in the past</a:t>
            </a:r>
          </a:p>
          <a:p>
            <a:pPr lvl="1"/>
            <a:r>
              <a:rPr lang="en-US" dirty="0"/>
              <a:t>The proud memory of he working for the family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(Probably some more I didn’t notice LOL)</a:t>
            </a:r>
          </a:p>
        </p:txBody>
      </p:sp>
      <p:sp>
        <p:nvSpPr>
          <p:cNvPr id="2" name="MG-标题 1">
            <a:extLst>
              <a:ext uri="{FF2B5EF4-FFF2-40B4-BE49-F238E27FC236}">
                <a16:creationId xmlns:a16="http://schemas.microsoft.com/office/drawing/2014/main" id="{A4186767-54B2-7051-1FFD-500E6601604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Symbols</a:t>
            </a:r>
          </a:p>
        </p:txBody>
      </p:sp>
    </p:spTree>
    <p:extLst>
      <p:ext uri="{BB962C8B-B14F-4D97-AF65-F5344CB8AC3E}">
        <p14:creationId xmlns:p14="http://schemas.microsoft.com/office/powerpoint/2010/main" val="3955974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13FFB-CD91-F296-3853-3B620B4AF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EE88AA7C-9CA5-9F8E-1888-D59E899D95C5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/>
              <a:t>Broken family relationship</a:t>
            </a:r>
          </a:p>
          <a:p>
            <a:pPr lvl="1"/>
            <a:r>
              <a:rPr lang="en-US" dirty="0"/>
              <a:t>The entire family rely on Gregor for their financial income</a:t>
            </a:r>
          </a:p>
          <a:p>
            <a:pPr lvl="1"/>
            <a:r>
              <a:rPr lang="en-US" dirty="0"/>
              <a:t>Gregor has a strong feeling of duty and responsibility towards the family that he’s still thinking about his work even when he is already an insect</a:t>
            </a:r>
          </a:p>
          <a:p>
            <a:pPr lvl="1"/>
            <a:r>
              <a:rPr lang="en-US" dirty="0"/>
              <a:t>The family members give little love and care to Gregor when Gregor has transformed and is unable to provide financial support to the family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The most fundamental item that ensures good life quality</a:t>
            </a:r>
          </a:p>
          <a:p>
            <a:pPr lvl="1"/>
            <a:r>
              <a:rPr lang="en-US" dirty="0"/>
              <a:t>Gregor spend a large amount of time worrying about how life is going to continue without him providing financial support</a:t>
            </a:r>
          </a:p>
          <a:p>
            <a:r>
              <a:rPr lang="en-US" dirty="0"/>
              <a:t>Body vs mind</a:t>
            </a:r>
          </a:p>
          <a:p>
            <a:pPr lvl="1"/>
            <a:r>
              <a:rPr lang="en-US" dirty="0"/>
              <a:t>Gregor’s body has changed but his mind stay the same</a:t>
            </a:r>
          </a:p>
        </p:txBody>
      </p:sp>
      <p:sp>
        <p:nvSpPr>
          <p:cNvPr id="2" name="MG-标题 1">
            <a:extLst>
              <a:ext uri="{FF2B5EF4-FFF2-40B4-BE49-F238E27FC236}">
                <a16:creationId xmlns:a16="http://schemas.microsoft.com/office/drawing/2014/main" id="{EC1A052E-2589-4289-C65C-A8384FCB576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Themes</a:t>
            </a:r>
          </a:p>
        </p:txBody>
      </p:sp>
    </p:spTree>
    <p:extLst>
      <p:ext uri="{BB962C8B-B14F-4D97-AF65-F5344CB8AC3E}">
        <p14:creationId xmlns:p14="http://schemas.microsoft.com/office/powerpoint/2010/main" val="13018336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2760A-BBAE-9C9B-1437-B7F13356C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D7C5371A-AC40-3B33-15D6-995306EA705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/>
              <a:t>Broken family relationship</a:t>
            </a:r>
          </a:p>
          <a:p>
            <a:pPr lvl="1"/>
            <a:r>
              <a:rPr lang="en-US" dirty="0"/>
              <a:t>The entire family rely on Gregor for their financial income</a:t>
            </a:r>
          </a:p>
          <a:p>
            <a:pPr lvl="1"/>
            <a:r>
              <a:rPr lang="en-US" dirty="0"/>
              <a:t>Gregor has a strong feeling of duty and responsibility towards the family that he’s still thinking about his work even when he is already an insect</a:t>
            </a:r>
          </a:p>
          <a:p>
            <a:pPr lvl="1"/>
            <a:r>
              <a:rPr lang="en-US" dirty="0"/>
              <a:t>The family members give little love and care to Gregor when Gregor has transformed and is unable to provide financial support to the family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The most fundamental item that ensures good life quality</a:t>
            </a:r>
          </a:p>
          <a:p>
            <a:pPr lvl="1"/>
            <a:r>
              <a:rPr lang="en-US" dirty="0"/>
              <a:t>Gregor spend a large amount of time worrying about how life is going to continue without him providing financial support</a:t>
            </a:r>
          </a:p>
          <a:p>
            <a:r>
              <a:rPr lang="en-US" dirty="0"/>
              <a:t>Body vs mind</a:t>
            </a:r>
          </a:p>
          <a:p>
            <a:pPr lvl="1"/>
            <a:r>
              <a:rPr lang="en-US" dirty="0"/>
              <a:t>Gregor’s body has changed but his mind stay the same</a:t>
            </a:r>
          </a:p>
        </p:txBody>
      </p:sp>
      <p:sp>
        <p:nvSpPr>
          <p:cNvPr id="2" name="MG-标题 1">
            <a:extLst>
              <a:ext uri="{FF2B5EF4-FFF2-40B4-BE49-F238E27FC236}">
                <a16:creationId xmlns:a16="http://schemas.microsoft.com/office/drawing/2014/main" id="{85006D43-10F4-3858-96A8-2A789AAC544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Criticizing using the psychological approach</a:t>
            </a:r>
          </a:p>
        </p:txBody>
      </p:sp>
    </p:spTree>
    <p:extLst>
      <p:ext uri="{BB962C8B-B14F-4D97-AF65-F5344CB8AC3E}">
        <p14:creationId xmlns:p14="http://schemas.microsoft.com/office/powerpoint/2010/main" val="18725211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8F75-460F-D191-9F93-85FC78C9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wrap="square">
            <a:noAutofit/>
          </a:bodyPr>
          <a:lstStyle/>
          <a:p>
            <a:pPr algn="ctr"/>
            <a:r>
              <a:rPr lang="en-US" dirty="0"/>
              <a:t>Used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BE79-3062-30DB-C54B-82D355BD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dirty="0">
                <a:hlinkClick r:id="rId2"/>
              </a:rPr>
              <a:t>https://www.litcharts.com/lit/the-metamorphosis</a:t>
            </a:r>
            <a:endParaRPr lang="en-US" dirty="0"/>
          </a:p>
          <a:p>
            <a:r>
              <a:rPr lang="en-US" dirty="0">
                <a:hlinkClick r:id="rId3"/>
              </a:rPr>
              <a:t>https://freeclassicebooks.com/2019%20New%20Free%20Classic%20ebooks/I-R/Kafka%20Franz/pdf%20Files/Metamorphosis.pdf</a:t>
            </a:r>
            <a:endParaRPr lang="en-US" dirty="0"/>
          </a:p>
          <a:p>
            <a:r>
              <a:rPr lang="en-US" dirty="0">
                <a:hlinkClick r:id="rId4"/>
              </a:rPr>
              <a:t>https://www.sparknotes.com/lit/metamorph/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06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CA692D27-4CFA-3FB0-E214-6AF65E98FEA8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4"/>
            <a:ext cx="10515600" cy="5032375"/>
          </a:xfrm>
        </p:spPr>
        <p:txBody>
          <a:bodyPr wrap="square">
            <a:noAutofit/>
          </a:bodyPr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leaves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</p:txBody>
      </p:sp>
      <p:sp>
        <p:nvSpPr>
          <p:cNvPr id="2" name="MG-标题 1">
            <a:extLst>
              <a:ext uri="{FF2B5EF4-FFF2-40B4-BE49-F238E27FC236}">
                <a16:creationId xmlns:a16="http://schemas.microsoft.com/office/drawing/2014/main" id="{EB535549-15CE-BDBE-BE8B-82D8A634D4D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66219"/>
            <a:ext cx="10515600" cy="1325563"/>
          </a:xfrm>
        </p:spPr>
        <p:txBody>
          <a:bodyPr wrap="square">
            <a:noAutofit/>
          </a:bodyPr>
          <a:lstStyle/>
          <a:p>
            <a:pPr algn="ctr"/>
            <a:r>
              <a:rPr lang="en-US" dirty="0"/>
              <a:t>What happened in the story? </a:t>
            </a:r>
          </a:p>
        </p:txBody>
      </p:sp>
    </p:spTree>
    <p:extLst>
      <p:ext uri="{BB962C8B-B14F-4D97-AF65-F5344CB8AC3E}">
        <p14:creationId xmlns:p14="http://schemas.microsoft.com/office/powerpoint/2010/main" val="310234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611B-DD2A-1EBF-C392-25C830A82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G-标题 1">
            <a:extLst>
              <a:ext uri="{FF2B5EF4-FFF2-40B4-BE49-F238E27FC236}">
                <a16:creationId xmlns:a16="http://schemas.microsoft.com/office/drawing/2014/main" id="{1B368005-A51F-8FC7-BB66-524A1091DA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-4987925"/>
            <a:ext cx="10515600" cy="1325563"/>
          </a:xfrm>
        </p:spPr>
        <p:txBody>
          <a:bodyPr wrap="square">
            <a:noAutofit/>
          </a:bodyPr>
          <a:lstStyle/>
          <a:p>
            <a:pPr algn="ctr"/>
            <a:r>
              <a:rPr lang="en-US" dirty="0"/>
              <a:t>What happened in the story? </a:t>
            </a:r>
          </a:p>
        </p:txBody>
      </p:sp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E1F9EF0D-5476-B86B-500D-67F5A4EEF26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-3432176"/>
            <a:ext cx="10515600" cy="10290176"/>
          </a:xfrm>
        </p:spPr>
        <p:txBody>
          <a:bodyPr wrap="square">
            <a:noAutofit/>
          </a:bodyPr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  <a:p>
            <a:r>
              <a:rPr lang="en-US" dirty="0"/>
              <a:t>Gregor’s sister, Grete, prepared his favorite food, milk and white bread, for Gregor but Gregor didn’t seem to like it</a:t>
            </a:r>
          </a:p>
          <a:p>
            <a:r>
              <a:rPr lang="en-US" dirty="0"/>
              <a:t>Grete discover that the milk has been left untouched</a:t>
            </a:r>
          </a:p>
          <a:p>
            <a:r>
              <a:rPr lang="en-US" dirty="0"/>
              <a:t>Bring in a larger variety of food to test Gregor’s taste</a:t>
            </a:r>
          </a:p>
          <a:p>
            <a:r>
              <a:rPr lang="en-US" dirty="0"/>
              <a:t>Gregor realize that he now like rotted food more than fresh</a:t>
            </a:r>
          </a:p>
          <a:p>
            <a:r>
              <a:rPr lang="en-US" dirty="0"/>
              <a:t>Gregor always listen to his family members talk</a:t>
            </a:r>
          </a:p>
          <a:p>
            <a:r>
              <a:rPr lang="en-US" dirty="0"/>
              <a:t>Grete always clean up Gregor’s room and provide food to him every day</a:t>
            </a:r>
          </a:p>
          <a:p>
            <a:r>
              <a:rPr lang="en-US" dirty="0"/>
              <a:t>Gregor wants to thank Grete but is unable to speak</a:t>
            </a:r>
          </a:p>
          <a:p>
            <a:r>
              <a:rPr lang="en-US" altLang="zh-CN" dirty="0"/>
              <a:t>Gregor’s sister is still shocked by Gregor’s appearance one month after his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14976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D5E40-6A89-099C-D1E3-49E5D681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8C2AF481-5C35-BC01-4AFE-A010368C65E6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-8689976"/>
            <a:ext cx="10515600" cy="15547976"/>
          </a:xfrm>
        </p:spPr>
        <p:txBody>
          <a:bodyPr wrap="square">
            <a:noAutofit/>
          </a:bodyPr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  <a:p>
            <a:r>
              <a:rPr lang="en-US" dirty="0"/>
              <a:t>Gregor’s sister, Grete, prepared his favorite food, milk and white bread, for Gregor but Gregor didn’t seem to like it</a:t>
            </a:r>
          </a:p>
          <a:p>
            <a:r>
              <a:rPr lang="en-US" dirty="0"/>
              <a:t>Grete discover that the milk has been left untouched</a:t>
            </a:r>
          </a:p>
          <a:p>
            <a:r>
              <a:rPr lang="en-US" dirty="0"/>
              <a:t>Bring in a larger variety of food to test Gregor’s taste</a:t>
            </a:r>
          </a:p>
          <a:p>
            <a:r>
              <a:rPr lang="en-US" dirty="0"/>
              <a:t>Gregor realize that he now like rotted food more than fresh</a:t>
            </a:r>
          </a:p>
          <a:p>
            <a:r>
              <a:rPr lang="en-US" dirty="0"/>
              <a:t>Gregor always listen to his family members talk</a:t>
            </a:r>
          </a:p>
          <a:p>
            <a:r>
              <a:rPr lang="en-US" dirty="0"/>
              <a:t>Grete always clean up Gregor’s room and provide food to him every day</a:t>
            </a:r>
          </a:p>
          <a:p>
            <a:r>
              <a:rPr lang="en-US" dirty="0"/>
              <a:t>Gregor wants to thank Grete but is unable to speak</a:t>
            </a:r>
          </a:p>
          <a:p>
            <a:r>
              <a:rPr lang="en-US" altLang="zh-CN" dirty="0"/>
              <a:t>Gregor’s sister is still shocked by Gregor’s appearance one month after his transformation</a:t>
            </a:r>
          </a:p>
          <a:p>
            <a:r>
              <a:rPr lang="en-US" dirty="0"/>
              <a:t>Gregor decided to hide himself completely with a sheet behind the couch</a:t>
            </a:r>
          </a:p>
          <a:p>
            <a:r>
              <a:rPr lang="en-US" altLang="zh-CN" dirty="0"/>
              <a:t>Grete left the sheet untouched</a:t>
            </a:r>
          </a:p>
          <a:p>
            <a:r>
              <a:rPr lang="en-US" altLang="zh-CN" dirty="0"/>
              <a:t>Gregor’s mother requested to visit Gregor</a:t>
            </a:r>
          </a:p>
          <a:p>
            <a:r>
              <a:rPr lang="en-US" altLang="zh-CN" dirty="0"/>
              <a:t>The requested is fully accepted</a:t>
            </a:r>
          </a:p>
          <a:p>
            <a:r>
              <a:rPr lang="en-US" altLang="zh-CN" dirty="0"/>
              <a:t>Grete would always take a look in Gregor’s room to ensure everything is looking fine before allowing Gregor’s mother to enter the room</a:t>
            </a:r>
          </a:p>
          <a:p>
            <a:r>
              <a:rPr lang="en-US" altLang="zh-CN" dirty="0"/>
              <a:t>Grete decided to move all of Gregor’s furniture away</a:t>
            </a:r>
          </a:p>
          <a:p>
            <a:r>
              <a:rPr lang="en-US" altLang="zh-CN" dirty="0"/>
              <a:t>Gregor refused to let them take the painting and the desk away</a:t>
            </a:r>
          </a:p>
          <a:p>
            <a:r>
              <a:rPr lang="en-US" altLang="zh-CN" dirty="0"/>
              <a:t>Gregor’s mom gets hurt and become fainted</a:t>
            </a:r>
          </a:p>
          <a:p>
            <a:r>
              <a:rPr lang="en-US" altLang="zh-CN" dirty="0"/>
              <a:t>Both Gregor and Grete want to help</a:t>
            </a:r>
          </a:p>
        </p:txBody>
      </p:sp>
    </p:spTree>
    <p:extLst>
      <p:ext uri="{BB962C8B-B14F-4D97-AF65-F5344CB8AC3E}">
        <p14:creationId xmlns:p14="http://schemas.microsoft.com/office/powerpoint/2010/main" val="78286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decel="100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decel="100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decel="100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2E82-747A-A76F-F41D-8C45EE431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B3C9D6FA-8853-AEB6-B6A7-0859406796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-14843126"/>
            <a:ext cx="10515600" cy="21701126"/>
          </a:xfrm>
        </p:spPr>
        <p:txBody>
          <a:bodyPr wrap="square">
            <a:noAutofit/>
          </a:bodyPr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  <a:p>
            <a:r>
              <a:rPr lang="en-US" dirty="0"/>
              <a:t>Gregor’s sister, Grete, prepared his favorite food, milk and white bread, for Gregor but Gregor didn’t seem to like it</a:t>
            </a:r>
          </a:p>
          <a:p>
            <a:r>
              <a:rPr lang="en-US" dirty="0"/>
              <a:t>Grete discover that the milk has been left untouched</a:t>
            </a:r>
          </a:p>
          <a:p>
            <a:r>
              <a:rPr lang="en-US" dirty="0"/>
              <a:t>Bring in a larger variety of food to test Gregor’s taste</a:t>
            </a:r>
          </a:p>
          <a:p>
            <a:r>
              <a:rPr lang="en-US" dirty="0"/>
              <a:t>Gregor realize that he now like rotted food more than fresh</a:t>
            </a:r>
          </a:p>
          <a:p>
            <a:r>
              <a:rPr lang="en-US" dirty="0"/>
              <a:t>Gregor always listen to his family members talk</a:t>
            </a:r>
          </a:p>
          <a:p>
            <a:r>
              <a:rPr lang="en-US" dirty="0"/>
              <a:t>Grete always clean up Gregor’s room and provide food to him every day</a:t>
            </a:r>
          </a:p>
          <a:p>
            <a:r>
              <a:rPr lang="en-US" dirty="0"/>
              <a:t>Gregor wants to thank Grete but is unable to speak</a:t>
            </a:r>
          </a:p>
          <a:p>
            <a:r>
              <a:rPr lang="en-US" altLang="zh-CN" dirty="0"/>
              <a:t>Gregor’s sister is still shocked by Gregor’s appearance one month after his transformation</a:t>
            </a:r>
          </a:p>
          <a:p>
            <a:r>
              <a:rPr lang="en-US" dirty="0"/>
              <a:t>Gregor decided to hide himself completely with a sheet behind the couch</a:t>
            </a:r>
          </a:p>
          <a:p>
            <a:r>
              <a:rPr lang="en-US" altLang="zh-CN" dirty="0"/>
              <a:t>Grete left the sheet untouched</a:t>
            </a:r>
          </a:p>
          <a:p>
            <a:r>
              <a:rPr lang="en-US" altLang="zh-CN" dirty="0"/>
              <a:t>Gregor’s mother requested to visit Gregor</a:t>
            </a:r>
          </a:p>
          <a:p>
            <a:r>
              <a:rPr lang="en-US" altLang="zh-CN" dirty="0"/>
              <a:t>The requested is fully accepted</a:t>
            </a:r>
          </a:p>
          <a:p>
            <a:r>
              <a:rPr lang="en-US" altLang="zh-CN" dirty="0"/>
              <a:t>Grete would always take a look in Gregor’s room to ensure everything is looking fine before allowing Gregor’s mother to enter the room</a:t>
            </a:r>
          </a:p>
          <a:p>
            <a:r>
              <a:rPr lang="en-US" altLang="zh-CN" dirty="0"/>
              <a:t>Grete decided to move all of Gregor’s furniture away</a:t>
            </a:r>
          </a:p>
          <a:p>
            <a:r>
              <a:rPr lang="en-US" altLang="zh-CN" dirty="0"/>
              <a:t>Gregor refused to let them take the painting and the desk away</a:t>
            </a:r>
          </a:p>
          <a:p>
            <a:r>
              <a:rPr lang="en-US" altLang="zh-CN" dirty="0"/>
              <a:t>Gregor’s mom gets hurt and become fainted</a:t>
            </a:r>
          </a:p>
          <a:p>
            <a:r>
              <a:rPr lang="en-US" altLang="zh-CN" dirty="0"/>
              <a:t>Both Gregor and Grete want to help</a:t>
            </a:r>
          </a:p>
          <a:p>
            <a:r>
              <a:rPr lang="en-US" altLang="zh-CN" dirty="0"/>
              <a:t>Gregor get into the other room together with Grete</a:t>
            </a:r>
          </a:p>
          <a:p>
            <a:r>
              <a:rPr lang="en-US" altLang="zh-CN" dirty="0"/>
              <a:t>Grete closed the door of the other room and Gregor can’t open it</a:t>
            </a:r>
          </a:p>
          <a:p>
            <a:r>
              <a:rPr lang="en-US" altLang="zh-CN" dirty="0"/>
              <a:t>Gregor’s father come back home</a:t>
            </a:r>
          </a:p>
          <a:p>
            <a:r>
              <a:rPr lang="en-US" altLang="zh-CN" dirty="0"/>
              <a:t>Gregor’s father interpreted Grete’s words as something bad happened</a:t>
            </a:r>
          </a:p>
          <a:p>
            <a:r>
              <a:rPr lang="en-US" altLang="zh-CN" dirty="0"/>
              <a:t>Gregor’s father chased Gregor and hit Gregor with apples</a:t>
            </a:r>
          </a:p>
          <a:p>
            <a:r>
              <a:rPr lang="en-US" altLang="zh-CN" dirty="0"/>
              <a:t>Grete now have to work</a:t>
            </a:r>
          </a:p>
          <a:p>
            <a:r>
              <a:rPr lang="en-US" altLang="zh-CN" dirty="0"/>
              <a:t>Grete no longer takes care of Gregor as a result of that</a:t>
            </a:r>
          </a:p>
          <a:p>
            <a:r>
              <a:rPr lang="en-US" altLang="zh-CN" dirty="0"/>
              <a:t>Gregor almost completely stopped eating</a:t>
            </a:r>
          </a:p>
          <a:p>
            <a:r>
              <a:rPr lang="en-US" altLang="zh-CN" dirty="0"/>
              <a:t>One of the rooms in Gregor’s room has been rented by three gentlemen</a:t>
            </a:r>
          </a:p>
          <a:p>
            <a:r>
              <a:rPr lang="en-US" altLang="zh-CN" dirty="0"/>
              <a:t>Grete start playing her violin in the kitchen while the three gentlemen is having dinner</a:t>
            </a:r>
          </a:p>
        </p:txBody>
      </p:sp>
    </p:spTree>
    <p:extLst>
      <p:ext uri="{BB962C8B-B14F-4D97-AF65-F5344CB8AC3E}">
        <p14:creationId xmlns:p14="http://schemas.microsoft.com/office/powerpoint/2010/main" val="4174285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decel="100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decel="100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decel="100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decel="1000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decel="100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119B-2766-BA52-F9D6-855C3345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5C1E78AE-173F-8118-0AE0-4E1661332D0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-20736941"/>
            <a:ext cx="10515600" cy="21701126"/>
          </a:xfrm>
        </p:spPr>
        <p:txBody>
          <a:bodyPr wrap="square">
            <a:noAutofit/>
          </a:bodyPr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  <a:p>
            <a:r>
              <a:rPr lang="en-US" dirty="0"/>
              <a:t>Gregor’s sister, Grete, prepared his favorite food, milk and white bread, for Gregor but Gregor didn’t seem to like it</a:t>
            </a:r>
          </a:p>
          <a:p>
            <a:r>
              <a:rPr lang="en-US" dirty="0"/>
              <a:t>Grete discover that the milk has been left untouched</a:t>
            </a:r>
          </a:p>
          <a:p>
            <a:r>
              <a:rPr lang="en-US" dirty="0"/>
              <a:t>Bring in a larger variety of food to test Gregor’s taste</a:t>
            </a:r>
          </a:p>
          <a:p>
            <a:r>
              <a:rPr lang="en-US" dirty="0"/>
              <a:t>Gregor realize that he now like rotted food more than fresh</a:t>
            </a:r>
          </a:p>
          <a:p>
            <a:r>
              <a:rPr lang="en-US" dirty="0"/>
              <a:t>Gregor always listen to his family members talk</a:t>
            </a:r>
          </a:p>
          <a:p>
            <a:r>
              <a:rPr lang="en-US" dirty="0"/>
              <a:t>Grete always clean up Gregor’s room and provide food to him every day</a:t>
            </a:r>
          </a:p>
          <a:p>
            <a:r>
              <a:rPr lang="en-US" dirty="0"/>
              <a:t>Gregor wants to thank Grete but is unable to speak</a:t>
            </a:r>
          </a:p>
          <a:p>
            <a:r>
              <a:rPr lang="en-US" altLang="zh-CN" dirty="0"/>
              <a:t>Gregor’s sister is still shocked by Gregor’s appearance one month after his transformation</a:t>
            </a:r>
          </a:p>
          <a:p>
            <a:r>
              <a:rPr lang="en-US" dirty="0"/>
              <a:t>Gregor decided to hide himself completely with a sheet behind the couch</a:t>
            </a:r>
          </a:p>
          <a:p>
            <a:r>
              <a:rPr lang="en-US" altLang="zh-CN" dirty="0"/>
              <a:t>Grete left the sheet untouched</a:t>
            </a:r>
          </a:p>
          <a:p>
            <a:r>
              <a:rPr lang="en-US" altLang="zh-CN" dirty="0"/>
              <a:t>Gregor’s mother requested to visit Gregor</a:t>
            </a:r>
          </a:p>
          <a:p>
            <a:r>
              <a:rPr lang="en-US" altLang="zh-CN" dirty="0"/>
              <a:t>The requested is fully accepted</a:t>
            </a:r>
          </a:p>
          <a:p>
            <a:r>
              <a:rPr lang="en-US" altLang="zh-CN" dirty="0"/>
              <a:t>Grete would always take a look in Gregor’s room to ensure everything is looking fine before allowing Gregor’s mother to enter the room</a:t>
            </a:r>
          </a:p>
          <a:p>
            <a:r>
              <a:rPr lang="en-US" altLang="zh-CN" dirty="0"/>
              <a:t>Grete decided to move all of Gregor’s furniture away</a:t>
            </a:r>
          </a:p>
          <a:p>
            <a:r>
              <a:rPr lang="en-US" altLang="zh-CN" dirty="0"/>
              <a:t>Gregor refused to let them take the painting and the desk away</a:t>
            </a:r>
          </a:p>
          <a:p>
            <a:r>
              <a:rPr lang="en-US" altLang="zh-CN" dirty="0"/>
              <a:t>Gregor’s mom gets hurt and become fainted</a:t>
            </a:r>
          </a:p>
          <a:p>
            <a:r>
              <a:rPr lang="en-US" altLang="zh-CN" dirty="0"/>
              <a:t>Both Gregor and Grete want to help</a:t>
            </a:r>
          </a:p>
          <a:p>
            <a:r>
              <a:rPr lang="en-US" altLang="zh-CN" dirty="0"/>
              <a:t>Gregor get into the other room together with Grete</a:t>
            </a:r>
          </a:p>
          <a:p>
            <a:r>
              <a:rPr lang="en-US" altLang="zh-CN" dirty="0"/>
              <a:t>Grete closed the door of the other room and Gregor can’t open it</a:t>
            </a:r>
          </a:p>
          <a:p>
            <a:r>
              <a:rPr lang="en-US" altLang="zh-CN" dirty="0"/>
              <a:t>Gregor’s father come back home</a:t>
            </a:r>
          </a:p>
          <a:p>
            <a:r>
              <a:rPr lang="en-US" altLang="zh-CN" dirty="0"/>
              <a:t>Gregor’s father interpreted Grete’s words as something bad happened</a:t>
            </a:r>
          </a:p>
          <a:p>
            <a:r>
              <a:rPr lang="en-US" altLang="zh-CN" dirty="0"/>
              <a:t>Gregor’s father chased Gregor and hit Gregor with apples</a:t>
            </a:r>
          </a:p>
          <a:p>
            <a:r>
              <a:rPr lang="en-US" altLang="zh-CN" dirty="0"/>
              <a:t>Grete now have to work</a:t>
            </a:r>
          </a:p>
          <a:p>
            <a:r>
              <a:rPr lang="en-US" altLang="zh-CN" dirty="0"/>
              <a:t>Grete no longer takes care of Gregor as a result of that</a:t>
            </a:r>
          </a:p>
          <a:p>
            <a:r>
              <a:rPr lang="en-US" altLang="zh-CN" dirty="0"/>
              <a:t>Gregor almost completely stopped eating</a:t>
            </a:r>
          </a:p>
          <a:p>
            <a:r>
              <a:rPr lang="en-US" altLang="zh-CN" dirty="0"/>
              <a:t>One of the rooms in Gregor’s room has been rented by three gentlemen</a:t>
            </a:r>
          </a:p>
          <a:p>
            <a:r>
              <a:rPr lang="en-US" altLang="zh-CN" dirty="0"/>
              <a:t>Grete start playing her violin in the kitchen while the three gentlemen is having dinner</a:t>
            </a:r>
          </a:p>
          <a:p>
            <a:r>
              <a:rPr lang="en-US" altLang="zh-CN" dirty="0"/>
              <a:t>The middle gentlemen asked Grete to perform in front of them</a:t>
            </a:r>
          </a:p>
          <a:p>
            <a:r>
              <a:rPr lang="en-US" altLang="zh-CN" dirty="0"/>
              <a:t>Gregor climb out of his room</a:t>
            </a:r>
          </a:p>
          <a:p>
            <a:r>
              <a:rPr lang="en-US" altLang="zh-CN" dirty="0"/>
              <a:t>The middle gentlemen sees Gregor and immediately decided they will no longer pay anything</a:t>
            </a:r>
          </a:p>
          <a:p>
            <a:r>
              <a:rPr lang="en-US" altLang="zh-CN" dirty="0"/>
              <a:t>Grete suggests that they should get rid of Gregor</a:t>
            </a:r>
          </a:p>
          <a:p>
            <a:r>
              <a:rPr lang="en-US" altLang="zh-CN" dirty="0"/>
              <a:t>Grete no longer believes the bug is Gregor</a:t>
            </a:r>
          </a:p>
          <a:p>
            <a:r>
              <a:rPr lang="en-US" altLang="zh-CN" dirty="0"/>
              <a:t>Gregor climb back into his room</a:t>
            </a:r>
          </a:p>
          <a:p>
            <a:r>
              <a:rPr lang="en-US" altLang="zh-CN" dirty="0"/>
              <a:t>Gregor starved to death</a:t>
            </a:r>
          </a:p>
          <a:p>
            <a:r>
              <a:rPr lang="en-US" altLang="zh-CN" dirty="0"/>
              <a:t>The family feel relieved when they notice that Gregor’s life has ended the next day</a:t>
            </a:r>
          </a:p>
          <a:p>
            <a:r>
              <a:rPr lang="en-US" altLang="zh-CN" dirty="0"/>
              <a:t>They move on just like Gregor never existed</a:t>
            </a:r>
          </a:p>
        </p:txBody>
      </p:sp>
    </p:spTree>
    <p:extLst>
      <p:ext uri="{BB962C8B-B14F-4D97-AF65-F5344CB8AC3E}">
        <p14:creationId xmlns:p14="http://schemas.microsoft.com/office/powerpoint/2010/main" val="966334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decel="100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decel="100000" fill="hold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decel="100000" fill="hold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decel="100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8908-173B-57F1-8A2F-64BEB5F3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04FFCE58-9274-EC47-8A1A-07D8F077CFB2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/>
              <a:t>Gregor Samsa</a:t>
            </a:r>
          </a:p>
          <a:p>
            <a:pPr lvl="1"/>
            <a:r>
              <a:rPr lang="en-US" dirty="0"/>
              <a:t>The protagonist</a:t>
            </a:r>
          </a:p>
          <a:p>
            <a:pPr lvl="1"/>
            <a:r>
              <a:rPr lang="en-US" dirty="0"/>
              <a:t>A traveling salesman</a:t>
            </a:r>
          </a:p>
          <a:p>
            <a:pPr lvl="1"/>
            <a:r>
              <a:rPr lang="en-US" dirty="0"/>
              <a:t>Transformed into an insect</a:t>
            </a:r>
          </a:p>
          <a:p>
            <a:pPr lvl="1"/>
            <a:r>
              <a:rPr lang="en-US" dirty="0"/>
              <a:t>The only person who have a job in the family</a:t>
            </a:r>
          </a:p>
          <a:p>
            <a:r>
              <a:rPr lang="en-US" dirty="0"/>
              <a:t>Grete Samsa</a:t>
            </a:r>
          </a:p>
          <a:p>
            <a:pPr lvl="1"/>
            <a:r>
              <a:rPr lang="en-US" dirty="0"/>
              <a:t>Gregor’s sister</a:t>
            </a:r>
          </a:p>
          <a:p>
            <a:pPr lvl="1"/>
            <a:r>
              <a:rPr lang="en-US" dirty="0"/>
              <a:t>The only character who take care of Gregor after he has transformed into an insect in the whole story</a:t>
            </a:r>
          </a:p>
          <a:p>
            <a:pPr lvl="1"/>
            <a:r>
              <a:rPr lang="en-US" dirty="0"/>
              <a:t>Stopped taking care of Gregor after taking on a salesgirl job</a:t>
            </a:r>
          </a:p>
          <a:p>
            <a:pPr lvl="1"/>
            <a:r>
              <a:rPr lang="en-US" dirty="0"/>
              <a:t>A very good violin player</a:t>
            </a:r>
          </a:p>
          <a:p>
            <a:r>
              <a:rPr lang="en-US" dirty="0"/>
              <a:t>Gregor’s father</a:t>
            </a:r>
          </a:p>
        </p:txBody>
      </p:sp>
      <p:sp>
        <p:nvSpPr>
          <p:cNvPr id="2" name="MG-标题 1">
            <a:extLst>
              <a:ext uri="{FF2B5EF4-FFF2-40B4-BE49-F238E27FC236}">
                <a16:creationId xmlns:a16="http://schemas.microsoft.com/office/drawing/2014/main" id="{571CF96A-917C-608C-B4B3-4D250A96065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1957725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7C077-C028-09C3-5F41-F85BE76D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G-标题 1">
            <a:extLst>
              <a:ext uri="{FF2B5EF4-FFF2-40B4-BE49-F238E27FC236}">
                <a16:creationId xmlns:a16="http://schemas.microsoft.com/office/drawing/2014/main" id="{4074D52E-0CEB-FA6D-3079-3EE222E4941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-60547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Characters</a:t>
            </a:r>
          </a:p>
        </p:txBody>
      </p:sp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6B895ECB-A261-6C68-2741-9380A72ED69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-4498976"/>
            <a:ext cx="10515600" cy="11356976"/>
          </a:xfrm>
        </p:spPr>
        <p:txBody>
          <a:bodyPr>
            <a:noAutofit/>
          </a:bodyPr>
          <a:lstStyle/>
          <a:p>
            <a:r>
              <a:rPr lang="en-US" dirty="0"/>
              <a:t>Gregor Samsa</a:t>
            </a:r>
          </a:p>
          <a:p>
            <a:pPr lvl="1"/>
            <a:r>
              <a:rPr lang="en-US" dirty="0"/>
              <a:t>The protagonist</a:t>
            </a:r>
          </a:p>
          <a:p>
            <a:pPr lvl="1"/>
            <a:r>
              <a:rPr lang="en-US" dirty="0"/>
              <a:t>A traveling salesman</a:t>
            </a:r>
          </a:p>
          <a:p>
            <a:pPr lvl="1"/>
            <a:r>
              <a:rPr lang="en-US" dirty="0"/>
              <a:t>Transformed into an insect</a:t>
            </a:r>
          </a:p>
          <a:p>
            <a:pPr lvl="1"/>
            <a:r>
              <a:rPr lang="en-US" dirty="0"/>
              <a:t>The only person who have a job in the family</a:t>
            </a:r>
          </a:p>
          <a:p>
            <a:r>
              <a:rPr lang="en-US" dirty="0"/>
              <a:t>Grete Sama</a:t>
            </a:r>
          </a:p>
          <a:p>
            <a:pPr lvl="1"/>
            <a:r>
              <a:rPr lang="en-US" dirty="0"/>
              <a:t>Gregor’s sister</a:t>
            </a:r>
          </a:p>
          <a:p>
            <a:pPr lvl="1"/>
            <a:r>
              <a:rPr lang="en-US" dirty="0"/>
              <a:t>The only character who take care of Gregor after he has transformed into an insect in the whole story</a:t>
            </a:r>
          </a:p>
          <a:p>
            <a:pPr lvl="1"/>
            <a:r>
              <a:rPr lang="en-US" dirty="0"/>
              <a:t>Stopped taking care of Gregor after taking on a salesgirl job</a:t>
            </a:r>
          </a:p>
          <a:p>
            <a:pPr lvl="1"/>
            <a:r>
              <a:rPr lang="en-US" dirty="0"/>
              <a:t>A very good violin player</a:t>
            </a:r>
          </a:p>
          <a:p>
            <a:r>
              <a:rPr lang="en-US" dirty="0"/>
              <a:t>Gregor’s father</a:t>
            </a:r>
          </a:p>
          <a:p>
            <a:pPr lvl="1"/>
            <a:r>
              <a:rPr lang="en-US" dirty="0"/>
              <a:t>Is mistrustful and unsympathetic towards Gregor after the transformation</a:t>
            </a:r>
          </a:p>
          <a:p>
            <a:pPr lvl="1"/>
            <a:r>
              <a:rPr lang="en-US" dirty="0"/>
              <a:t>Is exhausted and emotionally broken because of the failure of his business</a:t>
            </a:r>
          </a:p>
          <a:p>
            <a:pPr lvl="1"/>
            <a:r>
              <a:rPr lang="en-US" dirty="0"/>
              <a:t>Attacked Gregor with apples</a:t>
            </a:r>
          </a:p>
          <a:p>
            <a:r>
              <a:rPr lang="en-US" dirty="0"/>
              <a:t>Gregor’s mother</a:t>
            </a:r>
          </a:p>
          <a:p>
            <a:pPr lvl="1"/>
            <a:r>
              <a:rPr lang="en-US" dirty="0"/>
              <a:t>Has asthma</a:t>
            </a:r>
          </a:p>
          <a:p>
            <a:pPr lvl="1"/>
            <a:r>
              <a:rPr lang="en-US" dirty="0"/>
              <a:t>Being overall neutral throughout the story</a:t>
            </a:r>
          </a:p>
          <a:p>
            <a:pPr lvl="1"/>
            <a:r>
              <a:rPr lang="en-US" dirty="0"/>
              <a:t>The attitude towards Gregor is both horrifying and loving</a:t>
            </a:r>
          </a:p>
          <a:p>
            <a:r>
              <a:rPr lang="en-US" dirty="0"/>
              <a:t>The manager</a:t>
            </a:r>
          </a:p>
          <a:p>
            <a:pPr lvl="1"/>
            <a:r>
              <a:rPr lang="en-US" dirty="0"/>
              <a:t>Gregor’s boss before the transformation</a:t>
            </a:r>
          </a:p>
          <a:p>
            <a:pPr lvl="1"/>
            <a:r>
              <a:rPr lang="en-US" dirty="0"/>
              <a:t>Immediately leave Gregor’s house when he discovered that Gregor has transformed</a:t>
            </a:r>
          </a:p>
          <a:p>
            <a:r>
              <a:rPr lang="en-US" dirty="0"/>
              <a:t>The </a:t>
            </a:r>
            <a:r>
              <a:rPr lang="en-US" dirty="0" err="1"/>
              <a:t>loadgers</a:t>
            </a:r>
            <a:endParaRPr lang="en-US" dirty="0"/>
          </a:p>
          <a:p>
            <a:pPr lvl="1"/>
            <a:r>
              <a:rPr lang="en-US" dirty="0"/>
              <a:t>Three people who rent one of the rooms in Gregor’s house</a:t>
            </a:r>
          </a:p>
        </p:txBody>
      </p:sp>
    </p:spTree>
    <p:extLst>
      <p:ext uri="{BB962C8B-B14F-4D97-AF65-F5344CB8AC3E}">
        <p14:creationId xmlns:p14="http://schemas.microsoft.com/office/powerpoint/2010/main" val="32145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decel="100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decel="100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decel="100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decel="100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decel="100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decel="100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decel="100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7476-50BE-9485-2DF5-52D3B4BA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040E246E-8F81-DA6B-552B-EEA420A10BA0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-10633076"/>
            <a:ext cx="10515600" cy="17491076"/>
          </a:xfrm>
        </p:spPr>
        <p:txBody>
          <a:bodyPr wrap="square">
            <a:noAutofit/>
          </a:bodyPr>
          <a:lstStyle/>
          <a:p>
            <a:r>
              <a:rPr lang="en-US" dirty="0"/>
              <a:t>Gregor Samsa</a:t>
            </a:r>
          </a:p>
          <a:p>
            <a:pPr lvl="1"/>
            <a:r>
              <a:rPr lang="en-US" dirty="0"/>
              <a:t>The protagonist</a:t>
            </a:r>
          </a:p>
          <a:p>
            <a:pPr lvl="1"/>
            <a:r>
              <a:rPr lang="en-US" dirty="0"/>
              <a:t>A traveling salesman</a:t>
            </a:r>
          </a:p>
          <a:p>
            <a:pPr lvl="1"/>
            <a:r>
              <a:rPr lang="en-US" dirty="0"/>
              <a:t>Transformed into an insect</a:t>
            </a:r>
          </a:p>
          <a:p>
            <a:pPr lvl="1"/>
            <a:r>
              <a:rPr lang="en-US" dirty="0"/>
              <a:t>The only person who have a job in the family</a:t>
            </a:r>
          </a:p>
          <a:p>
            <a:r>
              <a:rPr lang="en-US" dirty="0"/>
              <a:t>Grete Sama</a:t>
            </a:r>
          </a:p>
          <a:p>
            <a:pPr lvl="1"/>
            <a:r>
              <a:rPr lang="en-US" dirty="0"/>
              <a:t>Gregor’s sister</a:t>
            </a:r>
          </a:p>
          <a:p>
            <a:pPr lvl="1"/>
            <a:r>
              <a:rPr lang="en-US" dirty="0"/>
              <a:t>The only character who take care of Gregor after he has transformed into an insect in the whole story</a:t>
            </a:r>
          </a:p>
          <a:p>
            <a:pPr lvl="1"/>
            <a:r>
              <a:rPr lang="en-US" dirty="0"/>
              <a:t>Stopped taking care of Gregor after taking on a salesgirl job</a:t>
            </a:r>
          </a:p>
          <a:p>
            <a:pPr lvl="1"/>
            <a:r>
              <a:rPr lang="en-US" dirty="0"/>
              <a:t>A very good violin player</a:t>
            </a:r>
          </a:p>
          <a:p>
            <a:r>
              <a:rPr lang="en-US" dirty="0"/>
              <a:t>Gregor’s father</a:t>
            </a:r>
          </a:p>
          <a:p>
            <a:pPr lvl="1"/>
            <a:r>
              <a:rPr lang="en-US" dirty="0"/>
              <a:t>Is mistrustful and unsympathetic towards Gregor after the transformation</a:t>
            </a:r>
          </a:p>
          <a:p>
            <a:pPr lvl="1"/>
            <a:r>
              <a:rPr lang="en-US" dirty="0"/>
              <a:t>Is exhausted and emotionally broken because of the failure of his business</a:t>
            </a:r>
          </a:p>
          <a:p>
            <a:pPr lvl="1"/>
            <a:r>
              <a:rPr lang="en-US" dirty="0"/>
              <a:t>Attacked Gregor with apples</a:t>
            </a:r>
          </a:p>
          <a:p>
            <a:r>
              <a:rPr lang="en-US" dirty="0"/>
              <a:t>Gregor’s mother</a:t>
            </a:r>
          </a:p>
          <a:p>
            <a:pPr lvl="1"/>
            <a:r>
              <a:rPr lang="en-US" dirty="0"/>
              <a:t>Has asthma</a:t>
            </a:r>
          </a:p>
          <a:p>
            <a:pPr lvl="1"/>
            <a:r>
              <a:rPr lang="en-US" dirty="0"/>
              <a:t>Being overall neutral throughout the story</a:t>
            </a:r>
          </a:p>
          <a:p>
            <a:pPr lvl="1"/>
            <a:r>
              <a:rPr lang="en-US" dirty="0"/>
              <a:t>The attitude towards Gregor is both horrifying and loving</a:t>
            </a:r>
          </a:p>
          <a:p>
            <a:r>
              <a:rPr lang="en-US" dirty="0"/>
              <a:t>The manager</a:t>
            </a:r>
          </a:p>
          <a:p>
            <a:pPr lvl="1"/>
            <a:r>
              <a:rPr lang="en-US" dirty="0"/>
              <a:t>Gregor’s boss before the transformation</a:t>
            </a:r>
          </a:p>
          <a:p>
            <a:pPr lvl="1"/>
            <a:r>
              <a:rPr lang="en-US" dirty="0"/>
              <a:t>Immediately leave Gregor’s house when he discovered that Gregor has transformed</a:t>
            </a:r>
          </a:p>
          <a:p>
            <a:r>
              <a:rPr lang="en-US" dirty="0"/>
              <a:t>The </a:t>
            </a:r>
            <a:r>
              <a:rPr lang="en-US" dirty="0" err="1"/>
              <a:t>loadgers</a:t>
            </a:r>
            <a:endParaRPr lang="en-US" dirty="0"/>
          </a:p>
          <a:p>
            <a:pPr lvl="1"/>
            <a:r>
              <a:rPr lang="en-US" dirty="0"/>
              <a:t>Three people who rent one of the rooms in Gregor’s house</a:t>
            </a:r>
          </a:p>
          <a:p>
            <a:pPr lvl="1"/>
            <a:r>
              <a:rPr lang="en-US" dirty="0"/>
              <a:t>Immediately declares that he won't pay for the </a:t>
            </a:r>
            <a:r>
              <a:rPr lang="en-US" dirty="0" err="1"/>
              <a:t>Samsas'</a:t>
            </a:r>
            <a:r>
              <a:rPr lang="en-US" dirty="0"/>
              <a:t> services after seeing the insect (Gregor)</a:t>
            </a:r>
          </a:p>
          <a:p>
            <a:r>
              <a:rPr lang="en-US" dirty="0"/>
              <a:t>Charwoman</a:t>
            </a:r>
          </a:p>
          <a:p>
            <a:pPr lvl="1"/>
            <a:r>
              <a:rPr lang="en-US" dirty="0"/>
              <a:t>Hired by the family few months after Gregor’s transformation to replace the servant girl and the cook</a:t>
            </a:r>
          </a:p>
          <a:p>
            <a:pPr lvl="1"/>
            <a:r>
              <a:rPr lang="en-US" dirty="0"/>
              <a:t>The least disgusted and frightened by Gregor</a:t>
            </a:r>
          </a:p>
        </p:txBody>
      </p:sp>
    </p:spTree>
    <p:extLst>
      <p:ext uri="{BB962C8B-B14F-4D97-AF65-F5344CB8AC3E}">
        <p14:creationId xmlns:p14="http://schemas.microsoft.com/office/powerpoint/2010/main" val="2880207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2008</Words>
  <Application>Microsoft Office PowerPoint</Application>
  <PresentationFormat>Widescreen</PresentationFormat>
  <Paragraphs>226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What happened in the story? </vt:lpstr>
      <vt:lpstr>What happened in the story? </vt:lpstr>
      <vt:lpstr>PowerPoint Presentation</vt:lpstr>
      <vt:lpstr>PowerPoint Presentation</vt:lpstr>
      <vt:lpstr>PowerPoint Presentation</vt:lpstr>
      <vt:lpstr>Characters</vt:lpstr>
      <vt:lpstr>Characters</vt:lpstr>
      <vt:lpstr>PowerPoint Presentation</vt:lpstr>
      <vt:lpstr>Symbols</vt:lpstr>
      <vt:lpstr>Themes</vt:lpstr>
      <vt:lpstr>Criticizing using the psychological approach</vt:lpstr>
      <vt:lpstr>Used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29</cp:revision>
  <dcterms:created xsi:type="dcterms:W3CDTF">2025-02-23T20:33:30Z</dcterms:created>
  <dcterms:modified xsi:type="dcterms:W3CDTF">2025-02-25T03:01:20Z</dcterms:modified>
</cp:coreProperties>
</file>