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tkinson Hyperlegible Bold" charset="1" panose="00000000000000000000"/>
      <p:regular r:id="rId20"/>
    </p:embeddedFont>
    <p:embeddedFont>
      <p:font typeface="Atkinson Hyperlegible" charset="1" panose="00000000000000000000"/>
      <p:regular r:id="rId21"/>
    </p:embeddedFont>
    <p:embeddedFont>
      <p:font typeface="Antic"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1.svg" Type="http://schemas.openxmlformats.org/officeDocument/2006/relationships/image"/><Relationship Id="rId11" Target="https://numpy.org/doc/" TargetMode="External" Type="http://schemas.openxmlformats.org/officeDocument/2006/relationships/hyperlink"/><Relationship Id="rId12" Target="https://pandas.pydata.org/docs/" TargetMode="External" Type="http://schemas.openxmlformats.org/officeDocument/2006/relationships/hyperlink"/><Relationship Id="rId13" Target="https://matplotlib.org/stable/contents.html" TargetMode="External" Type="http://schemas.openxmlformats.org/officeDocument/2006/relationships/hyperlink"/><Relationship Id="rId14" Target="https://seaborn.pydata.org" TargetMode="External" Type="http://schemas.openxmlformats.org/officeDocument/2006/relationships/hyperlink"/><Relationship Id="rId15" Target="https://scikit-learn.org/stable/user_guide.html" TargetMode="External" Type="http://schemas.openxmlformats.org/officeDocument/2006/relationships/hyperlink"/><Relationship Id="rId16" Target="https://www.tensorflow.org/api_docs" TargetMode="External" Type="http://schemas.openxmlformats.org/officeDocument/2006/relationships/hyperlink"/><Relationship Id="rId17" Target="https://pytorch.org/docs/" TargetMode="External" Type="http://schemas.openxmlformats.org/officeDocument/2006/relationships/hyperlink"/><Relationship Id="rId18" Target="https://docs.streamlit.io" TargetMode="External" Type="http://schemas.openxmlformats.org/officeDocument/2006/relationships/hyperlink"/><Relationship Id="rId19" Target="https://supabase.com/docs" TargetMode="External" Type="http://schemas.openxmlformats.org/officeDocument/2006/relationships/hyperlink"/><Relationship Id="rId2" Target="../media/image53.png" Type="http://schemas.openxmlformats.org/officeDocument/2006/relationships/image"/><Relationship Id="rId20" Target="../media/image15.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jpeg" Type="http://schemas.openxmlformats.org/officeDocument/2006/relationships/image"/><Relationship Id="rId7" Target="../media/image58.png" Type="http://schemas.openxmlformats.org/officeDocument/2006/relationships/image"/><Relationship Id="rId8" Target="../media/image59.svg" Type="http://schemas.openxmlformats.org/officeDocument/2006/relationships/image"/><Relationship Id="rId9" Target="../media/image6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13.png" Type="http://schemas.openxmlformats.org/officeDocument/2006/relationships/image"/><Relationship Id="rId17" Target="../media/image14.svg" Type="http://schemas.openxmlformats.org/officeDocument/2006/relationships/image"/><Relationship Id="rId18" Target="../media/image15.png" Type="http://schemas.openxmlformats.org/officeDocument/2006/relationships/image"/><Relationship Id="rId2" Target="../media/image62.png" Type="http://schemas.openxmlformats.org/officeDocument/2006/relationships/image"/><Relationship Id="rId3" Target="../media/image6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13.png" Type="http://schemas.openxmlformats.org/officeDocument/2006/relationships/image"/><Relationship Id="rId17" Target="../media/image14.svg" Type="http://schemas.openxmlformats.org/officeDocument/2006/relationships/image"/><Relationship Id="rId18" Target="../media/image15.png" Type="http://schemas.openxmlformats.org/officeDocument/2006/relationships/image"/><Relationship Id="rId2" Target="../media/image62.png" Type="http://schemas.openxmlformats.org/officeDocument/2006/relationships/image"/><Relationship Id="rId3" Target="../media/image6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1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11" Target="../media/image31.png" Type="http://schemas.openxmlformats.org/officeDocument/2006/relationships/image"/><Relationship Id="rId12" Target="../media/image32.svg" Type="http://schemas.openxmlformats.org/officeDocument/2006/relationships/image"/><Relationship Id="rId13" Target="../media/image15.pn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18.jpeg" Type="http://schemas.openxmlformats.org/officeDocument/2006/relationships/image"/><Relationship Id="rId9" Target="../media/image2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https://www.python.org/downloads/" TargetMode="External" Type="http://schemas.openxmlformats.org/officeDocument/2006/relationships/hyperlink"/><Relationship Id="rId7" Target="https://www.python.org/downloads/" TargetMode="External" Type="http://schemas.openxmlformats.org/officeDocument/2006/relationships/hyperlink"/><Relationship Id="rId8"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https://www.anaconda.com/products/distribution" TargetMode="External" Type="http://schemas.openxmlformats.org/officeDocument/2006/relationships/hyperlink"/><Relationship Id="rId7" Target="https://www.anaconda.com/products/distribution" TargetMode="External" Type="http://schemas.openxmlformats.org/officeDocument/2006/relationships/hyperlink"/><Relationship Id="rId8"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false" flipV="false" rot="0">
            <a:off x="-5358853" y="-6495664"/>
            <a:ext cx="6761467" cy="7763688"/>
          </a:xfrm>
          <a:custGeom>
            <a:avLst/>
            <a:gdLst/>
            <a:ahLst/>
            <a:cxnLst/>
            <a:rect r="r" b="b" t="t" l="l"/>
            <a:pathLst>
              <a:path h="7763688" w="6761467">
                <a:moveTo>
                  <a:pt x="0" y="0"/>
                </a:moveTo>
                <a:lnTo>
                  <a:pt x="6761466" y="0"/>
                </a:lnTo>
                <a:lnTo>
                  <a:pt x="6761466" y="7763688"/>
                </a:lnTo>
                <a:lnTo>
                  <a:pt x="0" y="7763688"/>
                </a:lnTo>
                <a:lnTo>
                  <a:pt x="0" y="0"/>
                </a:lnTo>
                <a:close/>
              </a:path>
            </a:pathLst>
          </a:custGeom>
          <a:blipFill>
            <a:blip r:embed="rId2">
              <a:alphaModFix amt="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499545" y="535253"/>
            <a:ext cx="493447" cy="493447"/>
            <a:chOff x="0" y="0"/>
            <a:chExt cx="657929" cy="657929"/>
          </a:xfrm>
        </p:grpSpPr>
        <p:grpSp>
          <p:nvGrpSpPr>
            <p:cNvPr name="Group 4" id="4"/>
            <p:cNvGrpSpPr>
              <a:grpSpLocks noChangeAspect="true"/>
            </p:cNvGrpSpPr>
            <p:nvPr/>
          </p:nvGrpSpPr>
          <p:grpSpPr>
            <a:xfrm rot="0">
              <a:off x="0" y="0"/>
              <a:ext cx="657929" cy="657929"/>
              <a:chOff x="0" y="0"/>
              <a:chExt cx="6355080" cy="6355080"/>
            </a:xfrm>
          </p:grpSpPr>
          <p:sp>
            <p:nvSpPr>
              <p:cNvPr name="Freeform 5" id="5"/>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5B2E2"/>
              </a:solidFill>
            </p:spPr>
          </p:sp>
        </p:grpSp>
        <p:sp>
          <p:nvSpPr>
            <p:cNvPr name="Freeform 6" id="6"/>
            <p:cNvSpPr/>
            <p:nvPr/>
          </p:nvSpPr>
          <p:spPr>
            <a:xfrm flipH="false" flipV="false" rot="5400000">
              <a:off x="109655" y="109655"/>
              <a:ext cx="438619" cy="438619"/>
            </a:xfrm>
            <a:custGeom>
              <a:avLst/>
              <a:gdLst/>
              <a:ahLst/>
              <a:cxnLst/>
              <a:rect r="r" b="b" t="t" l="l"/>
              <a:pathLst>
                <a:path h="438619" w="438619">
                  <a:moveTo>
                    <a:pt x="0" y="0"/>
                  </a:moveTo>
                  <a:lnTo>
                    <a:pt x="438619" y="0"/>
                  </a:lnTo>
                  <a:lnTo>
                    <a:pt x="438619" y="438619"/>
                  </a:lnTo>
                  <a:lnTo>
                    <a:pt x="0" y="4386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486577" y="8010213"/>
            <a:ext cx="3144050" cy="3144050"/>
          </a:xfrm>
          <a:custGeom>
            <a:avLst/>
            <a:gdLst/>
            <a:ahLst/>
            <a:cxnLst/>
            <a:rect r="r" b="b" t="t" l="l"/>
            <a:pathLst>
              <a:path h="3144050" w="3144050">
                <a:moveTo>
                  <a:pt x="0" y="0"/>
                </a:moveTo>
                <a:lnTo>
                  <a:pt x="3144050" y="0"/>
                </a:lnTo>
                <a:lnTo>
                  <a:pt x="3144050" y="3144050"/>
                </a:lnTo>
                <a:lnTo>
                  <a:pt x="0" y="31440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5400000">
            <a:off x="14159427" y="0"/>
            <a:ext cx="4128573" cy="4128573"/>
          </a:xfrm>
          <a:custGeom>
            <a:avLst/>
            <a:gdLst/>
            <a:ahLst/>
            <a:cxnLst/>
            <a:rect r="r" b="b" t="t" l="l"/>
            <a:pathLst>
              <a:path h="4128573" w="4128573">
                <a:moveTo>
                  <a:pt x="0" y="4128573"/>
                </a:moveTo>
                <a:lnTo>
                  <a:pt x="4128573" y="4128573"/>
                </a:lnTo>
                <a:lnTo>
                  <a:pt x="4128573" y="0"/>
                </a:lnTo>
                <a:lnTo>
                  <a:pt x="0" y="0"/>
                </a:lnTo>
                <a:lnTo>
                  <a:pt x="0" y="4128573"/>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532842">
            <a:off x="14648714" y="7400663"/>
            <a:ext cx="3824111" cy="3639073"/>
          </a:xfrm>
          <a:custGeom>
            <a:avLst/>
            <a:gdLst/>
            <a:ahLst/>
            <a:cxnLst/>
            <a:rect r="r" b="b" t="t" l="l"/>
            <a:pathLst>
              <a:path h="3639073" w="3824111">
                <a:moveTo>
                  <a:pt x="0" y="0"/>
                </a:moveTo>
                <a:lnTo>
                  <a:pt x="3824111" y="0"/>
                </a:lnTo>
                <a:lnTo>
                  <a:pt x="3824111" y="3639074"/>
                </a:lnTo>
                <a:lnTo>
                  <a:pt x="0" y="363907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true" rot="5400000">
            <a:off x="0" y="23297"/>
            <a:ext cx="2500196" cy="2500196"/>
          </a:xfrm>
          <a:custGeom>
            <a:avLst/>
            <a:gdLst/>
            <a:ahLst/>
            <a:cxnLst/>
            <a:rect r="r" b="b" t="t" l="l"/>
            <a:pathLst>
              <a:path h="2500196" w="2500196">
                <a:moveTo>
                  <a:pt x="2500196" y="2500196"/>
                </a:moveTo>
                <a:lnTo>
                  <a:pt x="0" y="2500196"/>
                </a:lnTo>
                <a:lnTo>
                  <a:pt x="0" y="0"/>
                </a:lnTo>
                <a:lnTo>
                  <a:pt x="2500196" y="0"/>
                </a:lnTo>
                <a:lnTo>
                  <a:pt x="2500196" y="2500196"/>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3315269" y="8995175"/>
            <a:ext cx="915819" cy="1174126"/>
          </a:xfrm>
          <a:custGeom>
            <a:avLst/>
            <a:gdLst/>
            <a:ahLst/>
            <a:cxnLst/>
            <a:rect r="r" b="b" t="t" l="l"/>
            <a:pathLst>
              <a:path h="1174126" w="915819">
                <a:moveTo>
                  <a:pt x="0" y="0"/>
                </a:moveTo>
                <a:lnTo>
                  <a:pt x="915819" y="0"/>
                </a:lnTo>
                <a:lnTo>
                  <a:pt x="915819" y="1174126"/>
                </a:lnTo>
                <a:lnTo>
                  <a:pt x="0" y="11741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5968950" y="23297"/>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16"/>
            <a:stretch>
              <a:fillRect l="0" t="0" r="0" b="0"/>
            </a:stretch>
          </a:blipFill>
        </p:spPr>
      </p:sp>
      <p:sp>
        <p:nvSpPr>
          <p:cNvPr name="Freeform 13" id="13"/>
          <p:cNvSpPr/>
          <p:nvPr/>
        </p:nvSpPr>
        <p:spPr>
          <a:xfrm flipH="false" flipV="false" rot="-2700000">
            <a:off x="12017269" y="2721687"/>
            <a:ext cx="6030951" cy="6030951"/>
          </a:xfrm>
          <a:custGeom>
            <a:avLst/>
            <a:gdLst/>
            <a:ahLst/>
            <a:cxnLst/>
            <a:rect r="r" b="b" t="t" l="l"/>
            <a:pathLst>
              <a:path h="6030951" w="6030951">
                <a:moveTo>
                  <a:pt x="0" y="0"/>
                </a:moveTo>
                <a:lnTo>
                  <a:pt x="6030951" y="0"/>
                </a:lnTo>
                <a:lnTo>
                  <a:pt x="6030951" y="6030951"/>
                </a:lnTo>
                <a:lnTo>
                  <a:pt x="0" y="603095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nvGrpSpPr>
          <p:cNvPr name="Group 14" id="14"/>
          <p:cNvGrpSpPr/>
          <p:nvPr/>
        </p:nvGrpSpPr>
        <p:grpSpPr>
          <a:xfrm rot="0">
            <a:off x="653575" y="2869152"/>
            <a:ext cx="12169250" cy="3084336"/>
            <a:chOff x="0" y="0"/>
            <a:chExt cx="16225666" cy="4112448"/>
          </a:xfrm>
        </p:grpSpPr>
        <p:sp>
          <p:nvSpPr>
            <p:cNvPr name="TextBox 15" id="15"/>
            <p:cNvSpPr txBox="true"/>
            <p:nvPr/>
          </p:nvSpPr>
          <p:spPr>
            <a:xfrm rot="0">
              <a:off x="0" y="76200"/>
              <a:ext cx="16225666" cy="2819399"/>
            </a:xfrm>
            <a:prstGeom prst="rect">
              <a:avLst/>
            </a:prstGeom>
          </p:spPr>
          <p:txBody>
            <a:bodyPr anchor="t" rtlCol="false" tIns="0" lIns="0" bIns="0" rIns="0">
              <a:spAutoFit/>
            </a:bodyPr>
            <a:lstStyle/>
            <a:p>
              <a:pPr algn="l" marL="0" indent="0" lvl="0">
                <a:lnSpc>
                  <a:spcPts val="8249"/>
                </a:lnSpc>
              </a:pPr>
              <a:r>
                <a:rPr lang="en-US" b="true" sz="7499">
                  <a:solidFill>
                    <a:srgbClr val="000000"/>
                  </a:solidFill>
                  <a:latin typeface="Atkinson Hyperlegible Bold"/>
                  <a:ea typeface="Atkinson Hyperlegible Bold"/>
                  <a:cs typeface="Atkinson Hyperlegible Bold"/>
                  <a:sym typeface="Atkinson Hyperlegible Bold"/>
                </a:rPr>
                <a:t>CDUT 2025 International Summer School</a:t>
              </a:r>
            </a:p>
          </p:txBody>
        </p:sp>
        <p:sp>
          <p:nvSpPr>
            <p:cNvPr name="TextBox 16" id="16"/>
            <p:cNvSpPr txBox="true"/>
            <p:nvPr/>
          </p:nvSpPr>
          <p:spPr>
            <a:xfrm rot="0">
              <a:off x="526409" y="3521686"/>
              <a:ext cx="13769914" cy="590762"/>
            </a:xfrm>
            <a:prstGeom prst="rect">
              <a:avLst/>
            </a:prstGeom>
          </p:spPr>
          <p:txBody>
            <a:bodyPr anchor="t" rtlCol="false" tIns="0" lIns="0" bIns="0" rIns="0">
              <a:spAutoFit/>
            </a:bodyPr>
            <a:lstStyle/>
            <a:p>
              <a:pPr algn="l" marL="0" indent="0" lvl="0">
                <a:lnSpc>
                  <a:spcPts val="3639"/>
                </a:lnSpc>
              </a:pPr>
              <a:r>
                <a:rPr lang="en-US" b="true" sz="2799">
                  <a:solidFill>
                    <a:srgbClr val="0845BB"/>
                  </a:solidFill>
                  <a:latin typeface="Atkinson Hyperlegible Bold"/>
                  <a:ea typeface="Atkinson Hyperlegible Bold"/>
                  <a:cs typeface="Atkinson Hyperlegible Bold"/>
                  <a:sym typeface="Atkinson Hyperlegible Bold"/>
                </a:rPr>
                <a:t>Summer Camp on AI-driven Sustainable Urban Development</a:t>
              </a:r>
            </a:p>
          </p:txBody>
        </p:sp>
      </p:grpSp>
      <p:sp>
        <p:nvSpPr>
          <p:cNvPr name="TextBox 17" id="17"/>
          <p:cNvSpPr txBox="true"/>
          <p:nvPr/>
        </p:nvSpPr>
        <p:spPr>
          <a:xfrm rot="0">
            <a:off x="897009" y="6298622"/>
            <a:ext cx="6668156" cy="616585"/>
          </a:xfrm>
          <a:prstGeom prst="rect">
            <a:avLst/>
          </a:prstGeom>
        </p:spPr>
        <p:txBody>
          <a:bodyPr anchor="t" rtlCol="false" tIns="0" lIns="0" bIns="0" rIns="0">
            <a:spAutoFit/>
          </a:bodyPr>
          <a:lstStyle/>
          <a:p>
            <a:pPr algn="l" marL="0" indent="0" lvl="0">
              <a:lnSpc>
                <a:spcPts val="4730"/>
              </a:lnSpc>
            </a:pPr>
            <a:r>
              <a:rPr lang="en-US" b="true" sz="4300">
                <a:solidFill>
                  <a:srgbClr val="8C52FF"/>
                </a:solidFill>
                <a:latin typeface="Atkinson Hyperlegible Bold"/>
                <a:ea typeface="Atkinson Hyperlegible Bold"/>
                <a:cs typeface="Atkinson Hyperlegible Bold"/>
                <a:sym typeface="Atkinson Hyperlegible Bold"/>
              </a:rPr>
              <a:t>July 7 - July 28, 2025</a:t>
            </a:r>
          </a:p>
        </p:txBody>
      </p:sp>
      <p:sp>
        <p:nvSpPr>
          <p:cNvPr name="TextBox 18" id="18"/>
          <p:cNvSpPr txBox="true"/>
          <p:nvPr/>
        </p:nvSpPr>
        <p:spPr>
          <a:xfrm rot="0">
            <a:off x="12822825" y="8357452"/>
            <a:ext cx="5273373" cy="1311276"/>
          </a:xfrm>
          <a:prstGeom prst="rect">
            <a:avLst/>
          </a:prstGeom>
        </p:spPr>
        <p:txBody>
          <a:bodyPr anchor="t" rtlCol="false" tIns="0" lIns="0" bIns="0" rIns="0">
            <a:spAutoFit/>
          </a:bodyPr>
          <a:lstStyle/>
          <a:p>
            <a:pPr algn="l">
              <a:lnSpc>
                <a:spcPts val="5329"/>
              </a:lnSpc>
            </a:pPr>
            <a:r>
              <a:rPr lang="en-US" sz="4099" b="true">
                <a:solidFill>
                  <a:srgbClr val="185FAA"/>
                </a:solidFill>
                <a:latin typeface="Atkinson Hyperlegible Bold"/>
                <a:ea typeface="Atkinson Hyperlegible Bold"/>
                <a:cs typeface="Atkinson Hyperlegible Bold"/>
                <a:sym typeface="Atkinson Hyperlegible Bold"/>
              </a:rPr>
              <a:t>Dr Grace U. Nneji</a:t>
            </a:r>
          </a:p>
          <a:p>
            <a:pPr algn="l" marL="0" indent="0" lvl="0">
              <a:lnSpc>
                <a:spcPts val="5069"/>
              </a:lnSpc>
            </a:pPr>
            <a:r>
              <a:rPr lang="en-US" b="true" sz="3899">
                <a:solidFill>
                  <a:srgbClr val="185FAA"/>
                </a:solidFill>
                <a:latin typeface="Atkinson Hyperlegible Bold"/>
                <a:ea typeface="Atkinson Hyperlegible Bold"/>
                <a:cs typeface="Atkinson Hyperlegible Bold"/>
                <a:sym typeface="Atkinson Hyperlegible Bold"/>
              </a:rPr>
              <a:t>Dr Happy N. Monday</a:t>
            </a:r>
          </a:p>
        </p:txBody>
      </p:sp>
      <p:grpSp>
        <p:nvGrpSpPr>
          <p:cNvPr name="Group 19" id="19"/>
          <p:cNvGrpSpPr/>
          <p:nvPr/>
        </p:nvGrpSpPr>
        <p:grpSpPr>
          <a:xfrm rot="0">
            <a:off x="11669822" y="3965590"/>
            <a:ext cx="3513465" cy="3561360"/>
            <a:chOff x="0" y="0"/>
            <a:chExt cx="812800" cy="823880"/>
          </a:xfrm>
        </p:grpSpPr>
        <p:sp>
          <p:nvSpPr>
            <p:cNvPr name="Freeform 20" id="20"/>
            <p:cNvSpPr/>
            <p:nvPr/>
          </p:nvSpPr>
          <p:spPr>
            <a:xfrm flipH="false" flipV="false" rot="0">
              <a:off x="0" y="0"/>
              <a:ext cx="812800" cy="823880"/>
            </a:xfrm>
            <a:custGeom>
              <a:avLst/>
              <a:gdLst/>
              <a:ahLst/>
              <a:cxnLst/>
              <a:rect r="r" b="b" t="t" l="l"/>
              <a:pathLst>
                <a:path h="823880" w="812800">
                  <a:moveTo>
                    <a:pt x="406400" y="0"/>
                  </a:moveTo>
                  <a:cubicBezTo>
                    <a:pt x="181951" y="0"/>
                    <a:pt x="0" y="184432"/>
                    <a:pt x="0" y="411940"/>
                  </a:cubicBezTo>
                  <a:cubicBezTo>
                    <a:pt x="0" y="639448"/>
                    <a:pt x="181951" y="823880"/>
                    <a:pt x="406400" y="823880"/>
                  </a:cubicBezTo>
                  <a:cubicBezTo>
                    <a:pt x="630849" y="823880"/>
                    <a:pt x="812800" y="639448"/>
                    <a:pt x="812800" y="411940"/>
                  </a:cubicBezTo>
                  <a:cubicBezTo>
                    <a:pt x="812800" y="184432"/>
                    <a:pt x="630849" y="0"/>
                    <a:pt x="406400" y="0"/>
                  </a:cubicBezTo>
                  <a:close/>
                </a:path>
              </a:pathLst>
            </a:custGeom>
            <a:blipFill>
              <a:blip r:embed="rId19"/>
              <a:stretch>
                <a:fillRect l="-681" t="0" r="-681"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true" flipV="true" rot="0">
            <a:off x="12562731" y="0"/>
            <a:ext cx="10081260" cy="10287000"/>
          </a:xfrm>
          <a:custGeom>
            <a:avLst/>
            <a:gdLst/>
            <a:ahLst/>
            <a:cxnLst/>
            <a:rect r="r" b="b" t="t" l="l"/>
            <a:pathLst>
              <a:path h="10287000" w="10081260">
                <a:moveTo>
                  <a:pt x="10081260" y="10287000"/>
                </a:moveTo>
                <a:lnTo>
                  <a:pt x="0" y="10287000"/>
                </a:lnTo>
                <a:lnTo>
                  <a:pt x="0" y="0"/>
                </a:lnTo>
                <a:lnTo>
                  <a:pt x="10081260" y="0"/>
                </a:lnTo>
                <a:lnTo>
                  <a:pt x="1008126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7610356"/>
            <a:ext cx="3905250" cy="2151438"/>
          </a:xfrm>
          <a:custGeom>
            <a:avLst/>
            <a:gdLst/>
            <a:ahLst/>
            <a:cxnLst/>
            <a:rect r="r" b="b" t="t" l="l"/>
            <a:pathLst>
              <a:path h="2151438" w="3905250">
                <a:moveTo>
                  <a:pt x="3905250" y="0"/>
                </a:moveTo>
                <a:lnTo>
                  <a:pt x="0" y="0"/>
                </a:lnTo>
                <a:lnTo>
                  <a:pt x="0" y="2151437"/>
                </a:lnTo>
                <a:lnTo>
                  <a:pt x="3905250" y="2151437"/>
                </a:lnTo>
                <a:lnTo>
                  <a:pt x="390525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477037" y="591235"/>
            <a:ext cx="3156005" cy="3156005"/>
          </a:xfrm>
          <a:custGeom>
            <a:avLst/>
            <a:gdLst/>
            <a:ahLst/>
            <a:cxnLst/>
            <a:rect r="r" b="b" t="t" l="l"/>
            <a:pathLst>
              <a:path h="3156005" w="3156005">
                <a:moveTo>
                  <a:pt x="0" y="0"/>
                </a:moveTo>
                <a:lnTo>
                  <a:pt x="3156005" y="0"/>
                </a:lnTo>
                <a:lnTo>
                  <a:pt x="3156005" y="3156005"/>
                </a:lnTo>
                <a:lnTo>
                  <a:pt x="0" y="31560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357578" y="2363970"/>
            <a:ext cx="873451" cy="1496567"/>
          </a:xfrm>
          <a:custGeom>
            <a:avLst/>
            <a:gdLst/>
            <a:ahLst/>
            <a:cxnLst/>
            <a:rect r="r" b="b" t="t" l="l"/>
            <a:pathLst>
              <a:path h="1496567" w="873451">
                <a:moveTo>
                  <a:pt x="0" y="0"/>
                </a:moveTo>
                <a:lnTo>
                  <a:pt x="873451" y="0"/>
                </a:lnTo>
                <a:lnTo>
                  <a:pt x="873451" y="1496566"/>
                </a:lnTo>
                <a:lnTo>
                  <a:pt x="0" y="149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853623" y="534256"/>
            <a:ext cx="15886691" cy="9218488"/>
            <a:chOff x="0" y="0"/>
            <a:chExt cx="21182255" cy="12291317"/>
          </a:xfrm>
        </p:grpSpPr>
        <p:sp>
          <p:nvSpPr>
            <p:cNvPr name="TextBox 7" id="7"/>
            <p:cNvSpPr txBox="true"/>
            <p:nvPr/>
          </p:nvSpPr>
          <p:spPr>
            <a:xfrm rot="0">
              <a:off x="0" y="76200"/>
              <a:ext cx="21182255" cy="1462193"/>
            </a:xfrm>
            <a:prstGeom prst="rect">
              <a:avLst/>
            </a:prstGeom>
          </p:spPr>
          <p:txBody>
            <a:bodyPr anchor="t" rtlCol="false" tIns="0" lIns="0" bIns="0" rIns="0">
              <a:spAutoFit/>
            </a:bodyPr>
            <a:lstStyle/>
            <a:p>
              <a:pPr algn="l" marL="0" indent="0" lvl="0">
                <a:lnSpc>
                  <a:spcPts val="8359"/>
                </a:lnSpc>
              </a:pPr>
              <a:r>
                <a:rPr lang="en-US" b="true" sz="7599">
                  <a:solidFill>
                    <a:srgbClr val="000000"/>
                  </a:solidFill>
                  <a:latin typeface="Atkinson Hyperlegible Bold"/>
                  <a:ea typeface="Atkinson Hyperlegible Bold"/>
                  <a:cs typeface="Atkinson Hyperlegible Bold"/>
                  <a:sym typeface="Atkinson Hyperlegible Bold"/>
                </a:rPr>
                <a:t>Essential Python Libraries for AI</a:t>
              </a:r>
            </a:p>
          </p:txBody>
        </p:sp>
        <p:sp>
          <p:nvSpPr>
            <p:cNvPr name="TextBox 8" id="8"/>
            <p:cNvSpPr txBox="true"/>
            <p:nvPr/>
          </p:nvSpPr>
          <p:spPr>
            <a:xfrm rot="0">
              <a:off x="0" y="3361944"/>
              <a:ext cx="21182255" cy="8929373"/>
            </a:xfrm>
            <a:prstGeom prst="rect">
              <a:avLst/>
            </a:prstGeom>
          </p:spPr>
          <p:txBody>
            <a:bodyPr anchor="t" rtlCol="false" tIns="0" lIns="0" bIns="0" rIns="0">
              <a:spAutoFit/>
            </a:bodyPr>
            <a:lstStyle/>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Numpy - for numerical computing</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Pandas - for data manipulation and analysis</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Matplotlib - for plotting graphs for data visualization and exploratory analysis</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Seaborn - simplifies statistical visualizations</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Scikit-learn - ML toolkit for classification, regression and clustering tasks</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Tensorflow - to build and deployments AI models</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JupyterLab - IDE for live code, visualization and documentation</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Streamlit - commonly used for building AI dashboards</a:t>
              </a:r>
            </a:p>
            <a:p>
              <a:pPr algn="l" marL="777232" indent="-388616" lvl="1">
                <a:lnSpc>
                  <a:spcPts val="5399"/>
                </a:lnSpc>
                <a:buFont typeface="Arial"/>
                <a:buChar char="•"/>
              </a:pPr>
              <a:r>
                <a:rPr lang="en-US" sz="3599">
                  <a:solidFill>
                    <a:srgbClr val="000000"/>
                  </a:solidFill>
                  <a:latin typeface="Atkinson Hyperlegible"/>
                  <a:ea typeface="Atkinson Hyperlegible"/>
                  <a:cs typeface="Atkinson Hyperlegible"/>
                  <a:sym typeface="Atkinson Hyperlegible"/>
                </a:rPr>
                <a:t>Supabase - open source Firebase alternative</a:t>
              </a:r>
            </a:p>
          </p:txBody>
        </p:sp>
        <p:sp>
          <p:nvSpPr>
            <p:cNvPr name="TextBox 9" id="9"/>
            <p:cNvSpPr txBox="true"/>
            <p:nvPr/>
          </p:nvSpPr>
          <p:spPr>
            <a:xfrm rot="0">
              <a:off x="492893" y="2038941"/>
              <a:ext cx="19704988" cy="522916"/>
            </a:xfrm>
            <a:prstGeom prst="rect">
              <a:avLst/>
            </a:prstGeom>
          </p:spPr>
          <p:txBody>
            <a:bodyPr anchor="t" rtlCol="false" tIns="0" lIns="0" bIns="0" rIns="0">
              <a:spAutoFit/>
            </a:bodyPr>
            <a:lstStyle/>
            <a:p>
              <a:pPr algn="l" marL="0" indent="0" lvl="0">
                <a:lnSpc>
                  <a:spcPts val="3242"/>
                </a:lnSpc>
              </a:pPr>
              <a:r>
                <a:rPr lang="en-US" sz="2494">
                  <a:solidFill>
                    <a:srgbClr val="000000"/>
                  </a:solidFill>
                  <a:latin typeface="Atkinson Hyperlegible"/>
                  <a:ea typeface="Atkinson Hyperlegible"/>
                  <a:cs typeface="Atkinson Hyperlegible"/>
                  <a:sym typeface="Atkinson Hyperlegible"/>
                </a:rPr>
                <a:t>These libraries form the backbone of AI workflows, each handling a distinct part of development pipeline</a:t>
              </a:r>
            </a:p>
          </p:txBody>
        </p:sp>
      </p:grpSp>
      <p:sp>
        <p:nvSpPr>
          <p:cNvPr name="Freeform 10" id="10"/>
          <p:cNvSpPr/>
          <p:nvPr/>
        </p:nvSpPr>
        <p:spPr>
          <a:xfrm flipH="false" flipV="false" rot="0">
            <a:off x="15968950" y="796795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10"/>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true" flipV="true" rot="0">
            <a:off x="11794303" y="0"/>
            <a:ext cx="10081260" cy="10287000"/>
          </a:xfrm>
          <a:custGeom>
            <a:avLst/>
            <a:gdLst/>
            <a:ahLst/>
            <a:cxnLst/>
            <a:rect r="r" b="b" t="t" l="l"/>
            <a:pathLst>
              <a:path h="10287000" w="10081260">
                <a:moveTo>
                  <a:pt x="10081260" y="10287000"/>
                </a:moveTo>
                <a:lnTo>
                  <a:pt x="0" y="10287000"/>
                </a:lnTo>
                <a:lnTo>
                  <a:pt x="0" y="0"/>
                </a:lnTo>
                <a:lnTo>
                  <a:pt x="10081260" y="0"/>
                </a:lnTo>
                <a:lnTo>
                  <a:pt x="1008126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7610356"/>
            <a:ext cx="3905250" cy="2151438"/>
          </a:xfrm>
          <a:custGeom>
            <a:avLst/>
            <a:gdLst/>
            <a:ahLst/>
            <a:cxnLst/>
            <a:rect r="r" b="b" t="t" l="l"/>
            <a:pathLst>
              <a:path h="2151438" w="3905250">
                <a:moveTo>
                  <a:pt x="3905250" y="0"/>
                </a:moveTo>
                <a:lnTo>
                  <a:pt x="0" y="0"/>
                </a:lnTo>
                <a:lnTo>
                  <a:pt x="0" y="2151437"/>
                </a:lnTo>
                <a:lnTo>
                  <a:pt x="3905250" y="2151437"/>
                </a:lnTo>
                <a:lnTo>
                  <a:pt x="390525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009569" y="4316564"/>
            <a:ext cx="12170145" cy="8117763"/>
            <a:chOff x="0" y="0"/>
            <a:chExt cx="4959806" cy="3308303"/>
          </a:xfrm>
        </p:grpSpPr>
        <p:sp>
          <p:nvSpPr>
            <p:cNvPr name="Freeform 5" id="5"/>
            <p:cNvSpPr/>
            <p:nvPr/>
          </p:nvSpPr>
          <p:spPr>
            <a:xfrm flipH="false" flipV="false" rot="0">
              <a:off x="0" y="0"/>
              <a:ext cx="4959805" cy="3308303"/>
            </a:xfrm>
            <a:custGeom>
              <a:avLst/>
              <a:gdLst/>
              <a:ahLst/>
              <a:cxnLst/>
              <a:rect r="r" b="b" t="t" l="l"/>
              <a:pathLst>
                <a:path h="3308303" w="4959805">
                  <a:moveTo>
                    <a:pt x="4959805" y="3308303"/>
                  </a:moveTo>
                  <a:lnTo>
                    <a:pt x="0" y="3308303"/>
                  </a:lnTo>
                  <a:cubicBezTo>
                    <a:pt x="0" y="1480727"/>
                    <a:pt x="2219905" y="0"/>
                    <a:pt x="4959805" y="0"/>
                  </a:cubicBezTo>
                  <a:lnTo>
                    <a:pt x="4959805" y="3308303"/>
                  </a:lnTo>
                  <a:close/>
                </a:path>
              </a:pathLst>
            </a:custGeom>
            <a:blipFill>
              <a:blip r:embed="rId6"/>
              <a:stretch>
                <a:fillRect l="-26" t="0" r="-26" b="0"/>
              </a:stretch>
            </a:blipFill>
          </p:spPr>
        </p:sp>
      </p:grpSp>
      <p:sp>
        <p:nvSpPr>
          <p:cNvPr name="Freeform 6" id="6"/>
          <p:cNvSpPr/>
          <p:nvPr/>
        </p:nvSpPr>
        <p:spPr>
          <a:xfrm flipH="false" flipV="false" rot="0">
            <a:off x="-960475" y="8375445"/>
            <a:ext cx="3156005" cy="3156005"/>
          </a:xfrm>
          <a:custGeom>
            <a:avLst/>
            <a:gdLst/>
            <a:ahLst/>
            <a:cxnLst/>
            <a:rect r="r" b="b" t="t" l="l"/>
            <a:pathLst>
              <a:path h="3156005" w="3156005">
                <a:moveTo>
                  <a:pt x="0" y="0"/>
                </a:moveTo>
                <a:lnTo>
                  <a:pt x="3156005" y="0"/>
                </a:lnTo>
                <a:lnTo>
                  <a:pt x="3156005" y="3156004"/>
                </a:lnTo>
                <a:lnTo>
                  <a:pt x="0" y="315600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357578" y="2363970"/>
            <a:ext cx="873451" cy="1496567"/>
          </a:xfrm>
          <a:custGeom>
            <a:avLst/>
            <a:gdLst/>
            <a:ahLst/>
            <a:cxnLst/>
            <a:rect r="r" b="b" t="t" l="l"/>
            <a:pathLst>
              <a:path h="1496567" w="873451">
                <a:moveTo>
                  <a:pt x="0" y="0"/>
                </a:moveTo>
                <a:lnTo>
                  <a:pt x="873451" y="0"/>
                </a:lnTo>
                <a:lnTo>
                  <a:pt x="873451" y="1496566"/>
                </a:lnTo>
                <a:lnTo>
                  <a:pt x="0" y="14965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827390" y="732542"/>
            <a:ext cx="12101739" cy="7780572"/>
          </a:xfrm>
          <a:prstGeom prst="rect">
            <a:avLst/>
          </a:prstGeom>
        </p:spPr>
        <p:txBody>
          <a:bodyPr anchor="t" rtlCol="false" tIns="0" lIns="0" bIns="0" rIns="0">
            <a:spAutoFit/>
          </a:bodyPr>
          <a:lstStyle/>
          <a:p>
            <a:pPr algn="just" marL="0" indent="0" lvl="0">
              <a:lnSpc>
                <a:spcPts val="8953"/>
              </a:lnSpc>
            </a:pPr>
            <a:r>
              <a:rPr lang="en-US" b="true" sz="8139">
                <a:solidFill>
                  <a:srgbClr val="000000"/>
                </a:solidFill>
                <a:latin typeface="Atkinson Hyperlegible Bold"/>
                <a:ea typeface="Atkinson Hyperlegible Bold"/>
                <a:cs typeface="Atkinson Hyperlegible Bold"/>
                <a:sym typeface="Atkinson Hyperlegible Bold"/>
              </a:rPr>
              <a:t>Documentation Links for Key Libraries</a:t>
            </a:r>
          </a:p>
          <a:p>
            <a:pPr algn="just" marL="0" indent="0" lvl="0">
              <a:lnSpc>
                <a:spcPts val="2904"/>
              </a:lnSpc>
            </a:pPr>
          </a:p>
          <a:p>
            <a:pPr algn="just" marL="0" indent="0" lvl="0">
              <a:lnSpc>
                <a:spcPts val="2904"/>
              </a:lnSpc>
            </a:pP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NumPy: </a:t>
            </a:r>
            <a:r>
              <a:rPr lang="en-US" sz="2640" u="sng">
                <a:solidFill>
                  <a:srgbClr val="000000"/>
                </a:solidFill>
                <a:latin typeface="Atkinson Hyperlegible"/>
                <a:ea typeface="Atkinson Hyperlegible"/>
                <a:cs typeface="Atkinson Hyperlegible"/>
                <a:sym typeface="Atkinson Hyperlegible"/>
                <a:hlinkClick r:id="rId11" tooltip="https://numpy.org/doc/"/>
              </a:rPr>
              <a:t>https://numpy.org/doc/</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Pandas: </a:t>
            </a:r>
            <a:r>
              <a:rPr lang="en-US" sz="2640" u="sng">
                <a:solidFill>
                  <a:srgbClr val="000000"/>
                </a:solidFill>
                <a:latin typeface="Atkinson Hyperlegible"/>
                <a:ea typeface="Atkinson Hyperlegible"/>
                <a:cs typeface="Atkinson Hyperlegible"/>
                <a:sym typeface="Atkinson Hyperlegible"/>
                <a:hlinkClick r:id="rId12" tooltip="https://pandas.pydata.org/docs/"/>
              </a:rPr>
              <a:t>https://pandas.pydata.org/docs/</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Matplotlib: </a:t>
            </a:r>
            <a:r>
              <a:rPr lang="en-US" sz="2640" u="sng">
                <a:solidFill>
                  <a:srgbClr val="000000"/>
                </a:solidFill>
                <a:latin typeface="Atkinson Hyperlegible"/>
                <a:ea typeface="Atkinson Hyperlegible"/>
                <a:cs typeface="Atkinson Hyperlegible"/>
                <a:sym typeface="Atkinson Hyperlegible"/>
                <a:hlinkClick r:id="rId13" tooltip="https://matplotlib.org/stable/contents.html"/>
              </a:rPr>
              <a:t>https://matplotlib.org/stable/contents.html</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Seaborn: </a:t>
            </a:r>
            <a:r>
              <a:rPr lang="en-US" sz="2640" u="sng">
                <a:solidFill>
                  <a:srgbClr val="000000"/>
                </a:solidFill>
                <a:latin typeface="Atkinson Hyperlegible"/>
                <a:ea typeface="Atkinson Hyperlegible"/>
                <a:cs typeface="Atkinson Hyperlegible"/>
                <a:sym typeface="Atkinson Hyperlegible"/>
                <a:hlinkClick r:id="rId14" tooltip="https://seaborn.pydata.org"/>
              </a:rPr>
              <a:t>https://seaborn.pydata.org/</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Scikit-learn: </a:t>
            </a:r>
            <a:r>
              <a:rPr lang="en-US" sz="2640" u="sng">
                <a:solidFill>
                  <a:srgbClr val="000000"/>
                </a:solidFill>
                <a:latin typeface="Atkinson Hyperlegible"/>
                <a:ea typeface="Atkinson Hyperlegible"/>
                <a:cs typeface="Atkinson Hyperlegible"/>
                <a:sym typeface="Atkinson Hyperlegible"/>
                <a:hlinkClick r:id="rId15" tooltip="https://scikit-learn.org/stable/user_guide.html"/>
              </a:rPr>
              <a:t>https://scikit-learn.org/stable/user_guide.html</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TensorFlow: </a:t>
            </a:r>
            <a:r>
              <a:rPr lang="en-US" sz="2640" u="sng">
                <a:solidFill>
                  <a:srgbClr val="000000"/>
                </a:solidFill>
                <a:latin typeface="Atkinson Hyperlegible"/>
                <a:ea typeface="Atkinson Hyperlegible"/>
                <a:cs typeface="Atkinson Hyperlegible"/>
                <a:sym typeface="Atkinson Hyperlegible"/>
                <a:hlinkClick r:id="rId16" tooltip="https://www.tensorflow.org/api_docs"/>
              </a:rPr>
              <a:t>https://www.tensorflow.org/api_docs</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PyTorch: </a:t>
            </a:r>
            <a:r>
              <a:rPr lang="en-US" sz="2640" u="sng">
                <a:solidFill>
                  <a:srgbClr val="000000"/>
                </a:solidFill>
                <a:latin typeface="Atkinson Hyperlegible"/>
                <a:ea typeface="Atkinson Hyperlegible"/>
                <a:cs typeface="Atkinson Hyperlegible"/>
                <a:sym typeface="Atkinson Hyperlegible"/>
                <a:hlinkClick r:id="rId17" tooltip="https://pytorch.org/docs/"/>
              </a:rPr>
              <a:t>https://pytorch.org/docs/</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Streamlit: </a:t>
            </a:r>
            <a:r>
              <a:rPr lang="en-US" sz="2640" u="sng">
                <a:solidFill>
                  <a:srgbClr val="000000"/>
                </a:solidFill>
                <a:latin typeface="Atkinson Hyperlegible"/>
                <a:ea typeface="Atkinson Hyperlegible"/>
                <a:cs typeface="Atkinson Hyperlegible"/>
                <a:sym typeface="Atkinson Hyperlegible"/>
                <a:hlinkClick r:id="rId18" tooltip="https://docs.streamlit.io"/>
              </a:rPr>
              <a:t>https://docs.streamlit.io/</a:t>
            </a:r>
          </a:p>
          <a:p>
            <a:pPr algn="just" marL="570029" indent="-285015" lvl="1">
              <a:lnSpc>
                <a:spcPts val="4303"/>
              </a:lnSpc>
              <a:buFont typeface="Arial"/>
              <a:buChar char="•"/>
            </a:pPr>
            <a:r>
              <a:rPr lang="en-US" sz="2640">
                <a:solidFill>
                  <a:srgbClr val="000000"/>
                </a:solidFill>
                <a:latin typeface="Atkinson Hyperlegible"/>
                <a:ea typeface="Atkinson Hyperlegible"/>
                <a:cs typeface="Atkinson Hyperlegible"/>
                <a:sym typeface="Atkinson Hyperlegible"/>
              </a:rPr>
              <a:t>Supabase: </a:t>
            </a:r>
            <a:r>
              <a:rPr lang="en-US" sz="2640" u="sng">
                <a:solidFill>
                  <a:srgbClr val="000000"/>
                </a:solidFill>
                <a:latin typeface="Atkinson Hyperlegible"/>
                <a:ea typeface="Atkinson Hyperlegible"/>
                <a:cs typeface="Atkinson Hyperlegible"/>
                <a:sym typeface="Atkinson Hyperlegible"/>
                <a:hlinkClick r:id="rId19" tooltip="https://supabase.com/docs"/>
              </a:rPr>
              <a:t>https://supabase.com/docs</a:t>
            </a:r>
          </a:p>
        </p:txBody>
      </p:sp>
      <p:sp>
        <p:nvSpPr>
          <p:cNvPr name="Freeform 9" id="9"/>
          <p:cNvSpPr/>
          <p:nvPr/>
        </p:nvSpPr>
        <p:spPr>
          <a:xfrm flipH="false" flipV="false" rot="0">
            <a:off x="15968950" y="-41526"/>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20"/>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true" flipV="true" rot="5400000">
            <a:off x="13527159" y="2006889"/>
            <a:ext cx="8931664" cy="9113943"/>
          </a:xfrm>
          <a:custGeom>
            <a:avLst/>
            <a:gdLst/>
            <a:ahLst/>
            <a:cxnLst/>
            <a:rect r="r" b="b" t="t" l="l"/>
            <a:pathLst>
              <a:path h="9113943" w="8931664">
                <a:moveTo>
                  <a:pt x="8931664" y="9113943"/>
                </a:moveTo>
                <a:lnTo>
                  <a:pt x="0" y="9113943"/>
                </a:lnTo>
                <a:lnTo>
                  <a:pt x="0" y="0"/>
                </a:lnTo>
                <a:lnTo>
                  <a:pt x="8931664" y="0"/>
                </a:lnTo>
                <a:lnTo>
                  <a:pt x="8931664" y="911394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58853" y="-6495664"/>
            <a:ext cx="6761467" cy="7763688"/>
          </a:xfrm>
          <a:custGeom>
            <a:avLst/>
            <a:gdLst/>
            <a:ahLst/>
            <a:cxnLst/>
            <a:rect r="r" b="b" t="t" l="l"/>
            <a:pathLst>
              <a:path h="7763688" w="6761467">
                <a:moveTo>
                  <a:pt x="0" y="0"/>
                </a:moveTo>
                <a:lnTo>
                  <a:pt x="6761466" y="0"/>
                </a:lnTo>
                <a:lnTo>
                  <a:pt x="6761466" y="7763688"/>
                </a:lnTo>
                <a:lnTo>
                  <a:pt x="0" y="7763688"/>
                </a:lnTo>
                <a:lnTo>
                  <a:pt x="0" y="0"/>
                </a:lnTo>
                <a:close/>
              </a:path>
            </a:pathLst>
          </a:custGeom>
          <a:blipFill>
            <a:blip r:embed="rId4">
              <a:alphaModFix amt="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499545" y="535253"/>
            <a:ext cx="493447" cy="493447"/>
            <a:chOff x="0" y="0"/>
            <a:chExt cx="657929" cy="657929"/>
          </a:xfrm>
        </p:grpSpPr>
        <p:grpSp>
          <p:nvGrpSpPr>
            <p:cNvPr name="Group 5" id="5"/>
            <p:cNvGrpSpPr>
              <a:grpSpLocks noChangeAspect="true"/>
            </p:cNvGrpSpPr>
            <p:nvPr/>
          </p:nvGrpSpPr>
          <p:grpSpPr>
            <a:xfrm rot="0">
              <a:off x="0" y="0"/>
              <a:ext cx="657929" cy="657929"/>
              <a:chOff x="0" y="0"/>
              <a:chExt cx="6355080" cy="6355080"/>
            </a:xfrm>
          </p:grpSpPr>
          <p:sp>
            <p:nvSpPr>
              <p:cNvPr name="Freeform 6" id="6"/>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5B2E2"/>
              </a:solidFill>
            </p:spPr>
          </p:sp>
        </p:grpSp>
        <p:sp>
          <p:nvSpPr>
            <p:cNvPr name="Freeform 7" id="7"/>
            <p:cNvSpPr/>
            <p:nvPr/>
          </p:nvSpPr>
          <p:spPr>
            <a:xfrm flipH="false" flipV="false" rot="5400000">
              <a:off x="109655" y="109655"/>
              <a:ext cx="438619" cy="438619"/>
            </a:xfrm>
            <a:custGeom>
              <a:avLst/>
              <a:gdLst/>
              <a:ahLst/>
              <a:cxnLst/>
              <a:rect r="r" b="b" t="t" l="l"/>
              <a:pathLst>
                <a:path h="438619" w="438619">
                  <a:moveTo>
                    <a:pt x="0" y="0"/>
                  </a:moveTo>
                  <a:lnTo>
                    <a:pt x="438619" y="0"/>
                  </a:lnTo>
                  <a:lnTo>
                    <a:pt x="438619" y="438619"/>
                  </a:lnTo>
                  <a:lnTo>
                    <a:pt x="0" y="4386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false" flipV="false" rot="0">
            <a:off x="-1336396" y="799883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400000">
            <a:off x="14091943" y="0"/>
            <a:ext cx="4196057" cy="4196057"/>
          </a:xfrm>
          <a:custGeom>
            <a:avLst/>
            <a:gdLst/>
            <a:ahLst/>
            <a:cxnLst/>
            <a:rect r="r" b="b" t="t" l="l"/>
            <a:pathLst>
              <a:path h="4196057" w="4196057">
                <a:moveTo>
                  <a:pt x="0" y="4196057"/>
                </a:moveTo>
                <a:lnTo>
                  <a:pt x="4196057" y="4196057"/>
                </a:lnTo>
                <a:lnTo>
                  <a:pt x="4196057" y="0"/>
                </a:lnTo>
                <a:lnTo>
                  <a:pt x="0" y="0"/>
                </a:lnTo>
                <a:lnTo>
                  <a:pt x="0" y="419605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294314">
            <a:off x="12557134" y="9092417"/>
            <a:ext cx="1757772" cy="1672718"/>
          </a:xfrm>
          <a:custGeom>
            <a:avLst/>
            <a:gdLst/>
            <a:ahLst/>
            <a:cxnLst/>
            <a:rect r="r" b="b" t="t" l="l"/>
            <a:pathLst>
              <a:path h="1672718" w="1757772">
                <a:moveTo>
                  <a:pt x="0" y="0"/>
                </a:moveTo>
                <a:lnTo>
                  <a:pt x="1757772" y="0"/>
                </a:lnTo>
                <a:lnTo>
                  <a:pt x="1757772" y="1672718"/>
                </a:lnTo>
                <a:lnTo>
                  <a:pt x="0" y="16727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true" rot="5400000">
            <a:off x="15787804" y="7786804"/>
            <a:ext cx="2500196" cy="2500196"/>
          </a:xfrm>
          <a:custGeom>
            <a:avLst/>
            <a:gdLst/>
            <a:ahLst/>
            <a:cxnLst/>
            <a:rect r="r" b="b" t="t" l="l"/>
            <a:pathLst>
              <a:path h="2500196" w="2500196">
                <a:moveTo>
                  <a:pt x="2500196" y="2500196"/>
                </a:moveTo>
                <a:lnTo>
                  <a:pt x="0" y="2500196"/>
                </a:lnTo>
                <a:lnTo>
                  <a:pt x="0" y="0"/>
                </a:lnTo>
                <a:lnTo>
                  <a:pt x="2500196" y="0"/>
                </a:lnTo>
                <a:lnTo>
                  <a:pt x="2500196" y="2500196"/>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1593640" y="8882107"/>
            <a:ext cx="915819" cy="1174126"/>
          </a:xfrm>
          <a:custGeom>
            <a:avLst/>
            <a:gdLst/>
            <a:ahLst/>
            <a:cxnLst/>
            <a:rect r="r" b="b" t="t" l="l"/>
            <a:pathLst>
              <a:path h="1174126" w="915819">
                <a:moveTo>
                  <a:pt x="0" y="0"/>
                </a:moveTo>
                <a:lnTo>
                  <a:pt x="915819" y="0"/>
                </a:lnTo>
                <a:lnTo>
                  <a:pt x="915819" y="1174126"/>
                </a:lnTo>
                <a:lnTo>
                  <a:pt x="0" y="11741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3" id="13"/>
          <p:cNvGrpSpPr/>
          <p:nvPr/>
        </p:nvGrpSpPr>
        <p:grpSpPr>
          <a:xfrm rot="0">
            <a:off x="721004" y="2074227"/>
            <a:ext cx="13532149" cy="6375989"/>
            <a:chOff x="0" y="0"/>
            <a:chExt cx="18042865" cy="8501319"/>
          </a:xfrm>
        </p:grpSpPr>
        <p:sp>
          <p:nvSpPr>
            <p:cNvPr name="TextBox 14" id="14"/>
            <p:cNvSpPr txBox="true"/>
            <p:nvPr/>
          </p:nvSpPr>
          <p:spPr>
            <a:xfrm rot="0">
              <a:off x="0" y="76200"/>
              <a:ext cx="18042865" cy="1601202"/>
            </a:xfrm>
            <a:prstGeom prst="rect">
              <a:avLst/>
            </a:prstGeom>
          </p:spPr>
          <p:txBody>
            <a:bodyPr anchor="t" rtlCol="false" tIns="0" lIns="0" bIns="0" rIns="0">
              <a:spAutoFit/>
            </a:bodyPr>
            <a:lstStyle/>
            <a:p>
              <a:pPr algn="l" marL="0" indent="0" lvl="0">
                <a:lnSpc>
                  <a:spcPts val="9140"/>
                </a:lnSpc>
              </a:pPr>
              <a:r>
                <a:rPr lang="en-US" b="true" sz="8309">
                  <a:solidFill>
                    <a:srgbClr val="000000"/>
                  </a:solidFill>
                  <a:latin typeface="Atkinson Hyperlegible Bold"/>
                  <a:ea typeface="Atkinson Hyperlegible Bold"/>
                  <a:cs typeface="Atkinson Hyperlegible Bold"/>
                  <a:sym typeface="Atkinson Hyperlegible Bold"/>
                </a:rPr>
                <a:t>Day 1 Summary</a:t>
              </a:r>
            </a:p>
          </p:txBody>
        </p:sp>
        <p:sp>
          <p:nvSpPr>
            <p:cNvPr name="TextBox 15" id="15"/>
            <p:cNvSpPr txBox="true"/>
            <p:nvPr/>
          </p:nvSpPr>
          <p:spPr>
            <a:xfrm rot="0">
              <a:off x="585365" y="2347945"/>
              <a:ext cx="15312080" cy="6153374"/>
            </a:xfrm>
            <a:prstGeom prst="rect">
              <a:avLst/>
            </a:prstGeom>
          </p:spPr>
          <p:txBody>
            <a:bodyPr anchor="t" rtlCol="false" tIns="0" lIns="0" bIns="0" rIns="0">
              <a:spAutoFit/>
            </a:bodyPr>
            <a:lstStyle/>
            <a:p>
              <a:pPr algn="just" marL="760846" indent="-380423" lvl="1">
                <a:lnSpc>
                  <a:spcPts val="4581"/>
                </a:lnSpc>
                <a:buFont typeface="Arial"/>
                <a:buChar char="•"/>
              </a:pPr>
              <a:r>
                <a:rPr lang="en-US" sz="3524">
                  <a:solidFill>
                    <a:srgbClr val="000000"/>
                  </a:solidFill>
                  <a:latin typeface="Atkinson Hyperlegible"/>
                  <a:ea typeface="Atkinson Hyperlegible"/>
                  <a:cs typeface="Atkinson Hyperlegible"/>
                  <a:sym typeface="Atkinson Hyperlegible"/>
                </a:rPr>
                <a:t>Environment setup is the backbone of any </a:t>
              </a:r>
              <a:r>
                <a:rPr lang="en-US" sz="3524">
                  <a:solidFill>
                    <a:srgbClr val="000000"/>
                  </a:solidFill>
                  <a:latin typeface="Atkinson Hyperlegible"/>
                  <a:ea typeface="Atkinson Hyperlegible"/>
                  <a:cs typeface="Atkinson Hyperlegible"/>
                  <a:sym typeface="Atkinson Hyperlegible"/>
                </a:rPr>
                <a:t>AI workflow</a:t>
              </a:r>
            </a:p>
            <a:p>
              <a:pPr algn="just" marL="760846" indent="-380423" lvl="1">
                <a:lnSpc>
                  <a:spcPts val="4581"/>
                </a:lnSpc>
                <a:buFont typeface="Arial"/>
                <a:buChar char="•"/>
              </a:pPr>
              <a:r>
                <a:rPr lang="en-US" sz="3524">
                  <a:solidFill>
                    <a:srgbClr val="000000"/>
                  </a:solidFill>
                  <a:latin typeface="Atkinson Hyperlegible"/>
                  <a:ea typeface="Atkinson Hyperlegible"/>
                  <a:cs typeface="Atkinson Hyperlegible"/>
                  <a:sym typeface="Atkinson Hyperlegible"/>
                </a:rPr>
                <a:t>Use virtual environments (venv, conda) to isolate and manage dependencies</a:t>
              </a:r>
            </a:p>
            <a:p>
              <a:pPr algn="just" marL="760846" indent="-380423" lvl="1">
                <a:lnSpc>
                  <a:spcPts val="4581"/>
                </a:lnSpc>
                <a:buFont typeface="Arial"/>
                <a:buChar char="•"/>
              </a:pPr>
              <a:r>
                <a:rPr lang="en-US" sz="3524">
                  <a:solidFill>
                    <a:srgbClr val="000000"/>
                  </a:solidFill>
                  <a:latin typeface="Atkinson Hyperlegible"/>
                  <a:ea typeface="Atkinson Hyperlegible"/>
                  <a:cs typeface="Atkinson Hyperlegible"/>
                  <a:sym typeface="Atkinson Hyperlegible"/>
                </a:rPr>
                <a:t>Install libraries based on project needs (ML, DL, data processing)</a:t>
              </a:r>
            </a:p>
            <a:p>
              <a:pPr algn="just" marL="760846" indent="-380423" lvl="1">
                <a:lnSpc>
                  <a:spcPts val="4581"/>
                </a:lnSpc>
                <a:buFont typeface="Arial"/>
                <a:buChar char="•"/>
              </a:pPr>
              <a:r>
                <a:rPr lang="en-US" sz="3524">
                  <a:solidFill>
                    <a:srgbClr val="000000"/>
                  </a:solidFill>
                  <a:latin typeface="Atkinson Hyperlegible"/>
                  <a:ea typeface="Atkinson Hyperlegible"/>
                  <a:cs typeface="Atkinson Hyperlegible"/>
                  <a:sym typeface="Atkinson Hyperlegible"/>
                </a:rPr>
                <a:t>Always document environments for collaboration and deployment</a:t>
              </a:r>
            </a:p>
            <a:p>
              <a:pPr algn="just">
                <a:lnSpc>
                  <a:spcPts val="4581"/>
                </a:lnSpc>
              </a:pPr>
            </a:p>
          </p:txBody>
        </p:sp>
      </p:grpSp>
      <p:sp>
        <p:nvSpPr>
          <p:cNvPr name="Freeform 16" id="16"/>
          <p:cNvSpPr/>
          <p:nvPr/>
        </p:nvSpPr>
        <p:spPr>
          <a:xfrm flipH="false" flipV="false" rot="0">
            <a:off x="15968950" y="4492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18"/>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true" flipV="true" rot="5400000">
            <a:off x="13527159" y="2006889"/>
            <a:ext cx="8931664" cy="9113943"/>
          </a:xfrm>
          <a:custGeom>
            <a:avLst/>
            <a:gdLst/>
            <a:ahLst/>
            <a:cxnLst/>
            <a:rect r="r" b="b" t="t" l="l"/>
            <a:pathLst>
              <a:path h="9113943" w="8931664">
                <a:moveTo>
                  <a:pt x="8931664" y="9113943"/>
                </a:moveTo>
                <a:lnTo>
                  <a:pt x="0" y="9113943"/>
                </a:lnTo>
                <a:lnTo>
                  <a:pt x="0" y="0"/>
                </a:lnTo>
                <a:lnTo>
                  <a:pt x="8931664" y="0"/>
                </a:lnTo>
                <a:lnTo>
                  <a:pt x="8931664" y="911394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358853" y="-6495664"/>
            <a:ext cx="6761467" cy="7763688"/>
          </a:xfrm>
          <a:custGeom>
            <a:avLst/>
            <a:gdLst/>
            <a:ahLst/>
            <a:cxnLst/>
            <a:rect r="r" b="b" t="t" l="l"/>
            <a:pathLst>
              <a:path h="7763688" w="6761467">
                <a:moveTo>
                  <a:pt x="0" y="0"/>
                </a:moveTo>
                <a:lnTo>
                  <a:pt x="6761466" y="0"/>
                </a:lnTo>
                <a:lnTo>
                  <a:pt x="6761466" y="7763688"/>
                </a:lnTo>
                <a:lnTo>
                  <a:pt x="0" y="7763688"/>
                </a:lnTo>
                <a:lnTo>
                  <a:pt x="0" y="0"/>
                </a:lnTo>
                <a:close/>
              </a:path>
            </a:pathLst>
          </a:custGeom>
          <a:blipFill>
            <a:blip r:embed="rId4">
              <a:alphaModFix amt="0"/>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7499545" y="535253"/>
            <a:ext cx="493447" cy="493447"/>
            <a:chOff x="0" y="0"/>
            <a:chExt cx="657929" cy="657929"/>
          </a:xfrm>
        </p:grpSpPr>
        <p:grpSp>
          <p:nvGrpSpPr>
            <p:cNvPr name="Group 5" id="5"/>
            <p:cNvGrpSpPr>
              <a:grpSpLocks noChangeAspect="true"/>
            </p:cNvGrpSpPr>
            <p:nvPr/>
          </p:nvGrpSpPr>
          <p:grpSpPr>
            <a:xfrm rot="0">
              <a:off x="0" y="0"/>
              <a:ext cx="657929" cy="657929"/>
              <a:chOff x="0" y="0"/>
              <a:chExt cx="6355080" cy="6355080"/>
            </a:xfrm>
          </p:grpSpPr>
          <p:sp>
            <p:nvSpPr>
              <p:cNvPr name="Freeform 6" id="6"/>
              <p:cNvSpPr/>
              <p:nvPr/>
            </p:nvSpPr>
            <p:spPr>
              <a:xfrm flipH="false" flipV="false" rot="0">
                <a:off x="0" y="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75B2E2"/>
              </a:solidFill>
            </p:spPr>
          </p:sp>
        </p:grpSp>
        <p:sp>
          <p:nvSpPr>
            <p:cNvPr name="Freeform 7" id="7"/>
            <p:cNvSpPr/>
            <p:nvPr/>
          </p:nvSpPr>
          <p:spPr>
            <a:xfrm flipH="false" flipV="false" rot="5400000">
              <a:off x="109655" y="109655"/>
              <a:ext cx="438619" cy="438619"/>
            </a:xfrm>
            <a:custGeom>
              <a:avLst/>
              <a:gdLst/>
              <a:ahLst/>
              <a:cxnLst/>
              <a:rect r="r" b="b" t="t" l="l"/>
              <a:pathLst>
                <a:path h="438619" w="438619">
                  <a:moveTo>
                    <a:pt x="0" y="0"/>
                  </a:moveTo>
                  <a:lnTo>
                    <a:pt x="438619" y="0"/>
                  </a:lnTo>
                  <a:lnTo>
                    <a:pt x="438619" y="438619"/>
                  </a:lnTo>
                  <a:lnTo>
                    <a:pt x="0" y="4386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false" flipV="false" rot="0">
            <a:off x="-1336396" y="799883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400000">
            <a:off x="14091943" y="0"/>
            <a:ext cx="4196057" cy="4196057"/>
          </a:xfrm>
          <a:custGeom>
            <a:avLst/>
            <a:gdLst/>
            <a:ahLst/>
            <a:cxnLst/>
            <a:rect r="r" b="b" t="t" l="l"/>
            <a:pathLst>
              <a:path h="4196057" w="4196057">
                <a:moveTo>
                  <a:pt x="0" y="4196057"/>
                </a:moveTo>
                <a:lnTo>
                  <a:pt x="4196057" y="4196057"/>
                </a:lnTo>
                <a:lnTo>
                  <a:pt x="4196057" y="0"/>
                </a:lnTo>
                <a:lnTo>
                  <a:pt x="0" y="0"/>
                </a:lnTo>
                <a:lnTo>
                  <a:pt x="0" y="419605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1294314">
            <a:off x="12557134" y="9092417"/>
            <a:ext cx="1757772" cy="1672718"/>
          </a:xfrm>
          <a:custGeom>
            <a:avLst/>
            <a:gdLst/>
            <a:ahLst/>
            <a:cxnLst/>
            <a:rect r="r" b="b" t="t" l="l"/>
            <a:pathLst>
              <a:path h="1672718" w="1757772">
                <a:moveTo>
                  <a:pt x="0" y="0"/>
                </a:moveTo>
                <a:lnTo>
                  <a:pt x="1757772" y="0"/>
                </a:lnTo>
                <a:lnTo>
                  <a:pt x="1757772" y="1672718"/>
                </a:lnTo>
                <a:lnTo>
                  <a:pt x="0" y="16727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true" rot="5400000">
            <a:off x="15787804" y="7786804"/>
            <a:ext cx="2500196" cy="2500196"/>
          </a:xfrm>
          <a:custGeom>
            <a:avLst/>
            <a:gdLst/>
            <a:ahLst/>
            <a:cxnLst/>
            <a:rect r="r" b="b" t="t" l="l"/>
            <a:pathLst>
              <a:path h="2500196" w="2500196">
                <a:moveTo>
                  <a:pt x="2500196" y="2500196"/>
                </a:moveTo>
                <a:lnTo>
                  <a:pt x="0" y="2500196"/>
                </a:lnTo>
                <a:lnTo>
                  <a:pt x="0" y="0"/>
                </a:lnTo>
                <a:lnTo>
                  <a:pt x="2500196" y="0"/>
                </a:lnTo>
                <a:lnTo>
                  <a:pt x="2500196" y="2500196"/>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11593640" y="8882107"/>
            <a:ext cx="915819" cy="1174126"/>
          </a:xfrm>
          <a:custGeom>
            <a:avLst/>
            <a:gdLst/>
            <a:ahLst/>
            <a:cxnLst/>
            <a:rect r="r" b="b" t="t" l="l"/>
            <a:pathLst>
              <a:path h="1174126" w="915819">
                <a:moveTo>
                  <a:pt x="0" y="0"/>
                </a:moveTo>
                <a:lnTo>
                  <a:pt x="915819" y="0"/>
                </a:lnTo>
                <a:lnTo>
                  <a:pt x="915819" y="1174126"/>
                </a:lnTo>
                <a:lnTo>
                  <a:pt x="0" y="117412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3" id="13"/>
          <p:cNvGrpSpPr/>
          <p:nvPr/>
        </p:nvGrpSpPr>
        <p:grpSpPr>
          <a:xfrm rot="0">
            <a:off x="721004" y="1450649"/>
            <a:ext cx="14041814" cy="6343926"/>
            <a:chOff x="0" y="0"/>
            <a:chExt cx="18722419" cy="8458568"/>
          </a:xfrm>
        </p:grpSpPr>
        <p:sp>
          <p:nvSpPr>
            <p:cNvPr name="TextBox 14" id="14"/>
            <p:cNvSpPr txBox="true"/>
            <p:nvPr/>
          </p:nvSpPr>
          <p:spPr>
            <a:xfrm rot="0">
              <a:off x="0" y="76200"/>
              <a:ext cx="18722419" cy="1545323"/>
            </a:xfrm>
            <a:prstGeom prst="rect">
              <a:avLst/>
            </a:prstGeom>
          </p:spPr>
          <p:txBody>
            <a:bodyPr anchor="t" rtlCol="false" tIns="0" lIns="0" bIns="0" rIns="0">
              <a:spAutoFit/>
            </a:bodyPr>
            <a:lstStyle/>
            <a:p>
              <a:pPr algn="l" marL="0" indent="0" lvl="0">
                <a:lnSpc>
                  <a:spcPts val="8810"/>
                </a:lnSpc>
              </a:pPr>
              <a:r>
                <a:rPr lang="en-US" b="true" sz="8009">
                  <a:solidFill>
                    <a:srgbClr val="000000"/>
                  </a:solidFill>
                  <a:latin typeface="Atkinson Hyperlegible Bold"/>
                  <a:ea typeface="Atkinson Hyperlegible Bold"/>
                  <a:cs typeface="Atkinson Hyperlegible Bold"/>
                  <a:sym typeface="Atkinson Hyperlegible Bold"/>
                </a:rPr>
                <a:t>Take-Home Questions</a:t>
              </a:r>
            </a:p>
          </p:txBody>
        </p:sp>
        <p:sp>
          <p:nvSpPr>
            <p:cNvPr name="TextBox 15" id="15"/>
            <p:cNvSpPr txBox="true"/>
            <p:nvPr/>
          </p:nvSpPr>
          <p:spPr>
            <a:xfrm rot="0">
              <a:off x="607412" y="2292067"/>
              <a:ext cx="15888783" cy="6166501"/>
            </a:xfrm>
            <a:prstGeom prst="rect">
              <a:avLst/>
            </a:prstGeom>
          </p:spPr>
          <p:txBody>
            <a:bodyPr anchor="t" rtlCol="false" tIns="0" lIns="0" bIns="0" rIns="0">
              <a:spAutoFit/>
            </a:bodyPr>
            <a:lstStyle/>
            <a:p>
              <a:pPr algn="just">
                <a:lnSpc>
                  <a:spcPts val="4581"/>
                </a:lnSpc>
              </a:pPr>
              <a:r>
                <a:rPr lang="en-US" sz="3524">
                  <a:solidFill>
                    <a:srgbClr val="000000"/>
                  </a:solidFill>
                  <a:latin typeface="Atkinson Hyperlegible"/>
                  <a:ea typeface="Atkinson Hyperlegible"/>
                  <a:cs typeface="Atkinson Hyperlegible"/>
                  <a:sym typeface="Atkinson Hyperlegible"/>
                </a:rPr>
                <a:t>1. What’s the difference between ‘pip’ and ‘conda’?</a:t>
              </a:r>
            </a:p>
            <a:p>
              <a:pPr algn="just">
                <a:lnSpc>
                  <a:spcPts val="4581"/>
                </a:lnSpc>
              </a:pPr>
              <a:r>
                <a:rPr lang="en-US" sz="3524">
                  <a:solidFill>
                    <a:srgbClr val="000000"/>
                  </a:solidFill>
                  <a:latin typeface="Atkinson Hyperlegible"/>
                  <a:ea typeface="Atkinson Hyperlegible"/>
                  <a:cs typeface="Atkinson Hyperlegible"/>
                  <a:sym typeface="Atkinson Hyperlegible"/>
                </a:rPr>
                <a:t>2. Why is</a:t>
              </a:r>
              <a:r>
                <a:rPr lang="en-US" sz="3524">
                  <a:solidFill>
                    <a:srgbClr val="000000"/>
                  </a:solidFill>
                  <a:latin typeface="Atkinson Hyperlegible"/>
                  <a:ea typeface="Atkinson Hyperlegible"/>
                  <a:cs typeface="Atkinson Hyperlegible"/>
                  <a:sym typeface="Atkinson Hyperlegible"/>
                </a:rPr>
                <a:t> it risky to install all packages in the system Python?</a:t>
              </a:r>
            </a:p>
            <a:p>
              <a:pPr algn="just">
                <a:lnSpc>
                  <a:spcPts val="4581"/>
                </a:lnSpc>
              </a:pPr>
              <a:r>
                <a:rPr lang="en-US" sz="3524">
                  <a:solidFill>
                    <a:srgbClr val="000000"/>
                  </a:solidFill>
                  <a:latin typeface="Atkinson Hyperlegible"/>
                  <a:ea typeface="Atkinson Hyperlegible"/>
                  <a:cs typeface="Atkinson Hyperlegible"/>
                  <a:sym typeface="Atkinson Hyperlegible"/>
                </a:rPr>
                <a:t>3. What are three AI libraries you would install for tabular modeling?</a:t>
              </a:r>
            </a:p>
            <a:p>
              <a:pPr algn="just">
                <a:lnSpc>
                  <a:spcPts val="4581"/>
                </a:lnSpc>
              </a:pPr>
              <a:r>
                <a:rPr lang="en-US" sz="3524">
                  <a:solidFill>
                    <a:srgbClr val="000000"/>
                  </a:solidFill>
                  <a:latin typeface="Atkinson Hyperlegible"/>
                  <a:ea typeface="Atkinson Hyperlegible"/>
                  <a:cs typeface="Atkinson Hyperlegible"/>
                  <a:sym typeface="Atkinson Hyperlegible"/>
                </a:rPr>
                <a:t>4. How does environment export help in collaboration?</a:t>
              </a:r>
            </a:p>
            <a:p>
              <a:pPr algn="just">
                <a:lnSpc>
                  <a:spcPts val="4581"/>
                </a:lnSpc>
              </a:pPr>
              <a:r>
                <a:rPr lang="en-US" sz="3524">
                  <a:solidFill>
                    <a:srgbClr val="000000"/>
                  </a:solidFill>
                  <a:latin typeface="Atkinson Hyperlegible"/>
                  <a:ea typeface="Atkinson Hyperlegible"/>
                  <a:cs typeface="Atkinson Hyperlegible"/>
                  <a:sym typeface="Atkinson Hyperlegible"/>
                </a:rPr>
                <a:t>5. Compare ‘venv’ and ‘Anaconda’ as environment solutions.</a:t>
              </a:r>
            </a:p>
            <a:p>
              <a:pPr algn="just">
                <a:lnSpc>
                  <a:spcPts val="4581"/>
                </a:lnSpc>
              </a:pPr>
            </a:p>
          </p:txBody>
        </p:sp>
      </p:grpSp>
      <p:sp>
        <p:nvSpPr>
          <p:cNvPr name="Freeform 16" id="16"/>
          <p:cNvSpPr/>
          <p:nvPr/>
        </p:nvSpPr>
        <p:spPr>
          <a:xfrm flipH="false" flipV="false" rot="0">
            <a:off x="15968950" y="4492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18"/>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TextBox 2" id="2"/>
          <p:cNvSpPr txBox="true"/>
          <p:nvPr/>
        </p:nvSpPr>
        <p:spPr>
          <a:xfrm rot="0">
            <a:off x="2472697" y="4028158"/>
            <a:ext cx="14221747" cy="2613311"/>
          </a:xfrm>
          <a:prstGeom prst="rect">
            <a:avLst/>
          </a:prstGeom>
        </p:spPr>
        <p:txBody>
          <a:bodyPr anchor="t" rtlCol="false" tIns="0" lIns="0" bIns="0" rIns="0">
            <a:spAutoFit/>
          </a:bodyPr>
          <a:lstStyle/>
          <a:p>
            <a:pPr algn="ctr" marL="0" indent="0" lvl="0">
              <a:lnSpc>
                <a:spcPts val="6899"/>
              </a:lnSpc>
            </a:pPr>
            <a:r>
              <a:rPr lang="en-US" b="true" sz="6272">
                <a:solidFill>
                  <a:srgbClr val="000000"/>
                </a:solidFill>
                <a:latin typeface="Atkinson Hyperlegible Bold"/>
                <a:ea typeface="Atkinson Hyperlegible Bold"/>
                <a:cs typeface="Atkinson Hyperlegible Bold"/>
                <a:sym typeface="Atkinson Hyperlegible Bold"/>
              </a:rPr>
              <a:t>Thank you for your active participation and thoughtful engagement throughout this lecture.</a:t>
            </a:r>
          </a:p>
        </p:txBody>
      </p:sp>
      <p:sp>
        <p:nvSpPr>
          <p:cNvPr name="Freeform 3" id="3"/>
          <p:cNvSpPr/>
          <p:nvPr/>
        </p:nvSpPr>
        <p:spPr>
          <a:xfrm flipH="false" flipV="true" rot="5400000">
            <a:off x="14091943" y="0"/>
            <a:ext cx="4196057" cy="4196057"/>
          </a:xfrm>
          <a:custGeom>
            <a:avLst/>
            <a:gdLst/>
            <a:ahLst/>
            <a:cxnLst/>
            <a:rect r="r" b="b" t="t" l="l"/>
            <a:pathLst>
              <a:path h="4196057" w="4196057">
                <a:moveTo>
                  <a:pt x="0" y="4196057"/>
                </a:moveTo>
                <a:lnTo>
                  <a:pt x="4196057" y="4196057"/>
                </a:lnTo>
                <a:lnTo>
                  <a:pt x="4196057" y="0"/>
                </a:lnTo>
                <a:lnTo>
                  <a:pt x="0" y="0"/>
                </a:lnTo>
                <a:lnTo>
                  <a:pt x="0" y="419605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968950" y="4492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134225" cy="10287000"/>
            <a:chOff x="0" y="0"/>
            <a:chExt cx="1878973" cy="2709333"/>
          </a:xfrm>
        </p:grpSpPr>
        <p:sp>
          <p:nvSpPr>
            <p:cNvPr name="Freeform 3" id="3"/>
            <p:cNvSpPr/>
            <p:nvPr/>
          </p:nvSpPr>
          <p:spPr>
            <a:xfrm flipH="false" flipV="false" rot="0">
              <a:off x="0" y="0"/>
              <a:ext cx="1878973" cy="2709333"/>
            </a:xfrm>
            <a:custGeom>
              <a:avLst/>
              <a:gdLst/>
              <a:ahLst/>
              <a:cxnLst/>
              <a:rect r="r" b="b" t="t" l="l"/>
              <a:pathLst>
                <a:path h="2709333" w="1878973">
                  <a:moveTo>
                    <a:pt x="0" y="0"/>
                  </a:moveTo>
                  <a:lnTo>
                    <a:pt x="1878973" y="0"/>
                  </a:lnTo>
                  <a:lnTo>
                    <a:pt x="1878973" y="2709333"/>
                  </a:lnTo>
                  <a:lnTo>
                    <a:pt x="0" y="2709333"/>
                  </a:lnTo>
                  <a:close/>
                </a:path>
              </a:pathLst>
            </a:custGeom>
            <a:solidFill>
              <a:srgbClr val="FFFFFF"/>
            </a:solidFill>
          </p:spPr>
        </p:sp>
        <p:sp>
          <p:nvSpPr>
            <p:cNvPr name="TextBox 4" id="4"/>
            <p:cNvSpPr txBox="true"/>
            <p:nvPr/>
          </p:nvSpPr>
          <p:spPr>
            <a:xfrm>
              <a:off x="0" y="-47625"/>
              <a:ext cx="1878973" cy="275695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true" rot="5400000">
            <a:off x="71342" y="-472820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5400000">
            <a:off x="71342" y="818588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8545059" y="888530"/>
            <a:ext cx="7971991" cy="8898435"/>
            <a:chOff x="0" y="0"/>
            <a:chExt cx="10629322" cy="11864581"/>
          </a:xfrm>
        </p:grpSpPr>
        <p:sp>
          <p:nvSpPr>
            <p:cNvPr name="Freeform 8" id="8"/>
            <p:cNvSpPr/>
            <p:nvPr/>
          </p:nvSpPr>
          <p:spPr>
            <a:xfrm flipH="false" flipV="false" rot="0">
              <a:off x="0" y="3175451"/>
              <a:ext cx="10540080" cy="229965"/>
            </a:xfrm>
            <a:custGeom>
              <a:avLst/>
              <a:gdLst/>
              <a:ahLst/>
              <a:cxnLst/>
              <a:rect r="r" b="b" t="t" l="l"/>
              <a:pathLst>
                <a:path h="229965" w="10540080">
                  <a:moveTo>
                    <a:pt x="0" y="0"/>
                  </a:moveTo>
                  <a:lnTo>
                    <a:pt x="10540080" y="0"/>
                  </a:lnTo>
                  <a:lnTo>
                    <a:pt x="10540080" y="229965"/>
                  </a:lnTo>
                  <a:lnTo>
                    <a:pt x="0" y="229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7717093"/>
              <a:ext cx="10540080" cy="229965"/>
            </a:xfrm>
            <a:custGeom>
              <a:avLst/>
              <a:gdLst/>
              <a:ahLst/>
              <a:cxnLst/>
              <a:rect r="r" b="b" t="t" l="l"/>
              <a:pathLst>
                <a:path h="229965" w="10540080">
                  <a:moveTo>
                    <a:pt x="0" y="0"/>
                  </a:moveTo>
                  <a:lnTo>
                    <a:pt x="10540080" y="0"/>
                  </a:lnTo>
                  <a:lnTo>
                    <a:pt x="10540080" y="229966"/>
                  </a:lnTo>
                  <a:lnTo>
                    <a:pt x="0" y="2299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0" y="-85725"/>
              <a:ext cx="10629322" cy="2128156"/>
            </a:xfrm>
            <a:prstGeom prst="rect">
              <a:avLst/>
            </a:prstGeom>
          </p:spPr>
          <p:txBody>
            <a:bodyPr anchor="t" rtlCol="false" tIns="0" lIns="0" bIns="0" rIns="0">
              <a:spAutoFit/>
            </a:bodyPr>
            <a:lstStyle/>
            <a:p>
              <a:pPr algn="l" marL="0" indent="0" lvl="0">
                <a:lnSpc>
                  <a:spcPts val="4391"/>
                </a:lnSpc>
              </a:pPr>
              <a:r>
                <a:rPr lang="en-US" sz="2927">
                  <a:solidFill>
                    <a:srgbClr val="000000"/>
                  </a:solidFill>
                  <a:latin typeface="Atkinson Hyperlegible"/>
                  <a:ea typeface="Atkinson Hyperlegible"/>
                  <a:cs typeface="Atkinson Hyperlegible"/>
                  <a:sym typeface="Atkinson Hyperlegible"/>
                </a:rPr>
                <a:t>By the end of this chapter, you will </a:t>
              </a:r>
              <a:r>
                <a:rPr lang="en-US" b="true" sz="2927">
                  <a:solidFill>
                    <a:srgbClr val="000000"/>
                  </a:solidFill>
                  <a:latin typeface="Atkinson Hyperlegible Bold"/>
                  <a:ea typeface="Atkinson Hyperlegible Bold"/>
                  <a:cs typeface="Atkinson Hyperlegible Bold"/>
                  <a:sym typeface="Atkinson Hyperlegible Bold"/>
                </a:rPr>
                <a:t>understand the importance</a:t>
              </a:r>
              <a:r>
                <a:rPr lang="en-US" sz="2927">
                  <a:solidFill>
                    <a:srgbClr val="000000"/>
                  </a:solidFill>
                  <a:latin typeface="Atkinson Hyperlegible"/>
                  <a:ea typeface="Atkinson Hyperlegible"/>
                  <a:cs typeface="Atkinson Hyperlegible"/>
                  <a:sym typeface="Atkinson Hyperlegible"/>
                </a:rPr>
                <a:t> of environment setup in AI workflows and how to avoid common pitfalls.</a:t>
              </a:r>
            </a:p>
          </p:txBody>
        </p:sp>
        <p:sp>
          <p:nvSpPr>
            <p:cNvPr name="TextBox 11" id="11"/>
            <p:cNvSpPr txBox="true"/>
            <p:nvPr/>
          </p:nvSpPr>
          <p:spPr>
            <a:xfrm rot="0">
              <a:off x="0" y="4460156"/>
              <a:ext cx="10629322" cy="2128156"/>
            </a:xfrm>
            <a:prstGeom prst="rect">
              <a:avLst/>
            </a:prstGeom>
          </p:spPr>
          <p:txBody>
            <a:bodyPr anchor="t" rtlCol="false" tIns="0" lIns="0" bIns="0" rIns="0">
              <a:spAutoFit/>
            </a:bodyPr>
            <a:lstStyle/>
            <a:p>
              <a:pPr algn="l" marL="0" indent="0" lvl="0">
                <a:lnSpc>
                  <a:spcPts val="4391"/>
                </a:lnSpc>
              </a:pPr>
              <a:r>
                <a:rPr lang="en-US" sz="2927">
                  <a:solidFill>
                    <a:srgbClr val="000000"/>
                  </a:solidFill>
                  <a:latin typeface="Atkinson Hyperlegible"/>
                  <a:ea typeface="Atkinson Hyperlegible"/>
                  <a:cs typeface="Atkinson Hyperlegible"/>
                  <a:sym typeface="Atkinson Hyperlegible"/>
                </a:rPr>
                <a:t>You will learn to </a:t>
              </a:r>
              <a:r>
                <a:rPr lang="en-US" b="true" sz="2927">
                  <a:solidFill>
                    <a:srgbClr val="000000"/>
                  </a:solidFill>
                  <a:latin typeface="Atkinson Hyperlegible Bold"/>
                  <a:ea typeface="Atkinson Hyperlegible Bold"/>
                  <a:cs typeface="Atkinson Hyperlegible Bold"/>
                  <a:sym typeface="Atkinson Hyperlegible Bold"/>
                </a:rPr>
                <a:t>install and manage</a:t>
              </a:r>
              <a:r>
                <a:rPr lang="en-US" sz="2927">
                  <a:solidFill>
                    <a:srgbClr val="000000"/>
                  </a:solidFill>
                  <a:latin typeface="Atkinson Hyperlegible"/>
                  <a:ea typeface="Atkinson Hyperlegible"/>
                  <a:cs typeface="Atkinson Hyperlegible"/>
                  <a:sym typeface="Atkinson Hyperlegible"/>
                </a:rPr>
                <a:t> essential AI libraries, ensuring that your projects run smoothly without compatibility issues.</a:t>
              </a:r>
            </a:p>
          </p:txBody>
        </p:sp>
        <p:sp>
          <p:nvSpPr>
            <p:cNvPr name="TextBox 12" id="12"/>
            <p:cNvSpPr txBox="true"/>
            <p:nvPr/>
          </p:nvSpPr>
          <p:spPr>
            <a:xfrm rot="0">
              <a:off x="0" y="9006036"/>
              <a:ext cx="10629322" cy="2858544"/>
            </a:xfrm>
            <a:prstGeom prst="rect">
              <a:avLst/>
            </a:prstGeom>
          </p:spPr>
          <p:txBody>
            <a:bodyPr anchor="t" rtlCol="false" tIns="0" lIns="0" bIns="0" rIns="0">
              <a:spAutoFit/>
            </a:bodyPr>
            <a:lstStyle/>
            <a:p>
              <a:pPr algn="l" marL="0" indent="0" lvl="0">
                <a:lnSpc>
                  <a:spcPts val="4391"/>
                </a:lnSpc>
              </a:pPr>
              <a:r>
                <a:rPr lang="en-US" sz="2927">
                  <a:solidFill>
                    <a:srgbClr val="000000"/>
                  </a:solidFill>
                  <a:latin typeface="Atkinson Hyperlegible"/>
                  <a:ea typeface="Atkinson Hyperlegible"/>
                  <a:cs typeface="Atkinson Hyperlegible"/>
                  <a:sym typeface="Atkinson Hyperlegible"/>
                </a:rPr>
                <a:t>You will be able to </a:t>
              </a:r>
              <a:r>
                <a:rPr lang="en-US" b="true" sz="2927">
                  <a:solidFill>
                    <a:srgbClr val="000000"/>
                  </a:solidFill>
                  <a:latin typeface="Atkinson Hyperlegible Bold"/>
                  <a:ea typeface="Atkinson Hyperlegible Bold"/>
                  <a:cs typeface="Atkinson Hyperlegible Bold"/>
                  <a:sym typeface="Atkinson Hyperlegible Bold"/>
                </a:rPr>
                <a:t>set up and test</a:t>
              </a:r>
              <a:r>
                <a:rPr lang="en-US" sz="2927">
                  <a:solidFill>
                    <a:srgbClr val="000000"/>
                  </a:solidFill>
                  <a:latin typeface="Atkinson Hyperlegible"/>
                  <a:ea typeface="Atkinson Hyperlegible"/>
                  <a:cs typeface="Atkinson Hyperlegible"/>
                  <a:sym typeface="Atkinson Hyperlegible"/>
                </a:rPr>
                <a:t> a reproducible development environment, which is crucial for collaboration and experimentation in machine learning projects.</a:t>
              </a:r>
            </a:p>
          </p:txBody>
        </p:sp>
      </p:grpSp>
      <p:grpSp>
        <p:nvGrpSpPr>
          <p:cNvPr name="Group 13" id="13"/>
          <p:cNvGrpSpPr/>
          <p:nvPr/>
        </p:nvGrpSpPr>
        <p:grpSpPr>
          <a:xfrm rot="0">
            <a:off x="776230" y="3416253"/>
            <a:ext cx="5978373" cy="3454494"/>
            <a:chOff x="0" y="0"/>
            <a:chExt cx="7971164" cy="4605992"/>
          </a:xfrm>
        </p:grpSpPr>
        <p:sp>
          <p:nvSpPr>
            <p:cNvPr name="TextBox 14" id="14"/>
            <p:cNvSpPr txBox="true"/>
            <p:nvPr/>
          </p:nvSpPr>
          <p:spPr>
            <a:xfrm rot="0">
              <a:off x="0" y="66675"/>
              <a:ext cx="7971164" cy="3120176"/>
            </a:xfrm>
            <a:prstGeom prst="rect">
              <a:avLst/>
            </a:prstGeom>
          </p:spPr>
          <p:txBody>
            <a:bodyPr anchor="t" rtlCol="false" tIns="0" lIns="0" bIns="0" rIns="0">
              <a:spAutoFit/>
            </a:bodyPr>
            <a:lstStyle/>
            <a:p>
              <a:pPr algn="ctr" marL="0" indent="0" lvl="0">
                <a:lnSpc>
                  <a:spcPts val="9019"/>
                </a:lnSpc>
              </a:pPr>
              <a:r>
                <a:rPr lang="en-US" b="true" sz="8199">
                  <a:solidFill>
                    <a:srgbClr val="000000"/>
                  </a:solidFill>
                  <a:latin typeface="Atkinson Hyperlegible Bold"/>
                  <a:ea typeface="Atkinson Hyperlegible Bold"/>
                  <a:cs typeface="Atkinson Hyperlegible Bold"/>
                  <a:sym typeface="Atkinson Hyperlegible Bold"/>
                </a:rPr>
                <a:t>Learning Objectives</a:t>
              </a:r>
            </a:p>
          </p:txBody>
        </p:sp>
        <p:sp>
          <p:nvSpPr>
            <p:cNvPr name="TextBox 15" id="15"/>
            <p:cNvSpPr txBox="true"/>
            <p:nvPr/>
          </p:nvSpPr>
          <p:spPr>
            <a:xfrm rot="0">
              <a:off x="0" y="3411980"/>
              <a:ext cx="7971164" cy="1194013"/>
            </a:xfrm>
            <a:prstGeom prst="rect">
              <a:avLst/>
            </a:prstGeom>
          </p:spPr>
          <p:txBody>
            <a:bodyPr anchor="t" rtlCol="false" tIns="0" lIns="0" bIns="0" rIns="0">
              <a:spAutoFit/>
            </a:bodyPr>
            <a:lstStyle/>
            <a:p>
              <a:pPr algn="ctr" marL="0" indent="0" lvl="0">
                <a:lnSpc>
                  <a:spcPts val="3520"/>
                </a:lnSpc>
              </a:pPr>
              <a:r>
                <a:rPr lang="en-US" b="true" sz="3200">
                  <a:solidFill>
                    <a:srgbClr val="000000"/>
                  </a:solidFill>
                  <a:latin typeface="Atkinson Hyperlegible Bold"/>
                  <a:ea typeface="Atkinson Hyperlegible Bold"/>
                  <a:cs typeface="Atkinson Hyperlegible Bold"/>
                  <a:sym typeface="Atkinson Hyperlegible Bold"/>
                </a:rPr>
                <a:t>Mastering Environment Setup for AI</a:t>
              </a:r>
            </a:p>
          </p:txBody>
        </p:sp>
      </p:grpSp>
      <p:sp>
        <p:nvSpPr>
          <p:cNvPr name="Freeform 16" id="16"/>
          <p:cNvSpPr/>
          <p:nvPr/>
        </p:nvSpPr>
        <p:spPr>
          <a:xfrm flipH="false" flipV="false" rot="0">
            <a:off x="16517050" y="0"/>
            <a:ext cx="1770950" cy="1770950"/>
          </a:xfrm>
          <a:custGeom>
            <a:avLst/>
            <a:gdLst/>
            <a:ahLst/>
            <a:cxnLst/>
            <a:rect r="r" b="b" t="t" l="l"/>
            <a:pathLst>
              <a:path h="1770950" w="1770950">
                <a:moveTo>
                  <a:pt x="0" y="0"/>
                </a:moveTo>
                <a:lnTo>
                  <a:pt x="1770950" y="0"/>
                </a:lnTo>
                <a:lnTo>
                  <a:pt x="1770950" y="1770950"/>
                </a:lnTo>
                <a:lnTo>
                  <a:pt x="0" y="1770950"/>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5583719" y="0"/>
            <a:ext cx="10081260" cy="10287000"/>
          </a:xfrm>
          <a:custGeom>
            <a:avLst/>
            <a:gdLst/>
            <a:ahLst/>
            <a:cxnLst/>
            <a:rect r="r" b="b" t="t" l="l"/>
            <a:pathLst>
              <a:path h="10287000" w="10081260">
                <a:moveTo>
                  <a:pt x="0" y="10287000"/>
                </a:moveTo>
                <a:lnTo>
                  <a:pt x="10081260" y="10287000"/>
                </a:lnTo>
                <a:lnTo>
                  <a:pt x="1008126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35315">
            <a:off x="4693490" y="9174482"/>
            <a:ext cx="2225037" cy="2225037"/>
          </a:xfrm>
          <a:custGeom>
            <a:avLst/>
            <a:gdLst/>
            <a:ahLst/>
            <a:cxnLst/>
            <a:rect r="r" b="b" t="t" l="l"/>
            <a:pathLst>
              <a:path h="2225037" w="2225037">
                <a:moveTo>
                  <a:pt x="0" y="0"/>
                </a:moveTo>
                <a:lnTo>
                  <a:pt x="2225037" y="0"/>
                </a:lnTo>
                <a:lnTo>
                  <a:pt x="2225037" y="2225036"/>
                </a:lnTo>
                <a:lnTo>
                  <a:pt x="0" y="2225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282481">
            <a:off x="4694914" y="7539071"/>
            <a:ext cx="2424448" cy="3115529"/>
          </a:xfrm>
          <a:custGeom>
            <a:avLst/>
            <a:gdLst/>
            <a:ahLst/>
            <a:cxnLst/>
            <a:rect r="r" b="b" t="t" l="l"/>
            <a:pathLst>
              <a:path h="3115529" w="2424448">
                <a:moveTo>
                  <a:pt x="0" y="0"/>
                </a:moveTo>
                <a:lnTo>
                  <a:pt x="2424448" y="0"/>
                </a:lnTo>
                <a:lnTo>
                  <a:pt x="2424448" y="3115529"/>
                </a:lnTo>
                <a:lnTo>
                  <a:pt x="0" y="31155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28700" y="1698906"/>
            <a:ext cx="6544413" cy="6544413"/>
            <a:chOff x="0" y="0"/>
            <a:chExt cx="6350000" cy="6350000"/>
          </a:xfrm>
        </p:grpSpPr>
        <p:sp>
          <p:nvSpPr>
            <p:cNvPr name="Freeform 6" id="6"/>
            <p:cNvSpPr/>
            <p:nvPr/>
          </p:nvSpPr>
          <p:spPr>
            <a:xfrm flipH="false" flipV="false" rot="0">
              <a:off x="0" y="0"/>
              <a:ext cx="6352540" cy="6351270"/>
            </a:xfrm>
            <a:custGeom>
              <a:avLst/>
              <a:gdLst/>
              <a:ahLst/>
              <a:cxnLst/>
              <a:rect r="r" b="b" t="t" l="l"/>
              <a:pathLst>
                <a:path h="6351270" w="6352540">
                  <a:moveTo>
                    <a:pt x="5472430" y="2223770"/>
                  </a:moveTo>
                  <a:cubicBezTo>
                    <a:pt x="5795010" y="1845310"/>
                    <a:pt x="5772150" y="1281430"/>
                    <a:pt x="5420360" y="929640"/>
                  </a:cubicBezTo>
                  <a:cubicBezTo>
                    <a:pt x="5068570" y="577850"/>
                    <a:pt x="4505960" y="554990"/>
                    <a:pt x="4126230" y="877570"/>
                  </a:cubicBezTo>
                  <a:cubicBezTo>
                    <a:pt x="4086860" y="382270"/>
                    <a:pt x="3672840" y="0"/>
                    <a:pt x="3175000" y="0"/>
                  </a:cubicBezTo>
                  <a:cubicBezTo>
                    <a:pt x="2677160" y="0"/>
                    <a:pt x="2263140" y="382270"/>
                    <a:pt x="2223770" y="878840"/>
                  </a:cubicBezTo>
                  <a:cubicBezTo>
                    <a:pt x="1845310" y="556260"/>
                    <a:pt x="1281430" y="579120"/>
                    <a:pt x="929640" y="930910"/>
                  </a:cubicBezTo>
                  <a:cubicBezTo>
                    <a:pt x="577850" y="1282700"/>
                    <a:pt x="554990" y="1845310"/>
                    <a:pt x="877570" y="2225040"/>
                  </a:cubicBezTo>
                  <a:cubicBezTo>
                    <a:pt x="382270" y="2263140"/>
                    <a:pt x="0" y="2677160"/>
                    <a:pt x="0" y="3175000"/>
                  </a:cubicBezTo>
                  <a:cubicBezTo>
                    <a:pt x="0" y="3672840"/>
                    <a:pt x="382270" y="4086860"/>
                    <a:pt x="878840" y="4126230"/>
                  </a:cubicBezTo>
                  <a:cubicBezTo>
                    <a:pt x="556260" y="4504690"/>
                    <a:pt x="579120" y="5068570"/>
                    <a:pt x="930910" y="5420360"/>
                  </a:cubicBezTo>
                  <a:cubicBezTo>
                    <a:pt x="1282700" y="5772150"/>
                    <a:pt x="1845310" y="5795010"/>
                    <a:pt x="2225040" y="5472430"/>
                  </a:cubicBezTo>
                  <a:cubicBezTo>
                    <a:pt x="2264410" y="5969000"/>
                    <a:pt x="2678430" y="6351270"/>
                    <a:pt x="3176270" y="6351270"/>
                  </a:cubicBezTo>
                  <a:cubicBezTo>
                    <a:pt x="3674110" y="6351270"/>
                    <a:pt x="4088130" y="5969000"/>
                    <a:pt x="4127500" y="5473700"/>
                  </a:cubicBezTo>
                  <a:cubicBezTo>
                    <a:pt x="4505960" y="5796280"/>
                    <a:pt x="5069840" y="5773420"/>
                    <a:pt x="5421630" y="5421630"/>
                  </a:cubicBezTo>
                  <a:cubicBezTo>
                    <a:pt x="5773420" y="5069840"/>
                    <a:pt x="5796280" y="4507230"/>
                    <a:pt x="5473700" y="4127500"/>
                  </a:cubicBezTo>
                  <a:cubicBezTo>
                    <a:pt x="5970270" y="4088130"/>
                    <a:pt x="6352540" y="3674110"/>
                    <a:pt x="6352540" y="3176270"/>
                  </a:cubicBezTo>
                  <a:cubicBezTo>
                    <a:pt x="6350000" y="2677160"/>
                    <a:pt x="5967730" y="2263140"/>
                    <a:pt x="5472430" y="2223770"/>
                  </a:cubicBezTo>
                  <a:close/>
                </a:path>
              </a:pathLst>
            </a:custGeom>
            <a:blipFill>
              <a:blip r:embed="rId8"/>
              <a:stretch>
                <a:fillRect l="0" t="-9" r="0" b="-9"/>
              </a:stretch>
            </a:blipFill>
          </p:spPr>
        </p:sp>
      </p:grpSp>
      <p:sp>
        <p:nvSpPr>
          <p:cNvPr name="Freeform 7" id="7"/>
          <p:cNvSpPr/>
          <p:nvPr/>
        </p:nvSpPr>
        <p:spPr>
          <a:xfrm flipH="false" flipV="false" rot="-2521433">
            <a:off x="5236565" y="6999007"/>
            <a:ext cx="1138888" cy="1138888"/>
          </a:xfrm>
          <a:custGeom>
            <a:avLst/>
            <a:gdLst/>
            <a:ahLst/>
            <a:cxnLst/>
            <a:rect r="r" b="b" t="t" l="l"/>
            <a:pathLst>
              <a:path h="1138888" w="1138888">
                <a:moveTo>
                  <a:pt x="0" y="0"/>
                </a:moveTo>
                <a:lnTo>
                  <a:pt x="1138888" y="0"/>
                </a:lnTo>
                <a:lnTo>
                  <a:pt x="1138888" y="1138887"/>
                </a:lnTo>
                <a:lnTo>
                  <a:pt x="0" y="11388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1412292" y="9051305"/>
            <a:ext cx="7315200" cy="1050729"/>
          </a:xfrm>
          <a:custGeom>
            <a:avLst/>
            <a:gdLst/>
            <a:ahLst/>
            <a:cxnLst/>
            <a:rect r="r" b="b" t="t" l="l"/>
            <a:pathLst>
              <a:path h="1050729" w="7315200">
                <a:moveTo>
                  <a:pt x="0" y="0"/>
                </a:moveTo>
                <a:lnTo>
                  <a:pt x="7315200" y="0"/>
                </a:lnTo>
                <a:lnTo>
                  <a:pt x="7315200" y="1050728"/>
                </a:lnTo>
                <a:lnTo>
                  <a:pt x="0" y="105072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9" id="9"/>
          <p:cNvGrpSpPr/>
          <p:nvPr/>
        </p:nvGrpSpPr>
        <p:grpSpPr>
          <a:xfrm rot="0">
            <a:off x="7821786" y="1159525"/>
            <a:ext cx="8517223" cy="4727337"/>
            <a:chOff x="0" y="0"/>
            <a:chExt cx="11356297" cy="6303116"/>
          </a:xfrm>
        </p:grpSpPr>
        <p:sp>
          <p:nvSpPr>
            <p:cNvPr name="TextBox 10" id="10"/>
            <p:cNvSpPr txBox="true"/>
            <p:nvPr/>
          </p:nvSpPr>
          <p:spPr>
            <a:xfrm rot="0">
              <a:off x="0" y="142875"/>
              <a:ext cx="11356297" cy="2456392"/>
            </a:xfrm>
            <a:prstGeom prst="rect">
              <a:avLst/>
            </a:prstGeom>
          </p:spPr>
          <p:txBody>
            <a:bodyPr anchor="t" rtlCol="false" tIns="0" lIns="0" bIns="0" rIns="0">
              <a:spAutoFit/>
            </a:bodyPr>
            <a:lstStyle/>
            <a:p>
              <a:pPr algn="l" marL="0" indent="0" lvl="0">
                <a:lnSpc>
                  <a:spcPts val="6999"/>
                </a:lnSpc>
              </a:pPr>
              <a:r>
                <a:rPr lang="en-US" b="true" sz="6999">
                  <a:solidFill>
                    <a:srgbClr val="000000"/>
                  </a:solidFill>
                  <a:latin typeface="Atkinson Hyperlegible Bold"/>
                  <a:ea typeface="Atkinson Hyperlegible Bold"/>
                  <a:cs typeface="Atkinson Hyperlegible Bold"/>
                  <a:sym typeface="Atkinson Hyperlegible Bold"/>
                </a:rPr>
                <a:t>Why Environment Setup Matters in AI</a:t>
              </a:r>
            </a:p>
          </p:txBody>
        </p:sp>
        <p:sp>
          <p:nvSpPr>
            <p:cNvPr name="TextBox 11" id="11"/>
            <p:cNvSpPr txBox="true"/>
            <p:nvPr/>
          </p:nvSpPr>
          <p:spPr>
            <a:xfrm rot="0">
              <a:off x="0" y="2876655"/>
              <a:ext cx="11356297" cy="3426461"/>
            </a:xfrm>
            <a:prstGeom prst="rect">
              <a:avLst/>
            </a:prstGeom>
          </p:spPr>
          <p:txBody>
            <a:bodyPr anchor="t" rtlCol="false" tIns="0" lIns="0" bIns="0" rIns="0">
              <a:spAutoFit/>
            </a:bodyPr>
            <a:lstStyle/>
            <a:p>
              <a:pPr algn="just" marL="0" indent="0" lvl="0">
                <a:lnSpc>
                  <a:spcPts val="4199"/>
                </a:lnSpc>
              </a:pPr>
              <a:r>
                <a:rPr lang="en-US" sz="2799">
                  <a:solidFill>
                    <a:srgbClr val="000000"/>
                  </a:solidFill>
                  <a:latin typeface="Atkinson Hyperlegible"/>
                  <a:ea typeface="Atkinson Hyperlegible"/>
                  <a:cs typeface="Atkinson Hyperlegible"/>
                  <a:sym typeface="Atkinson Hyperlegible"/>
                </a:rPr>
                <a:t>A solid environment setup ensures </a:t>
              </a:r>
              <a:r>
                <a:rPr lang="en-US" b="true" sz="2799">
                  <a:solidFill>
                    <a:srgbClr val="000000"/>
                  </a:solidFill>
                  <a:latin typeface="Atkinson Hyperlegible Bold"/>
                  <a:ea typeface="Atkinson Hyperlegible Bold"/>
                  <a:cs typeface="Atkinson Hyperlegible Bold"/>
                  <a:sym typeface="Atkinson Hyperlegible Bold"/>
                </a:rPr>
                <a:t>reproducibility</a:t>
              </a:r>
              <a:r>
                <a:rPr lang="en-US" sz="2799">
                  <a:solidFill>
                    <a:srgbClr val="000000"/>
                  </a:solidFill>
                  <a:latin typeface="Atkinson Hyperlegible"/>
                  <a:ea typeface="Atkinson Hyperlegible"/>
                  <a:cs typeface="Atkinson Hyperlegible"/>
                  <a:sym typeface="Atkinson Hyperlegible"/>
                </a:rPr>
                <a:t> by allowing you to share results and re-run experiments with identical dependencies. This is essential in AI projects where consistent outcomes are necessary for validation.</a:t>
              </a:r>
            </a:p>
          </p:txBody>
        </p:sp>
      </p:grpSp>
      <p:sp>
        <p:nvSpPr>
          <p:cNvPr name="Freeform 12" id="12"/>
          <p:cNvSpPr/>
          <p:nvPr/>
        </p:nvSpPr>
        <p:spPr>
          <a:xfrm flipH="false" flipV="false" rot="0">
            <a:off x="15968950" y="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13"/>
            <a:stretch>
              <a:fillRect l="0" t="0" r="0" b="0"/>
            </a:stretch>
          </a:blipFill>
        </p:spPr>
      </p:sp>
      <p:sp>
        <p:nvSpPr>
          <p:cNvPr name="TextBox 13" id="13"/>
          <p:cNvSpPr txBox="true"/>
          <p:nvPr/>
        </p:nvSpPr>
        <p:spPr>
          <a:xfrm rot="0">
            <a:off x="7821786" y="6088798"/>
            <a:ext cx="8517223" cy="2646041"/>
          </a:xfrm>
          <a:prstGeom prst="rect">
            <a:avLst/>
          </a:prstGeom>
        </p:spPr>
        <p:txBody>
          <a:bodyPr anchor="t" rtlCol="false" tIns="0" lIns="0" bIns="0" rIns="0">
            <a:spAutoFit/>
          </a:bodyPr>
          <a:lstStyle/>
          <a:p>
            <a:pPr algn="just">
              <a:lnSpc>
                <a:spcPts val="4200"/>
              </a:lnSpc>
            </a:pPr>
            <a:r>
              <a:rPr lang="en-US" sz="2800">
                <a:solidFill>
                  <a:srgbClr val="000000"/>
                </a:solidFill>
                <a:latin typeface="Atkinson Hyperlegible"/>
                <a:ea typeface="Atkinson Hyperlegible"/>
                <a:cs typeface="Atkinson Hyperlegible"/>
                <a:sym typeface="Atkinson Hyperlegible"/>
              </a:rPr>
              <a:t>Understanding environment setups, such as virtual environments and Python distributions, can help prevent issues during development. With the right setup, learners will be prepared to tackle complex AI tasks efficiently.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0" y="0"/>
            <a:ext cx="2108502" cy="2108502"/>
          </a:xfrm>
          <a:custGeom>
            <a:avLst/>
            <a:gdLst/>
            <a:ahLst/>
            <a:cxnLst/>
            <a:rect r="r" b="b" t="t" l="l"/>
            <a:pathLst>
              <a:path h="2108502" w="2108502">
                <a:moveTo>
                  <a:pt x="0" y="0"/>
                </a:moveTo>
                <a:lnTo>
                  <a:pt x="2108502" y="0"/>
                </a:lnTo>
                <a:lnTo>
                  <a:pt x="2108502" y="2108502"/>
                </a:lnTo>
                <a:lnTo>
                  <a:pt x="0" y="2108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6168840" y="8178498"/>
            <a:ext cx="2108502" cy="2108502"/>
          </a:xfrm>
          <a:custGeom>
            <a:avLst/>
            <a:gdLst/>
            <a:ahLst/>
            <a:cxnLst/>
            <a:rect r="r" b="b" t="t" l="l"/>
            <a:pathLst>
              <a:path h="2108502" w="2108502">
                <a:moveTo>
                  <a:pt x="0" y="0"/>
                </a:moveTo>
                <a:lnTo>
                  <a:pt x="2108502" y="0"/>
                </a:lnTo>
                <a:lnTo>
                  <a:pt x="2108502" y="2108502"/>
                </a:lnTo>
                <a:lnTo>
                  <a:pt x="0" y="21085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400000">
            <a:off x="0" y="8399141"/>
            <a:ext cx="1887859" cy="1887859"/>
          </a:xfrm>
          <a:custGeom>
            <a:avLst/>
            <a:gdLst/>
            <a:ahLst/>
            <a:cxnLst/>
            <a:rect r="r" b="b" t="t" l="l"/>
            <a:pathLst>
              <a:path h="1887859" w="1887859">
                <a:moveTo>
                  <a:pt x="1887859" y="0"/>
                </a:moveTo>
                <a:lnTo>
                  <a:pt x="0" y="0"/>
                </a:lnTo>
                <a:lnTo>
                  <a:pt x="0" y="1887859"/>
                </a:lnTo>
                <a:lnTo>
                  <a:pt x="1887859" y="1887859"/>
                </a:lnTo>
                <a:lnTo>
                  <a:pt x="18878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400000">
            <a:off x="16389483" y="0"/>
            <a:ext cx="1887859" cy="1887859"/>
          </a:xfrm>
          <a:custGeom>
            <a:avLst/>
            <a:gdLst/>
            <a:ahLst/>
            <a:cxnLst/>
            <a:rect r="r" b="b" t="t" l="l"/>
            <a:pathLst>
              <a:path h="1887859" w="1887859">
                <a:moveTo>
                  <a:pt x="1887859" y="0"/>
                </a:moveTo>
                <a:lnTo>
                  <a:pt x="0" y="0"/>
                </a:lnTo>
                <a:lnTo>
                  <a:pt x="0" y="1887859"/>
                </a:lnTo>
                <a:lnTo>
                  <a:pt x="1887859" y="1887859"/>
                </a:lnTo>
                <a:lnTo>
                  <a:pt x="18878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887859" y="5518113"/>
            <a:ext cx="4222486" cy="3939104"/>
            <a:chOff x="0" y="0"/>
            <a:chExt cx="5629981" cy="5252139"/>
          </a:xfrm>
        </p:grpSpPr>
        <p:sp>
          <p:nvSpPr>
            <p:cNvPr name="TextBox 7" id="7"/>
            <p:cNvSpPr txBox="true"/>
            <p:nvPr/>
          </p:nvSpPr>
          <p:spPr>
            <a:xfrm rot="0">
              <a:off x="0" y="1127178"/>
              <a:ext cx="5629981" cy="4124961"/>
            </a:xfrm>
            <a:prstGeom prst="rect">
              <a:avLst/>
            </a:prstGeom>
          </p:spPr>
          <p:txBody>
            <a:bodyPr anchor="t" rtlCol="false" tIns="0" lIns="0" bIns="0" rIns="0">
              <a:spAutoFit/>
            </a:bodyPr>
            <a:lstStyle/>
            <a:p>
              <a:pPr algn="ctr" marL="0" indent="0" lvl="0">
                <a:lnSpc>
                  <a:spcPts val="4199"/>
                </a:lnSpc>
              </a:pPr>
              <a:r>
                <a:rPr lang="en-US" sz="2799">
                  <a:solidFill>
                    <a:srgbClr val="000000"/>
                  </a:solidFill>
                  <a:latin typeface="Atkinson Hyperlegible"/>
                  <a:ea typeface="Atkinson Hyperlegible"/>
                  <a:cs typeface="Atkinson Hyperlegible"/>
                  <a:sym typeface="Atkinson Hyperlegible"/>
                </a:rPr>
                <a:t>For optimal performance, </a:t>
              </a:r>
              <a:r>
                <a:rPr lang="en-US" b="true" sz="2799">
                  <a:solidFill>
                    <a:srgbClr val="000000"/>
                  </a:solidFill>
                  <a:latin typeface="Atkinson Hyperlegible Bold"/>
                  <a:ea typeface="Atkinson Hyperlegible Bold"/>
                  <a:cs typeface="Atkinson Hyperlegible Bold"/>
                  <a:sym typeface="Atkinson Hyperlegible Bold"/>
                </a:rPr>
                <a:t>8 GB RAM</a:t>
              </a:r>
              <a:r>
                <a:rPr lang="en-US" sz="2799">
                  <a:solidFill>
                    <a:srgbClr val="000000"/>
                  </a:solidFill>
                  <a:latin typeface="Atkinson Hyperlegible"/>
                  <a:ea typeface="Atkinson Hyperlegible"/>
                  <a:cs typeface="Atkinson Hyperlegible"/>
                  <a:sym typeface="Atkinson Hyperlegible"/>
                </a:rPr>
                <a:t> is required, but </a:t>
              </a:r>
              <a:r>
                <a:rPr lang="en-US" b="true" sz="2799">
                  <a:solidFill>
                    <a:srgbClr val="000000"/>
                  </a:solidFill>
                  <a:latin typeface="Atkinson Hyperlegible Bold"/>
                  <a:ea typeface="Atkinson Hyperlegible Bold"/>
                  <a:cs typeface="Atkinson Hyperlegible Bold"/>
                  <a:sym typeface="Atkinson Hyperlegible Bold"/>
                </a:rPr>
                <a:t>16 GB or more</a:t>
              </a:r>
              <a:r>
                <a:rPr lang="en-US" sz="2799">
                  <a:solidFill>
                    <a:srgbClr val="000000"/>
                  </a:solidFill>
                  <a:latin typeface="Atkinson Hyperlegible"/>
                  <a:ea typeface="Atkinson Hyperlegible"/>
                  <a:cs typeface="Atkinson Hyperlegible"/>
                  <a:sym typeface="Atkinson Hyperlegible"/>
                </a:rPr>
                <a:t> is preferred to handle intensive AI workloads efficiently.</a:t>
              </a:r>
            </a:p>
          </p:txBody>
        </p:sp>
        <p:sp>
          <p:nvSpPr>
            <p:cNvPr name="TextBox 8" id="8"/>
            <p:cNvSpPr txBox="true"/>
            <p:nvPr/>
          </p:nvSpPr>
          <p:spPr>
            <a:xfrm rot="0">
              <a:off x="0" y="-28575"/>
              <a:ext cx="5629981" cy="590762"/>
            </a:xfrm>
            <a:prstGeom prst="rect">
              <a:avLst/>
            </a:prstGeom>
          </p:spPr>
          <p:txBody>
            <a:bodyPr anchor="t" rtlCol="false" tIns="0" lIns="0" bIns="0" rIns="0">
              <a:spAutoFit/>
            </a:bodyPr>
            <a:lstStyle/>
            <a:p>
              <a:pPr algn="ctr">
                <a:lnSpc>
                  <a:spcPts val="3639"/>
                </a:lnSpc>
              </a:pPr>
              <a:r>
                <a:rPr lang="en-US" sz="2799">
                  <a:solidFill>
                    <a:srgbClr val="000000"/>
                  </a:solidFill>
                  <a:latin typeface="Atkinson Hyperlegible"/>
                  <a:ea typeface="Atkinson Hyperlegible"/>
                  <a:cs typeface="Atkinson Hyperlegible"/>
                  <a:sym typeface="Atkinson Hyperlegible"/>
                </a:rPr>
                <a:t>Step 01</a:t>
              </a:r>
            </a:p>
          </p:txBody>
        </p:sp>
      </p:grpSp>
      <p:grpSp>
        <p:nvGrpSpPr>
          <p:cNvPr name="Group 9" id="9"/>
          <p:cNvGrpSpPr/>
          <p:nvPr/>
        </p:nvGrpSpPr>
        <p:grpSpPr>
          <a:xfrm rot="0">
            <a:off x="7031076" y="5518113"/>
            <a:ext cx="4236616" cy="3939103"/>
            <a:chOff x="0" y="0"/>
            <a:chExt cx="5648821" cy="5252138"/>
          </a:xfrm>
        </p:grpSpPr>
        <p:sp>
          <p:nvSpPr>
            <p:cNvPr name="TextBox 10" id="10"/>
            <p:cNvSpPr txBox="true"/>
            <p:nvPr/>
          </p:nvSpPr>
          <p:spPr>
            <a:xfrm rot="0">
              <a:off x="0" y="1127178"/>
              <a:ext cx="5648821" cy="4124960"/>
            </a:xfrm>
            <a:prstGeom prst="rect">
              <a:avLst/>
            </a:prstGeom>
          </p:spPr>
          <p:txBody>
            <a:bodyPr anchor="t" rtlCol="false" tIns="0" lIns="0" bIns="0" rIns="0">
              <a:spAutoFit/>
            </a:bodyPr>
            <a:lstStyle/>
            <a:p>
              <a:pPr algn="ctr" marL="0" indent="0" lvl="0">
                <a:lnSpc>
                  <a:spcPts val="4199"/>
                </a:lnSpc>
              </a:pPr>
              <a:r>
                <a:rPr lang="en-US" sz="2799">
                  <a:solidFill>
                    <a:srgbClr val="000000"/>
                  </a:solidFill>
                  <a:latin typeface="Atkinson Hyperlegible"/>
                  <a:ea typeface="Atkinson Hyperlegible"/>
                  <a:cs typeface="Atkinson Hyperlegible"/>
                  <a:sym typeface="Atkinson Hyperlegible"/>
                </a:rPr>
                <a:t>A </a:t>
              </a:r>
              <a:r>
                <a:rPr lang="en-US" b="true" sz="2799">
                  <a:solidFill>
                    <a:srgbClr val="000000"/>
                  </a:solidFill>
                  <a:latin typeface="Atkinson Hyperlegible Bold"/>
                  <a:ea typeface="Atkinson Hyperlegible Bold"/>
                  <a:cs typeface="Atkinson Hyperlegible Bold"/>
                  <a:sym typeface="Atkinson Hyperlegible Bold"/>
                </a:rPr>
                <a:t>multi-core Intel/AMD CPU</a:t>
              </a:r>
              <a:r>
                <a:rPr lang="en-US" sz="2799">
                  <a:solidFill>
                    <a:srgbClr val="000000"/>
                  </a:solidFill>
                  <a:latin typeface="Atkinson Hyperlegible"/>
                  <a:ea typeface="Atkinson Hyperlegible"/>
                  <a:cs typeface="Atkinson Hyperlegible"/>
                  <a:sym typeface="Atkinson Hyperlegible"/>
                </a:rPr>
                <a:t> is essential for running multiple processes simultaneously, enhancing the overall performance of AI applications.</a:t>
              </a:r>
            </a:p>
          </p:txBody>
        </p:sp>
        <p:sp>
          <p:nvSpPr>
            <p:cNvPr name="TextBox 11" id="11"/>
            <p:cNvSpPr txBox="true"/>
            <p:nvPr/>
          </p:nvSpPr>
          <p:spPr>
            <a:xfrm rot="0">
              <a:off x="0" y="-28575"/>
              <a:ext cx="5648821" cy="590762"/>
            </a:xfrm>
            <a:prstGeom prst="rect">
              <a:avLst/>
            </a:prstGeom>
          </p:spPr>
          <p:txBody>
            <a:bodyPr anchor="t" rtlCol="false" tIns="0" lIns="0" bIns="0" rIns="0">
              <a:spAutoFit/>
            </a:bodyPr>
            <a:lstStyle/>
            <a:p>
              <a:pPr algn="ctr" marL="0" indent="0" lvl="0">
                <a:lnSpc>
                  <a:spcPts val="3639"/>
                </a:lnSpc>
                <a:spcBef>
                  <a:spcPct val="0"/>
                </a:spcBef>
              </a:pPr>
              <a:r>
                <a:rPr lang="en-US" sz="2799" strike="noStrike" u="none">
                  <a:solidFill>
                    <a:srgbClr val="000000"/>
                  </a:solidFill>
                  <a:latin typeface="Atkinson Hyperlegible"/>
                  <a:ea typeface="Atkinson Hyperlegible"/>
                  <a:cs typeface="Atkinson Hyperlegible"/>
                  <a:sym typeface="Atkinson Hyperlegible"/>
                </a:rPr>
                <a:t>Step 02</a:t>
              </a:r>
            </a:p>
          </p:txBody>
        </p:sp>
      </p:grpSp>
      <p:grpSp>
        <p:nvGrpSpPr>
          <p:cNvPr name="Group 12" id="12"/>
          <p:cNvGrpSpPr/>
          <p:nvPr/>
        </p:nvGrpSpPr>
        <p:grpSpPr>
          <a:xfrm rot="0">
            <a:off x="12385441" y="5518113"/>
            <a:ext cx="4732376" cy="4462979"/>
            <a:chOff x="0" y="0"/>
            <a:chExt cx="6309834" cy="5950639"/>
          </a:xfrm>
        </p:grpSpPr>
        <p:sp>
          <p:nvSpPr>
            <p:cNvPr name="TextBox 13" id="13"/>
            <p:cNvSpPr txBox="true"/>
            <p:nvPr/>
          </p:nvSpPr>
          <p:spPr>
            <a:xfrm rot="0">
              <a:off x="0" y="1127178"/>
              <a:ext cx="6309834" cy="4823462"/>
            </a:xfrm>
            <a:prstGeom prst="rect">
              <a:avLst/>
            </a:prstGeom>
          </p:spPr>
          <p:txBody>
            <a:bodyPr anchor="t" rtlCol="false" tIns="0" lIns="0" bIns="0" rIns="0">
              <a:spAutoFit/>
            </a:bodyPr>
            <a:lstStyle/>
            <a:p>
              <a:pPr algn="ctr" marL="0" indent="0" lvl="0">
                <a:lnSpc>
                  <a:spcPts val="4199"/>
                </a:lnSpc>
              </a:pPr>
              <a:r>
                <a:rPr lang="en-US" sz="2799">
                  <a:solidFill>
                    <a:srgbClr val="000000"/>
                  </a:solidFill>
                  <a:latin typeface="Atkinson Hyperlegible"/>
                  <a:ea typeface="Atkinson Hyperlegible"/>
                  <a:cs typeface="Atkinson Hyperlegible"/>
                  <a:sym typeface="Atkinson Hyperlegible"/>
                </a:rPr>
                <a:t>An </a:t>
              </a:r>
              <a:r>
                <a:rPr lang="en-US" b="true" sz="2799">
                  <a:solidFill>
                    <a:srgbClr val="000000"/>
                  </a:solidFill>
                  <a:latin typeface="Atkinson Hyperlegible Bold"/>
                  <a:ea typeface="Atkinson Hyperlegible Bold"/>
                  <a:cs typeface="Atkinson Hyperlegible Bold"/>
                  <a:sym typeface="Atkinson Hyperlegible Bold"/>
                </a:rPr>
                <a:t>NVIDIA CUDA-enabled GPU</a:t>
              </a:r>
              <a:r>
                <a:rPr lang="en-US" sz="2799">
                  <a:solidFill>
                    <a:srgbClr val="000000"/>
                  </a:solidFill>
                  <a:latin typeface="Atkinson Hyperlegible"/>
                  <a:ea typeface="Atkinson Hyperlegible"/>
                  <a:cs typeface="Atkinson Hyperlegible"/>
                  <a:sym typeface="Atkinson Hyperlegible"/>
                </a:rPr>
                <a:t> is recommended for deep learning tasks, as it significantly accelerates model training, especially with libraries like TensorFlow or PyTorch.</a:t>
              </a:r>
            </a:p>
          </p:txBody>
        </p:sp>
        <p:sp>
          <p:nvSpPr>
            <p:cNvPr name="TextBox 14" id="14"/>
            <p:cNvSpPr txBox="true"/>
            <p:nvPr/>
          </p:nvSpPr>
          <p:spPr>
            <a:xfrm rot="0">
              <a:off x="0" y="-28575"/>
              <a:ext cx="6309834" cy="590762"/>
            </a:xfrm>
            <a:prstGeom prst="rect">
              <a:avLst/>
            </a:prstGeom>
          </p:spPr>
          <p:txBody>
            <a:bodyPr anchor="t" rtlCol="false" tIns="0" lIns="0" bIns="0" rIns="0">
              <a:spAutoFit/>
            </a:bodyPr>
            <a:lstStyle/>
            <a:p>
              <a:pPr algn="ctr" marL="0" indent="0" lvl="0">
                <a:lnSpc>
                  <a:spcPts val="3639"/>
                </a:lnSpc>
                <a:spcBef>
                  <a:spcPct val="0"/>
                </a:spcBef>
              </a:pPr>
              <a:r>
                <a:rPr lang="en-US" sz="2799" strike="noStrike" u="none">
                  <a:solidFill>
                    <a:srgbClr val="000000"/>
                  </a:solidFill>
                  <a:latin typeface="Atkinson Hyperlegible"/>
                  <a:ea typeface="Atkinson Hyperlegible"/>
                  <a:cs typeface="Atkinson Hyperlegible"/>
                  <a:sym typeface="Atkinson Hyperlegible"/>
                </a:rPr>
                <a:t>Step 03</a:t>
              </a:r>
            </a:p>
          </p:txBody>
        </p:sp>
      </p:grpSp>
      <p:grpSp>
        <p:nvGrpSpPr>
          <p:cNvPr name="Group 15" id="15"/>
          <p:cNvGrpSpPr/>
          <p:nvPr/>
        </p:nvGrpSpPr>
        <p:grpSpPr>
          <a:xfrm rot="0">
            <a:off x="2090585" y="2658496"/>
            <a:ext cx="14106830" cy="1937926"/>
            <a:chOff x="0" y="0"/>
            <a:chExt cx="18809107" cy="2583901"/>
          </a:xfrm>
        </p:grpSpPr>
        <p:sp>
          <p:nvSpPr>
            <p:cNvPr name="TextBox 16" id="16"/>
            <p:cNvSpPr txBox="true"/>
            <p:nvPr/>
          </p:nvSpPr>
          <p:spPr>
            <a:xfrm rot="0">
              <a:off x="0" y="76200"/>
              <a:ext cx="18809107" cy="1337733"/>
            </a:xfrm>
            <a:prstGeom prst="rect">
              <a:avLst/>
            </a:prstGeom>
          </p:spPr>
          <p:txBody>
            <a:bodyPr anchor="t" rtlCol="false" tIns="0" lIns="0" bIns="0" rIns="0">
              <a:spAutoFit/>
            </a:bodyPr>
            <a:lstStyle/>
            <a:p>
              <a:pPr algn="ctr" marL="0" indent="0" lvl="0">
                <a:lnSpc>
                  <a:spcPts val="7699"/>
                </a:lnSpc>
              </a:pPr>
              <a:r>
                <a:rPr lang="en-US" b="true" sz="6999">
                  <a:solidFill>
                    <a:srgbClr val="000000"/>
                  </a:solidFill>
                  <a:latin typeface="Atkinson Hyperlegible Bold"/>
                  <a:ea typeface="Atkinson Hyperlegible Bold"/>
                  <a:cs typeface="Atkinson Hyperlegible Bold"/>
                  <a:sym typeface="Atkinson Hyperlegible Bold"/>
                </a:rPr>
                <a:t>Recommended Hardware Setup</a:t>
              </a:r>
            </a:p>
          </p:txBody>
        </p:sp>
        <p:sp>
          <p:nvSpPr>
            <p:cNvPr name="TextBox 17" id="17"/>
            <p:cNvSpPr txBox="true"/>
            <p:nvPr/>
          </p:nvSpPr>
          <p:spPr>
            <a:xfrm rot="0">
              <a:off x="0" y="1629285"/>
              <a:ext cx="18809107" cy="954617"/>
            </a:xfrm>
            <a:prstGeom prst="rect">
              <a:avLst/>
            </a:prstGeom>
          </p:spPr>
          <p:txBody>
            <a:bodyPr anchor="t" rtlCol="false" tIns="0" lIns="0" bIns="0" rIns="0">
              <a:spAutoFit/>
            </a:bodyPr>
            <a:lstStyle/>
            <a:p>
              <a:pPr algn="ctr" marL="0" indent="0" lvl="0">
                <a:lnSpc>
                  <a:spcPts val="5499"/>
                </a:lnSpc>
              </a:pPr>
              <a:r>
                <a:rPr lang="en-US" b="true" sz="4999">
                  <a:solidFill>
                    <a:srgbClr val="000000"/>
                  </a:solidFill>
                  <a:latin typeface="Atkinson Hyperlegible Bold"/>
                  <a:ea typeface="Atkinson Hyperlegible Bold"/>
                  <a:cs typeface="Atkinson Hyperlegible Bold"/>
                  <a:sym typeface="Atkinson Hyperlegible Bold"/>
                </a:rPr>
                <a:t>Minimum Requirements for AI</a:t>
              </a:r>
            </a:p>
          </p:txBody>
        </p:sp>
      </p:grpSp>
      <p:sp>
        <p:nvSpPr>
          <p:cNvPr name="Freeform 18" id="18"/>
          <p:cNvSpPr/>
          <p:nvPr/>
        </p:nvSpPr>
        <p:spPr>
          <a:xfrm flipH="false" flipV="true" rot="5400000">
            <a:off x="14159427" y="0"/>
            <a:ext cx="4128573" cy="4128573"/>
          </a:xfrm>
          <a:custGeom>
            <a:avLst/>
            <a:gdLst/>
            <a:ahLst/>
            <a:cxnLst/>
            <a:rect r="r" b="b" t="t" l="l"/>
            <a:pathLst>
              <a:path h="4128573" w="4128573">
                <a:moveTo>
                  <a:pt x="0" y="4128573"/>
                </a:moveTo>
                <a:lnTo>
                  <a:pt x="4128573" y="4128573"/>
                </a:lnTo>
                <a:lnTo>
                  <a:pt x="4128573" y="0"/>
                </a:lnTo>
                <a:lnTo>
                  <a:pt x="0" y="0"/>
                </a:lnTo>
                <a:lnTo>
                  <a:pt x="0" y="4128573"/>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5958292" y="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8"/>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17089" y="-2274569"/>
            <a:ext cx="4315364" cy="4403432"/>
          </a:xfrm>
          <a:custGeom>
            <a:avLst/>
            <a:gdLst/>
            <a:ahLst/>
            <a:cxnLst/>
            <a:rect r="r" b="b" t="t" l="l"/>
            <a:pathLst>
              <a:path h="4403432" w="4315364">
                <a:moveTo>
                  <a:pt x="0" y="0"/>
                </a:moveTo>
                <a:lnTo>
                  <a:pt x="4315364" y="0"/>
                </a:lnTo>
                <a:lnTo>
                  <a:pt x="4315364" y="4403432"/>
                </a:lnTo>
                <a:lnTo>
                  <a:pt x="0" y="44034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58075" y="4134404"/>
            <a:ext cx="3523765" cy="4114800"/>
          </a:xfrm>
          <a:custGeom>
            <a:avLst/>
            <a:gdLst/>
            <a:ahLst/>
            <a:cxnLst/>
            <a:rect r="r" b="b" t="t" l="l"/>
            <a:pathLst>
              <a:path h="4114800" w="3523765">
                <a:moveTo>
                  <a:pt x="0" y="0"/>
                </a:moveTo>
                <a:lnTo>
                  <a:pt x="3523765" y="0"/>
                </a:lnTo>
                <a:lnTo>
                  <a:pt x="352376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78142" y="8432675"/>
            <a:ext cx="3356284" cy="1366923"/>
          </a:xfrm>
          <a:custGeom>
            <a:avLst/>
            <a:gdLst/>
            <a:ahLst/>
            <a:cxnLst/>
            <a:rect r="r" b="b" t="t" l="l"/>
            <a:pathLst>
              <a:path h="1366923" w="3356284">
                <a:moveTo>
                  <a:pt x="0" y="0"/>
                </a:moveTo>
                <a:lnTo>
                  <a:pt x="3356284" y="0"/>
                </a:lnTo>
                <a:lnTo>
                  <a:pt x="3356284" y="1366923"/>
                </a:lnTo>
                <a:lnTo>
                  <a:pt x="0" y="13669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813130" y="2336619"/>
            <a:ext cx="9492866" cy="2323463"/>
          </a:xfrm>
          <a:prstGeom prst="rect">
            <a:avLst/>
          </a:prstGeom>
        </p:spPr>
        <p:txBody>
          <a:bodyPr anchor="t" rtlCol="false" tIns="0" lIns="0" bIns="0" rIns="0">
            <a:spAutoFit/>
          </a:bodyPr>
          <a:lstStyle/>
          <a:p>
            <a:pPr algn="l" marL="0" indent="0" lvl="0">
              <a:lnSpc>
                <a:spcPts val="9019"/>
              </a:lnSpc>
            </a:pPr>
            <a:r>
              <a:rPr lang="en-US" b="true" sz="8199">
                <a:solidFill>
                  <a:srgbClr val="000000"/>
                </a:solidFill>
                <a:latin typeface="Atkinson Hyperlegible Bold"/>
                <a:ea typeface="Atkinson Hyperlegible Bold"/>
                <a:cs typeface="Atkinson Hyperlegible Bold"/>
                <a:sym typeface="Atkinson Hyperlegible Bold"/>
              </a:rPr>
              <a:t>Environment Setup Essentials</a:t>
            </a:r>
          </a:p>
        </p:txBody>
      </p:sp>
      <p:grpSp>
        <p:nvGrpSpPr>
          <p:cNvPr name="Group 6" id="6"/>
          <p:cNvGrpSpPr/>
          <p:nvPr/>
        </p:nvGrpSpPr>
        <p:grpSpPr>
          <a:xfrm rot="0">
            <a:off x="1243504" y="5708643"/>
            <a:ext cx="5316059" cy="3744129"/>
            <a:chOff x="0" y="0"/>
            <a:chExt cx="7088079" cy="4992172"/>
          </a:xfrm>
        </p:grpSpPr>
        <p:sp>
          <p:nvSpPr>
            <p:cNvPr name="TextBox 7" id="7"/>
            <p:cNvSpPr txBox="true"/>
            <p:nvPr/>
          </p:nvSpPr>
          <p:spPr>
            <a:xfrm rot="0">
              <a:off x="0" y="1809551"/>
              <a:ext cx="7088079" cy="3182621"/>
            </a:xfrm>
            <a:prstGeom prst="rect">
              <a:avLst/>
            </a:prstGeom>
          </p:spPr>
          <p:txBody>
            <a:bodyPr anchor="t" rtlCol="false" tIns="0" lIns="0" bIns="0" rIns="0">
              <a:spAutoFit/>
            </a:bodyPr>
            <a:lstStyle/>
            <a:p>
              <a:pPr algn="ctr" marL="0" indent="0" lvl="0">
                <a:lnSpc>
                  <a:spcPts val="3899"/>
                </a:lnSpc>
              </a:pPr>
              <a:r>
                <a:rPr lang="en-US" sz="2599">
                  <a:solidFill>
                    <a:srgbClr val="000000"/>
                  </a:solidFill>
                  <a:latin typeface="Atkinson Hyperlegible"/>
                  <a:ea typeface="Atkinson Hyperlegible"/>
                  <a:cs typeface="Atkinson Hyperlegible"/>
                  <a:sym typeface="Atkinson Hyperlegible"/>
                </a:rPr>
                <a:t>A solid development environment ensures </a:t>
              </a:r>
              <a:r>
                <a:rPr lang="en-US" b="true" sz="2599">
                  <a:solidFill>
                    <a:srgbClr val="000000"/>
                  </a:solidFill>
                  <a:latin typeface="Atkinson Hyperlegible Bold"/>
                  <a:ea typeface="Atkinson Hyperlegible Bold"/>
                  <a:cs typeface="Atkinson Hyperlegible Bold"/>
                  <a:sym typeface="Atkinson Hyperlegible Bold"/>
                </a:rPr>
                <a:t>reproducibility</a:t>
              </a:r>
              <a:r>
                <a:rPr lang="en-US" sz="2599">
                  <a:solidFill>
                    <a:srgbClr val="000000"/>
                  </a:solidFill>
                  <a:latin typeface="Atkinson Hyperlegible"/>
                  <a:ea typeface="Atkinson Hyperlegible"/>
                  <a:cs typeface="Atkinson Hyperlegible"/>
                  <a:sym typeface="Atkinson Hyperlegible"/>
                </a:rPr>
                <a:t> and </a:t>
              </a:r>
              <a:r>
                <a:rPr lang="en-US" b="true" sz="2599">
                  <a:solidFill>
                    <a:srgbClr val="000000"/>
                  </a:solidFill>
                  <a:latin typeface="Atkinson Hyperlegible Bold"/>
                  <a:ea typeface="Atkinson Hyperlegible Bold"/>
                  <a:cs typeface="Atkinson Hyperlegible Bold"/>
                  <a:sym typeface="Atkinson Hyperlegible Bold"/>
                </a:rPr>
                <a:t>efficiency</a:t>
              </a:r>
              <a:r>
                <a:rPr lang="en-US" sz="2599">
                  <a:solidFill>
                    <a:srgbClr val="000000"/>
                  </a:solidFill>
                  <a:latin typeface="Atkinson Hyperlegible"/>
                  <a:ea typeface="Atkinson Hyperlegible"/>
                  <a:cs typeface="Atkinson Hyperlegible"/>
                  <a:sym typeface="Atkinson Hyperlegible"/>
                </a:rPr>
                <a:t> in AI projects, minimizing potential errors across your workflows.</a:t>
              </a:r>
            </a:p>
          </p:txBody>
        </p:sp>
        <p:sp>
          <p:nvSpPr>
            <p:cNvPr name="TextBox 8" id="8"/>
            <p:cNvSpPr txBox="true"/>
            <p:nvPr/>
          </p:nvSpPr>
          <p:spPr>
            <a:xfrm rot="0">
              <a:off x="580390" y="-28575"/>
              <a:ext cx="5965929" cy="1273175"/>
            </a:xfrm>
            <a:prstGeom prst="rect">
              <a:avLst/>
            </a:prstGeom>
          </p:spPr>
          <p:txBody>
            <a:bodyPr anchor="t" rtlCol="false" tIns="0" lIns="0" bIns="0" rIns="0">
              <a:spAutoFit/>
            </a:bodyPr>
            <a:lstStyle/>
            <a:p>
              <a:pPr algn="ctr" marL="0" indent="0" lvl="0">
                <a:lnSpc>
                  <a:spcPts val="3899"/>
                </a:lnSpc>
              </a:pPr>
              <a:r>
                <a:rPr lang="en-US" b="true" sz="2999">
                  <a:solidFill>
                    <a:srgbClr val="000000"/>
                  </a:solidFill>
                  <a:latin typeface="Atkinson Hyperlegible Bold"/>
                  <a:ea typeface="Atkinson Hyperlegible Bold"/>
                  <a:cs typeface="Atkinson Hyperlegible Bold"/>
                  <a:sym typeface="Atkinson Hyperlegible Bold"/>
                </a:rPr>
                <a:t>Why Environment Matters</a:t>
              </a:r>
            </a:p>
          </p:txBody>
        </p:sp>
      </p:grpSp>
      <p:grpSp>
        <p:nvGrpSpPr>
          <p:cNvPr name="Group 9" id="9"/>
          <p:cNvGrpSpPr/>
          <p:nvPr/>
        </p:nvGrpSpPr>
        <p:grpSpPr>
          <a:xfrm rot="0">
            <a:off x="7323361" y="5708643"/>
            <a:ext cx="4323992" cy="3744129"/>
            <a:chOff x="0" y="0"/>
            <a:chExt cx="5765323" cy="4992172"/>
          </a:xfrm>
        </p:grpSpPr>
        <p:sp>
          <p:nvSpPr>
            <p:cNvPr name="TextBox 10" id="10"/>
            <p:cNvSpPr txBox="true"/>
            <p:nvPr/>
          </p:nvSpPr>
          <p:spPr>
            <a:xfrm rot="0">
              <a:off x="0" y="1161851"/>
              <a:ext cx="5765323" cy="3830321"/>
            </a:xfrm>
            <a:prstGeom prst="rect">
              <a:avLst/>
            </a:prstGeom>
          </p:spPr>
          <p:txBody>
            <a:bodyPr anchor="t" rtlCol="false" tIns="0" lIns="0" bIns="0" rIns="0">
              <a:spAutoFit/>
            </a:bodyPr>
            <a:lstStyle/>
            <a:p>
              <a:pPr algn="ctr" marL="0" indent="0" lvl="0">
                <a:lnSpc>
                  <a:spcPts val="3899"/>
                </a:lnSpc>
              </a:pPr>
              <a:r>
                <a:rPr lang="en-US" sz="2599">
                  <a:solidFill>
                    <a:srgbClr val="000000"/>
                  </a:solidFill>
                  <a:latin typeface="Atkinson Hyperlegible"/>
                  <a:ea typeface="Atkinson Hyperlegible"/>
                  <a:cs typeface="Atkinson Hyperlegible"/>
                  <a:sym typeface="Atkinson Hyperlegible"/>
                </a:rPr>
                <a:t>Python installation is straightforward; visit the official site and follow the setup instructions to configure your environment properly for AI development.</a:t>
              </a:r>
            </a:p>
          </p:txBody>
        </p:sp>
        <p:sp>
          <p:nvSpPr>
            <p:cNvPr name="TextBox 11" id="11"/>
            <p:cNvSpPr txBox="true"/>
            <p:nvPr/>
          </p:nvSpPr>
          <p:spPr>
            <a:xfrm rot="0">
              <a:off x="472080" y="-28575"/>
              <a:ext cx="4852585" cy="625475"/>
            </a:xfrm>
            <a:prstGeom prst="rect">
              <a:avLst/>
            </a:prstGeom>
          </p:spPr>
          <p:txBody>
            <a:bodyPr anchor="t" rtlCol="false" tIns="0" lIns="0" bIns="0" rIns="0">
              <a:spAutoFit/>
            </a:bodyPr>
            <a:lstStyle/>
            <a:p>
              <a:pPr algn="ctr" marL="0" indent="0" lvl="0">
                <a:lnSpc>
                  <a:spcPts val="3899"/>
                </a:lnSpc>
                <a:spcBef>
                  <a:spcPct val="0"/>
                </a:spcBef>
              </a:pPr>
              <a:r>
                <a:rPr lang="en-US" b="true" sz="2999" strike="noStrike" u="none">
                  <a:solidFill>
                    <a:srgbClr val="000000"/>
                  </a:solidFill>
                  <a:latin typeface="Atkinson Hyperlegible Bold"/>
                  <a:ea typeface="Atkinson Hyperlegible Bold"/>
                  <a:cs typeface="Atkinson Hyperlegible Bold"/>
                  <a:sym typeface="Atkinson Hyperlegible Bold"/>
                </a:rPr>
                <a:t>Installing Python</a:t>
              </a:r>
            </a:p>
          </p:txBody>
        </p:sp>
      </p:grpSp>
      <p:grpSp>
        <p:nvGrpSpPr>
          <p:cNvPr name="Group 12" id="12"/>
          <p:cNvGrpSpPr/>
          <p:nvPr/>
        </p:nvGrpSpPr>
        <p:grpSpPr>
          <a:xfrm rot="0">
            <a:off x="12564640" y="5708643"/>
            <a:ext cx="4563835" cy="3744129"/>
            <a:chOff x="0" y="0"/>
            <a:chExt cx="6085113" cy="4992172"/>
          </a:xfrm>
        </p:grpSpPr>
        <p:sp>
          <p:nvSpPr>
            <p:cNvPr name="TextBox 13" id="13"/>
            <p:cNvSpPr txBox="true"/>
            <p:nvPr/>
          </p:nvSpPr>
          <p:spPr>
            <a:xfrm rot="0">
              <a:off x="0" y="1161851"/>
              <a:ext cx="6085113" cy="3830321"/>
            </a:xfrm>
            <a:prstGeom prst="rect">
              <a:avLst/>
            </a:prstGeom>
          </p:spPr>
          <p:txBody>
            <a:bodyPr anchor="t" rtlCol="false" tIns="0" lIns="0" bIns="0" rIns="0">
              <a:spAutoFit/>
            </a:bodyPr>
            <a:lstStyle/>
            <a:p>
              <a:pPr algn="ctr" marL="0" indent="0" lvl="0">
                <a:lnSpc>
                  <a:spcPts val="3899"/>
                </a:lnSpc>
              </a:pPr>
              <a:r>
                <a:rPr lang="en-US" sz="2599">
                  <a:solidFill>
                    <a:srgbClr val="000000"/>
                  </a:solidFill>
                  <a:latin typeface="Atkinson Hyperlegible"/>
                  <a:ea typeface="Atkinson Hyperlegible"/>
                  <a:cs typeface="Atkinson Hyperlegible"/>
                  <a:sym typeface="Atkinson Hyperlegible"/>
                </a:rPr>
                <a:t>Anaconda offers a user-friendly interface and package management, making it easier to handle complex AI libraries and maintain isolated environments.</a:t>
              </a:r>
            </a:p>
          </p:txBody>
        </p:sp>
        <p:sp>
          <p:nvSpPr>
            <p:cNvPr name="TextBox 14" id="14"/>
            <p:cNvSpPr txBox="true"/>
            <p:nvPr/>
          </p:nvSpPr>
          <p:spPr>
            <a:xfrm rot="0">
              <a:off x="498265" y="-28575"/>
              <a:ext cx="5121747" cy="625475"/>
            </a:xfrm>
            <a:prstGeom prst="rect">
              <a:avLst/>
            </a:prstGeom>
          </p:spPr>
          <p:txBody>
            <a:bodyPr anchor="t" rtlCol="false" tIns="0" lIns="0" bIns="0" rIns="0">
              <a:spAutoFit/>
            </a:bodyPr>
            <a:lstStyle/>
            <a:p>
              <a:pPr algn="ctr" marL="0" indent="0" lvl="0">
                <a:lnSpc>
                  <a:spcPts val="3899"/>
                </a:lnSpc>
                <a:spcBef>
                  <a:spcPct val="0"/>
                </a:spcBef>
              </a:pPr>
              <a:r>
                <a:rPr lang="en-US" b="true" sz="2999" strike="noStrike" u="none">
                  <a:solidFill>
                    <a:srgbClr val="000000"/>
                  </a:solidFill>
                  <a:latin typeface="Atkinson Hyperlegible Bold"/>
                  <a:ea typeface="Atkinson Hyperlegible Bold"/>
                  <a:cs typeface="Atkinson Hyperlegible Bold"/>
                  <a:sym typeface="Atkinson Hyperlegible Bold"/>
                </a:rPr>
                <a:t>Using Anaconda</a:t>
              </a:r>
            </a:p>
          </p:txBody>
        </p:sp>
      </p:grpSp>
      <p:sp>
        <p:nvSpPr>
          <p:cNvPr name="Freeform 15" id="15"/>
          <p:cNvSpPr/>
          <p:nvPr/>
        </p:nvSpPr>
        <p:spPr>
          <a:xfrm flipH="false" flipV="true" rot="5400000">
            <a:off x="14159427" y="0"/>
            <a:ext cx="4128573" cy="4128573"/>
          </a:xfrm>
          <a:custGeom>
            <a:avLst/>
            <a:gdLst/>
            <a:ahLst/>
            <a:cxnLst/>
            <a:rect r="r" b="b" t="t" l="l"/>
            <a:pathLst>
              <a:path h="4128573" w="4128573">
                <a:moveTo>
                  <a:pt x="0" y="4128573"/>
                </a:moveTo>
                <a:lnTo>
                  <a:pt x="4128573" y="4128573"/>
                </a:lnTo>
                <a:lnTo>
                  <a:pt x="4128573" y="0"/>
                </a:lnTo>
                <a:lnTo>
                  <a:pt x="0" y="0"/>
                </a:lnTo>
                <a:lnTo>
                  <a:pt x="0" y="4128573"/>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5968950" y="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10"/>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1CDFF"/>
        </a:solidFill>
      </p:bgPr>
    </p:bg>
    <p:spTree>
      <p:nvGrpSpPr>
        <p:cNvPr id="1" name=""/>
        <p:cNvGrpSpPr/>
        <p:nvPr/>
      </p:nvGrpSpPr>
      <p:grpSpPr>
        <a:xfrm>
          <a:off x="0" y="0"/>
          <a:ext cx="0" cy="0"/>
          <a:chOff x="0" y="0"/>
          <a:chExt cx="0" cy="0"/>
        </a:xfrm>
      </p:grpSpPr>
      <p:sp>
        <p:nvSpPr>
          <p:cNvPr name="Freeform 2" id="2"/>
          <p:cNvSpPr/>
          <p:nvPr/>
        </p:nvSpPr>
        <p:spPr>
          <a:xfrm flipH="true" flipV="true" rot="0">
            <a:off x="11794303" y="3112253"/>
            <a:ext cx="10081260" cy="10287000"/>
          </a:xfrm>
          <a:custGeom>
            <a:avLst/>
            <a:gdLst/>
            <a:ahLst/>
            <a:cxnLst/>
            <a:rect r="r" b="b" t="t" l="l"/>
            <a:pathLst>
              <a:path h="10287000" w="10081260">
                <a:moveTo>
                  <a:pt x="10081260" y="10287000"/>
                </a:moveTo>
                <a:lnTo>
                  <a:pt x="0" y="10287000"/>
                </a:lnTo>
                <a:lnTo>
                  <a:pt x="0" y="0"/>
                </a:lnTo>
                <a:lnTo>
                  <a:pt x="10081260" y="0"/>
                </a:lnTo>
                <a:lnTo>
                  <a:pt x="1008126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7610356"/>
            <a:ext cx="3905250" cy="2151438"/>
          </a:xfrm>
          <a:custGeom>
            <a:avLst/>
            <a:gdLst/>
            <a:ahLst/>
            <a:cxnLst/>
            <a:rect r="r" b="b" t="t" l="l"/>
            <a:pathLst>
              <a:path h="2151438" w="3905250">
                <a:moveTo>
                  <a:pt x="3905250" y="0"/>
                </a:moveTo>
                <a:lnTo>
                  <a:pt x="0" y="0"/>
                </a:lnTo>
                <a:lnTo>
                  <a:pt x="0" y="2151437"/>
                </a:lnTo>
                <a:lnTo>
                  <a:pt x="3905250" y="2151437"/>
                </a:lnTo>
                <a:lnTo>
                  <a:pt x="390525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9302" y="8183791"/>
            <a:ext cx="3156005" cy="3156005"/>
          </a:xfrm>
          <a:custGeom>
            <a:avLst/>
            <a:gdLst/>
            <a:ahLst/>
            <a:cxnLst/>
            <a:rect r="r" b="b" t="t" l="l"/>
            <a:pathLst>
              <a:path h="3156005" w="3156005">
                <a:moveTo>
                  <a:pt x="0" y="0"/>
                </a:moveTo>
                <a:lnTo>
                  <a:pt x="3156004" y="0"/>
                </a:lnTo>
                <a:lnTo>
                  <a:pt x="3156004" y="3156005"/>
                </a:lnTo>
                <a:lnTo>
                  <a:pt x="0" y="31560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357578" y="2363970"/>
            <a:ext cx="873451" cy="1496567"/>
          </a:xfrm>
          <a:custGeom>
            <a:avLst/>
            <a:gdLst/>
            <a:ahLst/>
            <a:cxnLst/>
            <a:rect r="r" b="b" t="t" l="l"/>
            <a:pathLst>
              <a:path h="1496567" w="873451">
                <a:moveTo>
                  <a:pt x="0" y="0"/>
                </a:moveTo>
                <a:lnTo>
                  <a:pt x="873451" y="0"/>
                </a:lnTo>
                <a:lnTo>
                  <a:pt x="873451" y="1496566"/>
                </a:lnTo>
                <a:lnTo>
                  <a:pt x="0" y="14965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187631" y="1023399"/>
            <a:ext cx="9908994" cy="8110412"/>
            <a:chOff x="0" y="0"/>
            <a:chExt cx="13211992" cy="10813883"/>
          </a:xfrm>
        </p:grpSpPr>
        <p:sp>
          <p:nvSpPr>
            <p:cNvPr name="TextBox 7" id="7"/>
            <p:cNvSpPr txBox="true"/>
            <p:nvPr/>
          </p:nvSpPr>
          <p:spPr>
            <a:xfrm rot="0">
              <a:off x="0" y="76200"/>
              <a:ext cx="13211992" cy="1337733"/>
            </a:xfrm>
            <a:prstGeom prst="rect">
              <a:avLst/>
            </a:prstGeom>
          </p:spPr>
          <p:txBody>
            <a:bodyPr anchor="t" rtlCol="false" tIns="0" lIns="0" bIns="0" rIns="0">
              <a:spAutoFit/>
            </a:bodyPr>
            <a:lstStyle/>
            <a:p>
              <a:pPr algn="l" marL="0" indent="0" lvl="0">
                <a:lnSpc>
                  <a:spcPts val="7699"/>
                </a:lnSpc>
              </a:pPr>
              <a:r>
                <a:rPr lang="en-US" b="true" sz="6999">
                  <a:solidFill>
                    <a:srgbClr val="000000"/>
                  </a:solidFill>
                  <a:latin typeface="Atkinson Hyperlegible Bold"/>
                  <a:ea typeface="Atkinson Hyperlegible Bold"/>
                  <a:cs typeface="Atkinson Hyperlegible Bold"/>
                  <a:sym typeface="Atkinson Hyperlegible Bold"/>
                </a:rPr>
                <a:t>Virtual Environments</a:t>
              </a:r>
            </a:p>
          </p:txBody>
        </p:sp>
        <p:sp>
          <p:nvSpPr>
            <p:cNvPr name="TextBox 8" id="8"/>
            <p:cNvSpPr txBox="true"/>
            <p:nvPr/>
          </p:nvSpPr>
          <p:spPr>
            <a:xfrm rot="0">
              <a:off x="0" y="3387557"/>
              <a:ext cx="13211992" cy="7426326"/>
            </a:xfrm>
            <a:prstGeom prst="rect">
              <a:avLst/>
            </a:prstGeom>
          </p:spPr>
          <p:txBody>
            <a:bodyPr anchor="t" rtlCol="false" tIns="0" lIns="0" bIns="0" rIns="0">
              <a:spAutoFit/>
            </a:bodyPr>
            <a:lstStyle/>
            <a:p>
              <a:pPr algn="just" marL="0" indent="0" lvl="0">
                <a:lnSpc>
                  <a:spcPts val="4499"/>
                </a:lnSpc>
              </a:pPr>
              <a:r>
                <a:rPr lang="en-US" sz="2999">
                  <a:solidFill>
                    <a:srgbClr val="000000"/>
                  </a:solidFill>
                  <a:latin typeface="Atkinson Hyperlegible"/>
                  <a:ea typeface="Atkinson Hyperlegible"/>
                  <a:cs typeface="Atkinson Hyperlegible"/>
                  <a:sym typeface="Atkinson Hyperlegible"/>
                </a:rPr>
                <a:t>Virtual environments are essential for managing dependencies in AI projects. They allow developers to create isolated environments, ensuring that package versions do not conflict across different projects. This isolation is crucial for reproducibility, as it enables teams to share results and rerun experiments with identical setups. Furthermore, virtual environments facilitate collaboration, making it easier for multiple users to work on the same project without encountering versioning issues.</a:t>
              </a:r>
            </a:p>
          </p:txBody>
        </p:sp>
        <p:sp>
          <p:nvSpPr>
            <p:cNvPr name="TextBox 9" id="9"/>
            <p:cNvSpPr txBox="true"/>
            <p:nvPr/>
          </p:nvSpPr>
          <p:spPr>
            <a:xfrm rot="0">
              <a:off x="307432" y="1904956"/>
              <a:ext cx="12290577" cy="672988"/>
            </a:xfrm>
            <a:prstGeom prst="rect">
              <a:avLst/>
            </a:prstGeom>
          </p:spPr>
          <p:txBody>
            <a:bodyPr anchor="t" rtlCol="false" tIns="0" lIns="0" bIns="0" rIns="0">
              <a:spAutoFit/>
            </a:bodyPr>
            <a:lstStyle/>
            <a:p>
              <a:pPr algn="l" marL="0" indent="0" lvl="0">
                <a:lnSpc>
                  <a:spcPts val="4152"/>
                </a:lnSpc>
              </a:pPr>
              <a:r>
                <a:rPr lang="en-US" sz="3194">
                  <a:solidFill>
                    <a:srgbClr val="000000"/>
                  </a:solidFill>
                  <a:latin typeface="Atkinson Hyperlegible"/>
                  <a:ea typeface="Atkinson Hyperlegible"/>
                  <a:cs typeface="Atkinson Hyperlegible"/>
                  <a:sym typeface="Atkinson Hyperlegible"/>
                </a:rPr>
                <a:t>Understanding Their Importance</a:t>
              </a:r>
            </a:p>
          </p:txBody>
        </p:sp>
      </p:grpSp>
      <p:sp>
        <p:nvSpPr>
          <p:cNvPr name="Freeform 10" id="10"/>
          <p:cNvSpPr/>
          <p:nvPr/>
        </p:nvSpPr>
        <p:spPr>
          <a:xfrm flipH="false" flipV="false" rot="0">
            <a:off x="15632029" y="180248"/>
            <a:ext cx="2405808" cy="2405808"/>
          </a:xfrm>
          <a:custGeom>
            <a:avLst/>
            <a:gdLst/>
            <a:ahLst/>
            <a:cxnLst/>
            <a:rect r="r" b="b" t="t" l="l"/>
            <a:pathLst>
              <a:path h="2405808" w="2405808">
                <a:moveTo>
                  <a:pt x="0" y="0"/>
                </a:moveTo>
                <a:lnTo>
                  <a:pt x="2405808" y="0"/>
                </a:lnTo>
                <a:lnTo>
                  <a:pt x="2405808" y="2405808"/>
                </a:lnTo>
                <a:lnTo>
                  <a:pt x="0" y="2405808"/>
                </a:lnTo>
                <a:lnTo>
                  <a:pt x="0" y="0"/>
                </a:lnTo>
                <a:close/>
              </a:path>
            </a:pathLst>
          </a:custGeom>
          <a:blipFill>
            <a:blip r:embed="rId10"/>
            <a:stretch>
              <a:fillRect l="0" t="0" r="0" b="0"/>
            </a:stretch>
          </a:blipFill>
        </p:spPr>
      </p:sp>
      <p:sp>
        <p:nvSpPr>
          <p:cNvPr name="Freeform 11" id="11"/>
          <p:cNvSpPr/>
          <p:nvPr/>
        </p:nvSpPr>
        <p:spPr>
          <a:xfrm flipH="false" flipV="false" rot="0">
            <a:off x="13923442" y="-1528340"/>
            <a:ext cx="5822983" cy="5822983"/>
          </a:xfrm>
          <a:custGeom>
            <a:avLst/>
            <a:gdLst/>
            <a:ahLst/>
            <a:cxnLst/>
            <a:rect r="r" b="b" t="t" l="l"/>
            <a:pathLst>
              <a:path h="5822983" w="5822983">
                <a:moveTo>
                  <a:pt x="0" y="0"/>
                </a:moveTo>
                <a:lnTo>
                  <a:pt x="5822983" y="0"/>
                </a:lnTo>
                <a:lnTo>
                  <a:pt x="5822983" y="5822984"/>
                </a:lnTo>
                <a:lnTo>
                  <a:pt x="0" y="582298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134225" cy="10287000"/>
            <a:chOff x="0" y="0"/>
            <a:chExt cx="1878973" cy="2709333"/>
          </a:xfrm>
        </p:grpSpPr>
        <p:sp>
          <p:nvSpPr>
            <p:cNvPr name="Freeform 3" id="3"/>
            <p:cNvSpPr/>
            <p:nvPr/>
          </p:nvSpPr>
          <p:spPr>
            <a:xfrm flipH="false" flipV="false" rot="0">
              <a:off x="0" y="0"/>
              <a:ext cx="1878973" cy="2709333"/>
            </a:xfrm>
            <a:custGeom>
              <a:avLst/>
              <a:gdLst/>
              <a:ahLst/>
              <a:cxnLst/>
              <a:rect r="r" b="b" t="t" l="l"/>
              <a:pathLst>
                <a:path h="2709333" w="1878973">
                  <a:moveTo>
                    <a:pt x="0" y="0"/>
                  </a:moveTo>
                  <a:lnTo>
                    <a:pt x="1878973" y="0"/>
                  </a:lnTo>
                  <a:lnTo>
                    <a:pt x="1878973" y="2709333"/>
                  </a:lnTo>
                  <a:lnTo>
                    <a:pt x="0" y="2709333"/>
                  </a:lnTo>
                  <a:close/>
                </a:path>
              </a:pathLst>
            </a:custGeom>
            <a:solidFill>
              <a:srgbClr val="FFFFFF"/>
            </a:solidFill>
          </p:spPr>
        </p:sp>
        <p:sp>
          <p:nvSpPr>
            <p:cNvPr name="TextBox 4" id="4"/>
            <p:cNvSpPr txBox="true"/>
            <p:nvPr/>
          </p:nvSpPr>
          <p:spPr>
            <a:xfrm>
              <a:off x="0" y="-47625"/>
              <a:ext cx="1878973" cy="275695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true" rot="5400000">
            <a:off x="71342" y="-472820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5400000">
            <a:off x="71342" y="818588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952327" y="2312271"/>
            <a:ext cx="9228883" cy="201357"/>
          </a:xfrm>
          <a:custGeom>
            <a:avLst/>
            <a:gdLst/>
            <a:ahLst/>
            <a:cxnLst/>
            <a:rect r="r" b="b" t="t" l="l"/>
            <a:pathLst>
              <a:path h="201357" w="9228883">
                <a:moveTo>
                  <a:pt x="0" y="0"/>
                </a:moveTo>
                <a:lnTo>
                  <a:pt x="9228883" y="0"/>
                </a:lnTo>
                <a:lnTo>
                  <a:pt x="9228883" y="201358"/>
                </a:lnTo>
                <a:lnTo>
                  <a:pt x="0" y="2013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958204" y="6790631"/>
            <a:ext cx="9223006" cy="201229"/>
          </a:xfrm>
          <a:custGeom>
            <a:avLst/>
            <a:gdLst/>
            <a:ahLst/>
            <a:cxnLst/>
            <a:rect r="r" b="b" t="t" l="l"/>
            <a:pathLst>
              <a:path h="201229" w="9223006">
                <a:moveTo>
                  <a:pt x="0" y="0"/>
                </a:moveTo>
                <a:lnTo>
                  <a:pt x="9223006" y="0"/>
                </a:lnTo>
                <a:lnTo>
                  <a:pt x="9223006" y="201229"/>
                </a:lnTo>
                <a:lnTo>
                  <a:pt x="0" y="201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958204" y="447362"/>
            <a:ext cx="9301096" cy="2087424"/>
          </a:xfrm>
          <a:prstGeom prst="rect">
            <a:avLst/>
          </a:prstGeom>
        </p:spPr>
        <p:txBody>
          <a:bodyPr anchor="t" rtlCol="false" tIns="0" lIns="0" bIns="0" rIns="0">
            <a:spAutoFit/>
          </a:bodyPr>
          <a:lstStyle/>
          <a:p>
            <a:pPr algn="l" marL="0" indent="0" lvl="0">
              <a:lnSpc>
                <a:spcPts val="4292"/>
              </a:lnSpc>
            </a:pPr>
            <a:r>
              <a:rPr lang="en-US" sz="2861">
                <a:solidFill>
                  <a:srgbClr val="000000"/>
                </a:solidFill>
                <a:latin typeface="Atkinson Hyperlegible"/>
                <a:ea typeface="Atkinson Hyperlegible"/>
                <a:cs typeface="Atkinson Hyperlegible"/>
                <a:sym typeface="Atkinson Hyperlegible"/>
              </a:rPr>
              <a:t>P</a:t>
            </a:r>
            <a:r>
              <a:rPr lang="en-US" sz="2861">
                <a:solidFill>
                  <a:srgbClr val="000000"/>
                </a:solidFill>
                <a:latin typeface="Atkinson Hyperlegible"/>
                <a:ea typeface="Atkinson Hyperlegible"/>
                <a:cs typeface="Atkinson Hyperlegible"/>
                <a:sym typeface="Atkinson Hyperlegible"/>
              </a:rPr>
              <a:t>ython is a widely used high-level programming lang</a:t>
            </a:r>
            <a:r>
              <a:rPr lang="en-US" sz="2861">
                <a:solidFill>
                  <a:srgbClr val="000000"/>
                </a:solidFill>
                <a:latin typeface="Atkinson Hyperlegible"/>
                <a:ea typeface="Atkinson Hyperlegible"/>
                <a:cs typeface="Atkinson Hyperlegible"/>
                <a:sym typeface="Atkinson Hyperlegible"/>
              </a:rPr>
              <a:t>u</a:t>
            </a:r>
            <a:r>
              <a:rPr lang="en-US" sz="2861">
                <a:solidFill>
                  <a:srgbClr val="000000"/>
                </a:solidFill>
                <a:latin typeface="Atkinson Hyperlegible"/>
                <a:ea typeface="Atkinson Hyperlegible"/>
                <a:cs typeface="Atkinson Hyperlegible"/>
                <a:sym typeface="Atkinson Hyperlegible"/>
              </a:rPr>
              <a:t>age k</a:t>
            </a:r>
            <a:r>
              <a:rPr lang="en-US" sz="2861">
                <a:solidFill>
                  <a:srgbClr val="000000"/>
                </a:solidFill>
                <a:latin typeface="Atkinson Hyperlegible"/>
                <a:ea typeface="Atkinson Hyperlegible"/>
                <a:cs typeface="Atkinson Hyperlegible"/>
                <a:sym typeface="Atkinson Hyperlegible"/>
              </a:rPr>
              <a:t>n</a:t>
            </a:r>
            <a:r>
              <a:rPr lang="en-US" sz="2861">
                <a:solidFill>
                  <a:srgbClr val="000000"/>
                </a:solidFill>
                <a:latin typeface="Atkinson Hyperlegible"/>
                <a:ea typeface="Atkinson Hyperlegible"/>
                <a:cs typeface="Atkinson Hyperlegible"/>
                <a:sym typeface="Atkinson Hyperlegible"/>
              </a:rPr>
              <a:t>own fo</a:t>
            </a:r>
            <a:r>
              <a:rPr lang="en-US" sz="2861">
                <a:solidFill>
                  <a:srgbClr val="000000"/>
                </a:solidFill>
                <a:latin typeface="Atkinson Hyperlegible"/>
                <a:ea typeface="Atkinson Hyperlegible"/>
                <a:cs typeface="Atkinson Hyperlegible"/>
                <a:sym typeface="Atkinson Hyperlegible"/>
              </a:rPr>
              <a:t>r</a:t>
            </a:r>
            <a:r>
              <a:rPr lang="en-US" sz="2861">
                <a:solidFill>
                  <a:srgbClr val="000000"/>
                </a:solidFill>
                <a:latin typeface="Atkinson Hyperlegible"/>
                <a:ea typeface="Atkinson Hyperlegible"/>
                <a:cs typeface="Atkinson Hyperlegible"/>
                <a:sym typeface="Atkinson Hyperlegible"/>
              </a:rPr>
              <a:t> its </a:t>
            </a:r>
            <a:r>
              <a:rPr lang="en-US" sz="2861">
                <a:solidFill>
                  <a:srgbClr val="000000"/>
                </a:solidFill>
                <a:latin typeface="Atkinson Hyperlegible"/>
                <a:ea typeface="Atkinson Hyperlegible"/>
                <a:cs typeface="Atkinson Hyperlegible"/>
                <a:sym typeface="Atkinson Hyperlegible"/>
              </a:rPr>
              <a:t>s</a:t>
            </a:r>
            <a:r>
              <a:rPr lang="en-US" sz="2861">
                <a:solidFill>
                  <a:srgbClr val="000000"/>
                </a:solidFill>
                <a:latin typeface="Atkinson Hyperlegible"/>
                <a:ea typeface="Atkinson Hyperlegible"/>
                <a:cs typeface="Atkinson Hyperlegible"/>
                <a:sym typeface="Atkinson Hyperlegible"/>
              </a:rPr>
              <a:t>implici</a:t>
            </a:r>
            <a:r>
              <a:rPr lang="en-US" sz="2861">
                <a:solidFill>
                  <a:srgbClr val="000000"/>
                </a:solidFill>
                <a:latin typeface="Atkinson Hyperlegible"/>
                <a:ea typeface="Atkinson Hyperlegible"/>
                <a:cs typeface="Atkinson Hyperlegible"/>
                <a:sym typeface="Atkinson Hyperlegible"/>
              </a:rPr>
              <a:t>t</a:t>
            </a:r>
            <a:r>
              <a:rPr lang="en-US" sz="2861">
                <a:solidFill>
                  <a:srgbClr val="000000"/>
                </a:solidFill>
                <a:latin typeface="Atkinson Hyperlegible"/>
                <a:ea typeface="Atkinson Hyperlegible"/>
                <a:cs typeface="Atkinson Hyperlegible"/>
                <a:sym typeface="Atkinson Hyperlegible"/>
              </a:rPr>
              <a:t>y </a:t>
            </a:r>
            <a:r>
              <a:rPr lang="en-US" sz="2861">
                <a:solidFill>
                  <a:srgbClr val="000000"/>
                </a:solidFill>
                <a:latin typeface="Atkinson Hyperlegible"/>
                <a:ea typeface="Atkinson Hyperlegible"/>
                <a:cs typeface="Atkinson Hyperlegible"/>
                <a:sym typeface="Atkinson Hyperlegible"/>
              </a:rPr>
              <a:t>and </a:t>
            </a:r>
            <a:r>
              <a:rPr lang="en-US" sz="2861">
                <a:solidFill>
                  <a:srgbClr val="000000"/>
                </a:solidFill>
                <a:latin typeface="Atkinson Hyperlegible"/>
                <a:ea typeface="Atkinson Hyperlegible"/>
                <a:cs typeface="Atkinson Hyperlegible"/>
                <a:sym typeface="Atkinson Hyperlegible"/>
              </a:rPr>
              <a:t>vas</a:t>
            </a:r>
            <a:r>
              <a:rPr lang="en-US" sz="2861">
                <a:solidFill>
                  <a:srgbClr val="000000"/>
                </a:solidFill>
                <a:latin typeface="Atkinson Hyperlegible"/>
                <a:ea typeface="Atkinson Hyperlegible"/>
                <a:cs typeface="Atkinson Hyperlegible"/>
                <a:sym typeface="Atkinson Hyperlegible"/>
              </a:rPr>
              <a:t>t</a:t>
            </a:r>
            <a:r>
              <a:rPr lang="en-US" sz="2861">
                <a:solidFill>
                  <a:srgbClr val="000000"/>
                </a:solidFill>
                <a:latin typeface="Atkinson Hyperlegible"/>
                <a:ea typeface="Atkinson Hyperlegible"/>
                <a:cs typeface="Atkinson Hyperlegible"/>
                <a:sym typeface="Atkinson Hyperlegible"/>
              </a:rPr>
              <a:t> </a:t>
            </a:r>
            <a:r>
              <a:rPr lang="en-US" sz="2861">
                <a:solidFill>
                  <a:srgbClr val="000000"/>
                </a:solidFill>
                <a:latin typeface="Atkinson Hyperlegible"/>
                <a:ea typeface="Atkinson Hyperlegible"/>
                <a:cs typeface="Atkinson Hyperlegible"/>
                <a:sym typeface="Atkinson Hyperlegible"/>
              </a:rPr>
              <a:t>e</a:t>
            </a:r>
            <a:r>
              <a:rPr lang="en-US" sz="2861">
                <a:solidFill>
                  <a:srgbClr val="000000"/>
                </a:solidFill>
                <a:latin typeface="Atkinson Hyperlegible"/>
                <a:ea typeface="Atkinson Hyperlegible"/>
                <a:cs typeface="Atkinson Hyperlegible"/>
                <a:sym typeface="Atkinson Hyperlegible"/>
              </a:rPr>
              <a:t>c</a:t>
            </a:r>
            <a:r>
              <a:rPr lang="en-US" sz="2861">
                <a:solidFill>
                  <a:srgbClr val="000000"/>
                </a:solidFill>
                <a:latin typeface="Atkinson Hyperlegible"/>
                <a:ea typeface="Atkinson Hyperlegible"/>
                <a:cs typeface="Atkinson Hyperlegible"/>
                <a:sym typeface="Atkinson Hyperlegible"/>
              </a:rPr>
              <a:t>o</a:t>
            </a:r>
            <a:r>
              <a:rPr lang="en-US" sz="2861">
                <a:solidFill>
                  <a:srgbClr val="000000"/>
                </a:solidFill>
                <a:latin typeface="Atkinson Hyperlegible"/>
                <a:ea typeface="Atkinson Hyperlegible"/>
                <a:cs typeface="Atkinson Hyperlegible"/>
                <a:sym typeface="Atkinson Hyperlegible"/>
              </a:rPr>
              <a:t>sys</a:t>
            </a:r>
            <a:r>
              <a:rPr lang="en-US" sz="2861">
                <a:solidFill>
                  <a:srgbClr val="000000"/>
                </a:solidFill>
                <a:latin typeface="Atkinson Hyperlegible"/>
                <a:ea typeface="Atkinson Hyperlegible"/>
                <a:cs typeface="Atkinson Hyperlegible"/>
                <a:sym typeface="Atkinson Hyperlegible"/>
              </a:rPr>
              <a:t>te</a:t>
            </a:r>
            <a:r>
              <a:rPr lang="en-US" sz="2861">
                <a:solidFill>
                  <a:srgbClr val="000000"/>
                </a:solidFill>
                <a:latin typeface="Atkinson Hyperlegible"/>
                <a:ea typeface="Atkinson Hyperlegible"/>
                <a:cs typeface="Atkinson Hyperlegible"/>
                <a:sym typeface="Atkinson Hyperlegible"/>
              </a:rPr>
              <a:t>m of scientific libraries. Most AI frameworks are Python-based.</a:t>
            </a:r>
          </a:p>
          <a:p>
            <a:pPr algn="l" marL="0" indent="0" lvl="0">
              <a:lnSpc>
                <a:spcPts val="3842"/>
              </a:lnSpc>
            </a:pPr>
          </a:p>
        </p:txBody>
      </p:sp>
      <p:sp>
        <p:nvSpPr>
          <p:cNvPr name="TextBox 10" id="10"/>
          <p:cNvSpPr txBox="true"/>
          <p:nvPr/>
        </p:nvSpPr>
        <p:spPr>
          <a:xfrm rot="0">
            <a:off x="7958204" y="2622246"/>
            <a:ext cx="9301096" cy="4522014"/>
          </a:xfrm>
          <a:prstGeom prst="rect">
            <a:avLst/>
          </a:prstGeom>
        </p:spPr>
        <p:txBody>
          <a:bodyPr anchor="t" rtlCol="false" tIns="0" lIns="0" bIns="0" rIns="0">
            <a:spAutoFit/>
          </a:bodyPr>
          <a:lstStyle/>
          <a:p>
            <a:pPr algn="l">
              <a:lnSpc>
                <a:spcPts val="3842"/>
              </a:lnSpc>
            </a:pPr>
            <a:r>
              <a:rPr lang="en-US" sz="2561" b="true">
                <a:solidFill>
                  <a:srgbClr val="000000"/>
                </a:solidFill>
                <a:latin typeface="Atkinson Hyperlegible Bold"/>
                <a:ea typeface="Atkinson Hyperlegible Bold"/>
                <a:cs typeface="Atkinson Hyperlegible Bold"/>
                <a:sym typeface="Atkinson Hyperlegible Bold"/>
              </a:rPr>
              <a:t>Step-by-step:</a:t>
            </a:r>
          </a:p>
          <a:p>
            <a:pPr algn="l" marL="0" indent="0" lvl="0">
              <a:lnSpc>
                <a:spcPts val="3842"/>
              </a:lnSpc>
            </a:pPr>
            <a:r>
              <a:rPr lang="en-US" sz="2561">
                <a:solidFill>
                  <a:srgbClr val="000000"/>
                </a:solidFill>
                <a:latin typeface="Atkinson Hyperlegible"/>
                <a:ea typeface="Atkinson Hyperlegible"/>
                <a:cs typeface="Atkinson Hyperlegible"/>
                <a:sym typeface="Atkinson Hyperlegible"/>
              </a:rPr>
              <a:t>1. G</a:t>
            </a:r>
            <a:r>
              <a:rPr lang="en-US" sz="2561">
                <a:solidFill>
                  <a:srgbClr val="000000"/>
                </a:solidFill>
                <a:latin typeface="Atkinson Hyperlegible"/>
                <a:ea typeface="Atkinson Hyperlegible"/>
                <a:cs typeface="Atkinson Hyperlegible"/>
                <a:sym typeface="Atkinson Hyperlegible"/>
              </a:rPr>
              <a:t>o to </a:t>
            </a:r>
            <a:r>
              <a:rPr lang="en-US" sz="2561" u="sng">
                <a:solidFill>
                  <a:srgbClr val="000000"/>
                </a:solidFill>
                <a:latin typeface="Atkinson Hyperlegible"/>
                <a:ea typeface="Atkinson Hyperlegible"/>
                <a:cs typeface="Atkinson Hyperlegible"/>
                <a:sym typeface="Atkinson Hyperlegible"/>
                <a:hlinkClick r:id="rId6" tooltip="https://www.python.org/downloads/"/>
              </a:rPr>
              <a:t>python.org/downloads</a:t>
            </a:r>
            <a:r>
              <a:rPr lang="en-US" sz="2561">
                <a:solidFill>
                  <a:srgbClr val="000000"/>
                </a:solidFill>
                <a:latin typeface="Atkinson Hyperlegible"/>
                <a:ea typeface="Atkinson Hyperlegible"/>
                <a:cs typeface="Atkinson Hyperlegible"/>
                <a:sym typeface="Atkinson Hyperlegible"/>
              </a:rPr>
              <a:t> (</a:t>
            </a:r>
            <a:r>
              <a:rPr lang="en-US" sz="2561" u="sng">
                <a:solidFill>
                  <a:srgbClr val="000000"/>
                </a:solidFill>
                <a:latin typeface="Atkinson Hyperlegible"/>
                <a:ea typeface="Atkinson Hyperlegible"/>
                <a:cs typeface="Atkinson Hyperlegible"/>
                <a:sym typeface="Atkinson Hyperlegible"/>
                <a:hlinkClick r:id="rId7" tooltip="https://www.python.org/downloads/"/>
              </a:rPr>
              <a:t>https://www.python.org/downloads/</a:t>
            </a:r>
            <a:r>
              <a:rPr lang="en-US" sz="2561">
                <a:solidFill>
                  <a:srgbClr val="000000"/>
                </a:solidFill>
                <a:latin typeface="Atkinson Hyperlegible"/>
                <a:ea typeface="Atkinson Hyperlegible"/>
                <a:cs typeface="Atkinson Hyperlegible"/>
                <a:sym typeface="Atkinson Hyperlegible"/>
              </a:rPr>
              <a:t>)</a:t>
            </a:r>
          </a:p>
          <a:p>
            <a:pPr algn="l" marL="0" indent="0" lvl="0">
              <a:lnSpc>
                <a:spcPts val="3842"/>
              </a:lnSpc>
            </a:pPr>
            <a:r>
              <a:rPr lang="en-US" sz="2561">
                <a:solidFill>
                  <a:srgbClr val="000000"/>
                </a:solidFill>
                <a:latin typeface="Atkinson Hyperlegible"/>
                <a:ea typeface="Atkinson Hyperlegible"/>
                <a:cs typeface="Atkinson Hyperlegible"/>
                <a:sym typeface="Atkinson Hyperlegible"/>
              </a:rPr>
              <a:t>2. Choose Python 3.11.x for Windows</a:t>
            </a:r>
          </a:p>
          <a:p>
            <a:pPr algn="l" marL="0" indent="0" lvl="0">
              <a:lnSpc>
                <a:spcPts val="4292"/>
              </a:lnSpc>
            </a:pPr>
            <a:r>
              <a:rPr lang="en-US" sz="2861">
                <a:solidFill>
                  <a:srgbClr val="000000"/>
                </a:solidFill>
                <a:latin typeface="Atkinson Hyperlegible"/>
                <a:ea typeface="Atkinson Hyperlegible"/>
                <a:cs typeface="Atkinson Hyperlegible"/>
                <a:sym typeface="Atkinson Hyperlegible"/>
              </a:rPr>
              <a:t>3. During setup, enable:</a:t>
            </a:r>
          </a:p>
          <a:p>
            <a:pPr algn="l" marL="0" indent="0" lvl="0">
              <a:lnSpc>
                <a:spcPts val="4292"/>
              </a:lnSpc>
            </a:pPr>
            <a:r>
              <a:rPr lang="en-US" sz="2861">
                <a:solidFill>
                  <a:srgbClr val="000000"/>
                </a:solidFill>
                <a:latin typeface="Atkinson Hyperlegible"/>
                <a:ea typeface="Atkinson Hyperlegible"/>
                <a:cs typeface="Atkinson Hyperlegible"/>
                <a:sym typeface="Atkinson Hyperlegible"/>
              </a:rPr>
              <a:t>    ✅ "Add Python to PATH" (adds Python to system environment variables)</a:t>
            </a:r>
          </a:p>
          <a:p>
            <a:pPr algn="l" marL="0" indent="0" lvl="0">
              <a:lnSpc>
                <a:spcPts val="3842"/>
              </a:lnSpc>
            </a:pPr>
            <a:r>
              <a:rPr lang="en-US" sz="2561">
                <a:solidFill>
                  <a:srgbClr val="000000"/>
                </a:solidFill>
                <a:latin typeface="Atkinson Hyperlegible"/>
                <a:ea typeface="Atkinson Hyperlegible"/>
                <a:cs typeface="Atkinson Hyperlegible"/>
                <a:sym typeface="Atkinson Hyperlegible"/>
              </a:rPr>
              <a:t>    ✅ "Install launcher for all users"</a:t>
            </a:r>
          </a:p>
          <a:p>
            <a:pPr algn="l" marL="0" indent="0" lvl="0">
              <a:lnSpc>
                <a:spcPts val="3842"/>
              </a:lnSpc>
            </a:pPr>
          </a:p>
        </p:txBody>
      </p:sp>
      <p:sp>
        <p:nvSpPr>
          <p:cNvPr name="TextBox 11" id="11"/>
          <p:cNvSpPr txBox="true"/>
          <p:nvPr/>
        </p:nvSpPr>
        <p:spPr>
          <a:xfrm rot="0">
            <a:off x="7952327" y="7229985"/>
            <a:ext cx="9301096" cy="2950389"/>
          </a:xfrm>
          <a:prstGeom prst="rect">
            <a:avLst/>
          </a:prstGeom>
        </p:spPr>
        <p:txBody>
          <a:bodyPr anchor="t" rtlCol="false" tIns="0" lIns="0" bIns="0" rIns="0">
            <a:spAutoFit/>
          </a:bodyPr>
          <a:lstStyle/>
          <a:p>
            <a:pPr algn="l" marL="0" indent="0" lvl="0">
              <a:lnSpc>
                <a:spcPts val="3842"/>
              </a:lnSpc>
            </a:pPr>
            <a:r>
              <a:rPr lang="en-US" b="true" sz="2561">
                <a:solidFill>
                  <a:srgbClr val="000000"/>
                </a:solidFill>
                <a:latin typeface="Atkinson Hyperlegible Bold"/>
                <a:ea typeface="Atkinson Hyperlegible Bold"/>
                <a:cs typeface="Atkinson Hyperlegible Bold"/>
                <a:sym typeface="Atkinson Hyperlegible Bold"/>
              </a:rPr>
              <a:t>C</a:t>
            </a:r>
            <a:r>
              <a:rPr lang="en-US" b="true" sz="2561">
                <a:solidFill>
                  <a:srgbClr val="000000"/>
                </a:solidFill>
                <a:latin typeface="Atkinson Hyperlegible Bold"/>
                <a:ea typeface="Atkinson Hyperlegible Bold"/>
                <a:cs typeface="Atkinson Hyperlegible Bold"/>
                <a:sym typeface="Atkinson Hyperlegible Bold"/>
              </a:rPr>
              <a:t>onfirm Installation:</a:t>
            </a:r>
          </a:p>
          <a:p>
            <a:pPr algn="l" marL="0" indent="0" lvl="0">
              <a:lnSpc>
                <a:spcPts val="4292"/>
              </a:lnSpc>
            </a:pPr>
            <a:r>
              <a:rPr lang="en-US" sz="2861">
                <a:solidFill>
                  <a:srgbClr val="000000"/>
                </a:solidFill>
                <a:latin typeface="Antic"/>
                <a:ea typeface="Antic"/>
                <a:cs typeface="Antic"/>
                <a:sym typeface="Antic"/>
              </a:rPr>
              <a:t>python --version</a:t>
            </a:r>
          </a:p>
          <a:p>
            <a:pPr algn="l" marL="0" indent="0" lvl="0">
              <a:lnSpc>
                <a:spcPts val="3842"/>
              </a:lnSpc>
            </a:pPr>
            <a:r>
              <a:rPr lang="en-US" sz="2561">
                <a:solidFill>
                  <a:srgbClr val="000000"/>
                </a:solidFill>
                <a:latin typeface="Antic"/>
                <a:ea typeface="Antic"/>
                <a:cs typeface="Antic"/>
                <a:sym typeface="Antic"/>
              </a:rPr>
              <a:t>pip --version</a:t>
            </a:r>
          </a:p>
          <a:p>
            <a:pPr algn="l" marL="0" indent="0" lvl="0">
              <a:lnSpc>
                <a:spcPts val="3842"/>
              </a:lnSpc>
            </a:pPr>
            <a:r>
              <a:rPr lang="en-US" b="true" sz="2561">
                <a:solidFill>
                  <a:srgbClr val="000000"/>
                </a:solidFill>
                <a:latin typeface="Atkinson Hyperlegible Bold"/>
                <a:ea typeface="Atkinson Hyperlegible Bold"/>
                <a:cs typeface="Atkinson Hyperlegible Bold"/>
                <a:sym typeface="Atkinson Hyperlegible Bold"/>
              </a:rPr>
              <a:t>Expected output: </a:t>
            </a:r>
          </a:p>
          <a:p>
            <a:pPr algn="l" marL="0" indent="0" lvl="0">
              <a:lnSpc>
                <a:spcPts val="3842"/>
              </a:lnSpc>
            </a:pPr>
            <a:r>
              <a:rPr lang="en-US" sz="2561">
                <a:solidFill>
                  <a:srgbClr val="000000"/>
                </a:solidFill>
                <a:latin typeface="Antic"/>
                <a:ea typeface="Antic"/>
                <a:cs typeface="Antic"/>
                <a:sym typeface="Antic"/>
              </a:rPr>
              <a:t>Python 3.11.x, pip 23.x.x</a:t>
            </a:r>
          </a:p>
          <a:p>
            <a:pPr algn="l" marL="0" indent="0" lvl="0">
              <a:lnSpc>
                <a:spcPts val="3842"/>
              </a:lnSpc>
            </a:pPr>
          </a:p>
        </p:txBody>
      </p:sp>
      <p:grpSp>
        <p:nvGrpSpPr>
          <p:cNvPr name="Group 12" id="12"/>
          <p:cNvGrpSpPr/>
          <p:nvPr/>
        </p:nvGrpSpPr>
        <p:grpSpPr>
          <a:xfrm rot="0">
            <a:off x="776230" y="3512875"/>
            <a:ext cx="6001490" cy="2816957"/>
            <a:chOff x="0" y="0"/>
            <a:chExt cx="8001987" cy="3755942"/>
          </a:xfrm>
        </p:grpSpPr>
        <p:sp>
          <p:nvSpPr>
            <p:cNvPr name="TextBox 13" id="13"/>
            <p:cNvSpPr txBox="true"/>
            <p:nvPr/>
          </p:nvSpPr>
          <p:spPr>
            <a:xfrm rot="0">
              <a:off x="0" y="66675"/>
              <a:ext cx="8001987" cy="2854325"/>
            </a:xfrm>
            <a:prstGeom prst="rect">
              <a:avLst/>
            </a:prstGeom>
          </p:spPr>
          <p:txBody>
            <a:bodyPr anchor="t" rtlCol="false" tIns="0" lIns="0" bIns="0" rIns="0">
              <a:spAutoFit/>
            </a:bodyPr>
            <a:lstStyle/>
            <a:p>
              <a:pPr algn="ctr" marL="0" indent="0" lvl="0">
                <a:lnSpc>
                  <a:spcPts val="8250"/>
                </a:lnSpc>
              </a:pPr>
              <a:r>
                <a:rPr lang="en-US" b="true" sz="7500">
                  <a:solidFill>
                    <a:srgbClr val="000000"/>
                  </a:solidFill>
                  <a:latin typeface="Atkinson Hyperlegible Bold"/>
                  <a:ea typeface="Atkinson Hyperlegible Bold"/>
                  <a:cs typeface="Atkinson Hyperlegible Bold"/>
                  <a:sym typeface="Atkinson Hyperlegible Bold"/>
                </a:rPr>
                <a:t>Python Installation</a:t>
              </a:r>
            </a:p>
          </p:txBody>
        </p:sp>
        <p:sp>
          <p:nvSpPr>
            <p:cNvPr name="TextBox 14" id="14"/>
            <p:cNvSpPr txBox="true"/>
            <p:nvPr/>
          </p:nvSpPr>
          <p:spPr>
            <a:xfrm rot="0">
              <a:off x="0" y="3146129"/>
              <a:ext cx="8001987" cy="609813"/>
            </a:xfrm>
            <a:prstGeom prst="rect">
              <a:avLst/>
            </a:prstGeom>
          </p:spPr>
          <p:txBody>
            <a:bodyPr anchor="t" rtlCol="false" tIns="0" lIns="0" bIns="0" rIns="0">
              <a:spAutoFit/>
            </a:bodyPr>
            <a:lstStyle/>
            <a:p>
              <a:pPr algn="ctr" marL="0" indent="0" lvl="0">
                <a:lnSpc>
                  <a:spcPts val="3520"/>
                </a:lnSpc>
              </a:pPr>
              <a:r>
                <a:rPr lang="en-US" sz="3200">
                  <a:solidFill>
                    <a:srgbClr val="000000"/>
                  </a:solidFill>
                  <a:latin typeface="Atkinson Hyperlegible"/>
                  <a:ea typeface="Atkinson Hyperlegible"/>
                  <a:cs typeface="Atkinson Hyperlegible"/>
                  <a:sym typeface="Atkinson Hyperlegible"/>
                </a:rPr>
                <a:t>(Windows)</a:t>
              </a:r>
            </a:p>
          </p:txBody>
        </p:sp>
      </p:grpSp>
      <p:sp>
        <p:nvSpPr>
          <p:cNvPr name="Freeform 15" id="15"/>
          <p:cNvSpPr/>
          <p:nvPr/>
        </p:nvSpPr>
        <p:spPr>
          <a:xfrm flipH="false" flipV="false" rot="0">
            <a:off x="15968950" y="7967950"/>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8"/>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134225" cy="10287000"/>
            <a:chOff x="0" y="0"/>
            <a:chExt cx="1878973" cy="2709333"/>
          </a:xfrm>
        </p:grpSpPr>
        <p:sp>
          <p:nvSpPr>
            <p:cNvPr name="Freeform 3" id="3"/>
            <p:cNvSpPr/>
            <p:nvPr/>
          </p:nvSpPr>
          <p:spPr>
            <a:xfrm flipH="false" flipV="false" rot="0">
              <a:off x="0" y="0"/>
              <a:ext cx="1878973" cy="2709333"/>
            </a:xfrm>
            <a:custGeom>
              <a:avLst/>
              <a:gdLst/>
              <a:ahLst/>
              <a:cxnLst/>
              <a:rect r="r" b="b" t="t" l="l"/>
              <a:pathLst>
                <a:path h="2709333" w="1878973">
                  <a:moveTo>
                    <a:pt x="0" y="0"/>
                  </a:moveTo>
                  <a:lnTo>
                    <a:pt x="1878973" y="0"/>
                  </a:lnTo>
                  <a:lnTo>
                    <a:pt x="1878973" y="2709333"/>
                  </a:lnTo>
                  <a:lnTo>
                    <a:pt x="0" y="2709333"/>
                  </a:lnTo>
                  <a:close/>
                </a:path>
              </a:pathLst>
            </a:custGeom>
            <a:solidFill>
              <a:srgbClr val="FFFFFF"/>
            </a:solidFill>
          </p:spPr>
        </p:sp>
        <p:sp>
          <p:nvSpPr>
            <p:cNvPr name="TextBox 4" id="4"/>
            <p:cNvSpPr txBox="true"/>
            <p:nvPr/>
          </p:nvSpPr>
          <p:spPr>
            <a:xfrm>
              <a:off x="0" y="-47625"/>
              <a:ext cx="1878973" cy="275695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true" rot="5400000">
            <a:off x="71342" y="-472820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5400000">
            <a:off x="71342" y="8185881"/>
            <a:ext cx="6991541" cy="7134225"/>
          </a:xfrm>
          <a:custGeom>
            <a:avLst/>
            <a:gdLst/>
            <a:ahLst/>
            <a:cxnLst/>
            <a:rect r="r" b="b" t="t" l="l"/>
            <a:pathLst>
              <a:path h="7134225" w="6991541">
                <a:moveTo>
                  <a:pt x="0" y="7134225"/>
                </a:moveTo>
                <a:lnTo>
                  <a:pt x="6991541" y="7134225"/>
                </a:lnTo>
                <a:lnTo>
                  <a:pt x="6991541" y="0"/>
                </a:lnTo>
                <a:lnTo>
                  <a:pt x="0" y="0"/>
                </a:lnTo>
                <a:lnTo>
                  <a:pt x="0" y="713422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841069" y="2949958"/>
            <a:ext cx="9262051" cy="202081"/>
          </a:xfrm>
          <a:custGeom>
            <a:avLst/>
            <a:gdLst/>
            <a:ahLst/>
            <a:cxnLst/>
            <a:rect r="r" b="b" t="t" l="l"/>
            <a:pathLst>
              <a:path h="202081" w="9262051">
                <a:moveTo>
                  <a:pt x="0" y="0"/>
                </a:moveTo>
                <a:lnTo>
                  <a:pt x="9262051" y="0"/>
                </a:lnTo>
                <a:lnTo>
                  <a:pt x="9262051" y="202081"/>
                </a:lnTo>
                <a:lnTo>
                  <a:pt x="0" y="202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958204" y="6581081"/>
            <a:ext cx="9223006" cy="201229"/>
          </a:xfrm>
          <a:custGeom>
            <a:avLst/>
            <a:gdLst/>
            <a:ahLst/>
            <a:cxnLst/>
            <a:rect r="r" b="b" t="t" l="l"/>
            <a:pathLst>
              <a:path h="201229" w="9223006">
                <a:moveTo>
                  <a:pt x="0" y="0"/>
                </a:moveTo>
                <a:lnTo>
                  <a:pt x="9223006" y="0"/>
                </a:lnTo>
                <a:lnTo>
                  <a:pt x="9223006" y="201229"/>
                </a:lnTo>
                <a:lnTo>
                  <a:pt x="0" y="2012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841069" y="123831"/>
            <a:ext cx="9930683" cy="3114219"/>
          </a:xfrm>
          <a:prstGeom prst="rect">
            <a:avLst/>
          </a:prstGeom>
        </p:spPr>
        <p:txBody>
          <a:bodyPr anchor="t" rtlCol="false" tIns="0" lIns="0" bIns="0" rIns="0">
            <a:spAutoFit/>
          </a:bodyPr>
          <a:lstStyle/>
          <a:p>
            <a:pPr algn="l" marL="0" indent="0" lvl="0">
              <a:lnSpc>
                <a:spcPts val="4142"/>
              </a:lnSpc>
            </a:pPr>
            <a:r>
              <a:rPr lang="en-US" sz="2761">
                <a:solidFill>
                  <a:srgbClr val="000000"/>
                </a:solidFill>
                <a:latin typeface="Atkinson Hyperlegible"/>
                <a:ea typeface="Atkinson Hyperlegible"/>
                <a:cs typeface="Atkinson Hyperlegible"/>
                <a:sym typeface="Atkinson Hyperlegible"/>
              </a:rPr>
              <a:t>Anac</a:t>
            </a:r>
            <a:r>
              <a:rPr lang="en-US" sz="2761">
                <a:solidFill>
                  <a:srgbClr val="000000"/>
                </a:solidFill>
                <a:latin typeface="Atkinson Hyperlegible"/>
                <a:ea typeface="Atkinson Hyperlegible"/>
                <a:cs typeface="Atkinson Hyperlegible"/>
                <a:sym typeface="Atkinson Hyperlegible"/>
              </a:rPr>
              <a:t>onda is a free, open-source distribution of Python and R specifically desig</a:t>
            </a:r>
            <a:r>
              <a:rPr lang="en-US" sz="2761">
                <a:solidFill>
                  <a:srgbClr val="000000"/>
                </a:solidFill>
                <a:latin typeface="Atkinson Hyperlegible"/>
                <a:ea typeface="Atkinson Hyperlegible"/>
                <a:cs typeface="Atkinson Hyperlegible"/>
                <a:sym typeface="Atkinson Hyperlegible"/>
              </a:rPr>
              <a:t>ned</a:t>
            </a:r>
            <a:r>
              <a:rPr lang="en-US" sz="2761">
                <a:solidFill>
                  <a:srgbClr val="000000"/>
                </a:solidFill>
                <a:latin typeface="Atkinson Hyperlegible"/>
                <a:ea typeface="Atkinson Hyperlegible"/>
                <a:cs typeface="Atkinson Hyperlegible"/>
                <a:sym typeface="Atkinson Hyperlegible"/>
              </a:rPr>
              <a:t> fo</a:t>
            </a:r>
            <a:r>
              <a:rPr lang="en-US" sz="2761">
                <a:solidFill>
                  <a:srgbClr val="000000"/>
                </a:solidFill>
                <a:latin typeface="Atkinson Hyperlegible"/>
                <a:ea typeface="Atkinson Hyperlegible"/>
                <a:cs typeface="Atkinson Hyperlegible"/>
                <a:sym typeface="Atkinson Hyperlegible"/>
              </a:rPr>
              <a:t>r</a:t>
            </a:r>
            <a:r>
              <a:rPr lang="en-US" sz="2761">
                <a:solidFill>
                  <a:srgbClr val="000000"/>
                </a:solidFill>
                <a:latin typeface="Atkinson Hyperlegible"/>
                <a:ea typeface="Atkinson Hyperlegible"/>
                <a:cs typeface="Atkinson Hyperlegible"/>
                <a:sym typeface="Atkinson Hyperlegible"/>
              </a:rPr>
              <a:t> data </a:t>
            </a:r>
            <a:r>
              <a:rPr lang="en-US" sz="2761">
                <a:solidFill>
                  <a:srgbClr val="000000"/>
                </a:solidFill>
                <a:latin typeface="Atkinson Hyperlegible"/>
                <a:ea typeface="Atkinson Hyperlegible"/>
                <a:cs typeface="Atkinson Hyperlegible"/>
                <a:sym typeface="Atkinson Hyperlegible"/>
              </a:rPr>
              <a:t>sc</a:t>
            </a:r>
            <a:r>
              <a:rPr lang="en-US" sz="2761">
                <a:solidFill>
                  <a:srgbClr val="000000"/>
                </a:solidFill>
                <a:latin typeface="Atkinson Hyperlegible"/>
                <a:ea typeface="Atkinson Hyperlegible"/>
                <a:cs typeface="Atkinson Hyperlegible"/>
                <a:sym typeface="Atkinson Hyperlegible"/>
              </a:rPr>
              <a:t>ience </a:t>
            </a:r>
            <a:r>
              <a:rPr lang="en-US" sz="2761">
                <a:solidFill>
                  <a:srgbClr val="000000"/>
                </a:solidFill>
                <a:latin typeface="Atkinson Hyperlegible"/>
                <a:ea typeface="Atkinson Hyperlegible"/>
                <a:cs typeface="Atkinson Hyperlegible"/>
                <a:sym typeface="Atkinson Hyperlegible"/>
              </a:rPr>
              <a:t>and AI. It</a:t>
            </a:r>
            <a:r>
              <a:rPr lang="en-US" sz="2761">
                <a:solidFill>
                  <a:srgbClr val="000000"/>
                </a:solidFill>
                <a:latin typeface="Atkinson Hyperlegible"/>
                <a:ea typeface="Atkinson Hyperlegible"/>
                <a:cs typeface="Atkinson Hyperlegible"/>
                <a:sym typeface="Atkinson Hyperlegible"/>
              </a:rPr>
              <a:t> includ</a:t>
            </a:r>
            <a:r>
              <a:rPr lang="en-US" sz="2761">
                <a:solidFill>
                  <a:srgbClr val="000000"/>
                </a:solidFill>
                <a:latin typeface="Atkinson Hyperlegible"/>
                <a:ea typeface="Atkinson Hyperlegible"/>
                <a:cs typeface="Atkinson Hyperlegible"/>
                <a:sym typeface="Atkinson Hyperlegible"/>
              </a:rPr>
              <a:t>es:</a:t>
            </a:r>
          </a:p>
          <a:p>
            <a:pPr algn="l" marL="0" indent="0" lvl="0">
              <a:lnSpc>
                <a:spcPts val="4142"/>
              </a:lnSpc>
            </a:pPr>
            <a:r>
              <a:rPr lang="en-US" sz="2761">
                <a:solidFill>
                  <a:srgbClr val="000000"/>
                </a:solidFill>
                <a:latin typeface="Atkinson Hyperlegible"/>
                <a:ea typeface="Atkinson Hyperlegible"/>
                <a:cs typeface="Atkinson Hyperlegible"/>
                <a:sym typeface="Atkinson Hyperlegible"/>
              </a:rPr>
              <a:t>· conda (environment and package manager)</a:t>
            </a:r>
          </a:p>
          <a:p>
            <a:pPr algn="l" marL="0" indent="0" lvl="0">
              <a:lnSpc>
                <a:spcPts val="4142"/>
              </a:lnSpc>
            </a:pPr>
            <a:r>
              <a:rPr lang="en-US" sz="2761">
                <a:solidFill>
                  <a:srgbClr val="000000"/>
                </a:solidFill>
                <a:latin typeface="Atkinson Hyperlegible"/>
                <a:ea typeface="Atkinson Hyperlegible"/>
                <a:cs typeface="Atkinson Hyperlegible"/>
                <a:sym typeface="Atkinson Hyperlegible"/>
              </a:rPr>
              <a:t>· Pre-installed libraries like NumPy, Pandas, Matplotlib</a:t>
            </a:r>
          </a:p>
          <a:p>
            <a:pPr algn="l" marL="0" indent="0" lvl="0">
              <a:lnSpc>
                <a:spcPts val="4142"/>
              </a:lnSpc>
            </a:pPr>
            <a:r>
              <a:rPr lang="en-US" sz="2761">
                <a:solidFill>
                  <a:srgbClr val="000000"/>
                </a:solidFill>
                <a:latin typeface="Atkinson Hyperlegible"/>
                <a:ea typeface="Atkinson Hyperlegible"/>
                <a:cs typeface="Atkinson Hyperlegible"/>
                <a:sym typeface="Atkinson Hyperlegible"/>
              </a:rPr>
              <a:t>· JupyterLab (web-based notebook environment)</a:t>
            </a:r>
          </a:p>
          <a:p>
            <a:pPr algn="l" marL="0" indent="0" lvl="0">
              <a:lnSpc>
                <a:spcPts val="4142"/>
              </a:lnSpc>
            </a:pPr>
          </a:p>
        </p:txBody>
      </p:sp>
      <p:sp>
        <p:nvSpPr>
          <p:cNvPr name="TextBox 10" id="10"/>
          <p:cNvSpPr txBox="true"/>
          <p:nvPr/>
        </p:nvSpPr>
        <p:spPr>
          <a:xfrm rot="0">
            <a:off x="7817214" y="3115776"/>
            <a:ext cx="9285906" cy="3979249"/>
          </a:xfrm>
          <a:prstGeom prst="rect">
            <a:avLst/>
          </a:prstGeom>
        </p:spPr>
        <p:txBody>
          <a:bodyPr anchor="t" rtlCol="false" tIns="0" lIns="0" bIns="0" rIns="0">
            <a:spAutoFit/>
          </a:bodyPr>
          <a:lstStyle/>
          <a:p>
            <a:pPr algn="l">
              <a:lnSpc>
                <a:spcPts val="3836"/>
              </a:lnSpc>
            </a:pPr>
            <a:r>
              <a:rPr lang="en-US" sz="2557" b="true">
                <a:solidFill>
                  <a:srgbClr val="000000"/>
                </a:solidFill>
                <a:latin typeface="Atkinson Hyperlegible Bold"/>
                <a:ea typeface="Atkinson Hyperlegible Bold"/>
                <a:cs typeface="Atkinson Hyperlegible Bold"/>
                <a:sym typeface="Atkinson Hyperlegible Bold"/>
              </a:rPr>
              <a:t>Step-by-step:</a:t>
            </a:r>
          </a:p>
          <a:p>
            <a:pPr algn="l" marL="0" indent="0" lvl="0">
              <a:lnSpc>
                <a:spcPts val="3836"/>
              </a:lnSpc>
            </a:pPr>
            <a:r>
              <a:rPr lang="en-US" sz="2557">
                <a:solidFill>
                  <a:srgbClr val="000000"/>
                </a:solidFill>
                <a:latin typeface="Atkinson Hyperlegible"/>
                <a:ea typeface="Atkinson Hyperlegible"/>
                <a:cs typeface="Atkinson Hyperlegible"/>
                <a:sym typeface="Atkinson Hyperlegible"/>
              </a:rPr>
              <a:t>1. Visi</a:t>
            </a:r>
            <a:r>
              <a:rPr lang="en-US" sz="2557">
                <a:solidFill>
                  <a:srgbClr val="000000"/>
                </a:solidFill>
                <a:latin typeface="Atkinson Hyperlegible"/>
                <a:ea typeface="Atkinson Hyperlegible"/>
                <a:cs typeface="Atkinson Hyperlegible"/>
                <a:sym typeface="Atkinson Hyperlegible"/>
              </a:rPr>
              <a:t>t </a:t>
            </a:r>
            <a:r>
              <a:rPr lang="en-US" sz="2557" u="sng">
                <a:solidFill>
                  <a:srgbClr val="1B57C4"/>
                </a:solidFill>
                <a:latin typeface="Atkinson Hyperlegible"/>
                <a:ea typeface="Atkinson Hyperlegible"/>
                <a:cs typeface="Atkinson Hyperlegible"/>
                <a:sym typeface="Atkinson Hyperlegible"/>
                <a:hlinkClick r:id="rId6" tooltip="https://www.anaconda.com/products/distribution"/>
              </a:rPr>
              <a:t>anaconda.com</a:t>
            </a:r>
            <a:r>
              <a:rPr lang="en-US" sz="2557">
                <a:solidFill>
                  <a:srgbClr val="1B57C4"/>
                </a:solidFill>
                <a:latin typeface="Atkinson Hyperlegible"/>
                <a:ea typeface="Atkinson Hyperlegible"/>
                <a:cs typeface="Atkinson Hyperlegible"/>
                <a:sym typeface="Atkinson Hyperlegible"/>
              </a:rPr>
              <a:t> (</a:t>
            </a:r>
            <a:r>
              <a:rPr lang="en-US" sz="2557" u="sng">
                <a:solidFill>
                  <a:srgbClr val="1B57C4"/>
                </a:solidFill>
                <a:latin typeface="Atkinson Hyperlegible"/>
                <a:ea typeface="Atkinson Hyperlegible"/>
                <a:cs typeface="Atkinson Hyperlegible"/>
                <a:sym typeface="Atkinson Hyperlegible"/>
                <a:hlinkClick r:id="rId7" tooltip="https://www.anaconda.com/products/distribution"/>
              </a:rPr>
              <a:t>https://www.anaconda.com/products/distribution</a:t>
            </a:r>
            <a:r>
              <a:rPr lang="en-US" sz="2557">
                <a:solidFill>
                  <a:srgbClr val="1B57C4"/>
                </a:solidFill>
                <a:latin typeface="Atkinson Hyperlegible"/>
                <a:ea typeface="Atkinson Hyperlegible"/>
                <a:cs typeface="Atkinson Hyperlegible"/>
                <a:sym typeface="Atkinson Hyperlegible"/>
              </a:rPr>
              <a:t>)</a:t>
            </a:r>
          </a:p>
          <a:p>
            <a:pPr algn="l" marL="0" indent="0" lvl="0">
              <a:lnSpc>
                <a:spcPts val="3836"/>
              </a:lnSpc>
            </a:pPr>
            <a:r>
              <a:rPr lang="en-US" sz="2557">
                <a:solidFill>
                  <a:srgbClr val="000000"/>
                </a:solidFill>
                <a:latin typeface="Atkinson Hyperlegible"/>
                <a:ea typeface="Atkinson Hyperlegible"/>
                <a:cs typeface="Atkinson Hyperlegible"/>
                <a:sym typeface="Atkinson Hyperlegible"/>
              </a:rPr>
              <a:t>2. Download the latest version</a:t>
            </a:r>
          </a:p>
          <a:p>
            <a:pPr algn="l" marL="0" indent="0" lvl="0">
              <a:lnSpc>
                <a:spcPts val="4286"/>
              </a:lnSpc>
            </a:pPr>
            <a:r>
              <a:rPr lang="en-US" sz="2857">
                <a:solidFill>
                  <a:srgbClr val="000000"/>
                </a:solidFill>
                <a:latin typeface="Atkinson Hyperlegible"/>
                <a:ea typeface="Atkinson Hyperlegible"/>
                <a:cs typeface="Atkinson Hyperlegible"/>
                <a:sym typeface="Atkinson Hyperlegible"/>
              </a:rPr>
              <a:t>3. Install and open Anaconda Navigator (GUI) or use the command line</a:t>
            </a:r>
          </a:p>
          <a:p>
            <a:pPr algn="l" marL="0" indent="0" lvl="0">
              <a:lnSpc>
                <a:spcPts val="3836"/>
              </a:lnSpc>
            </a:pPr>
          </a:p>
          <a:p>
            <a:pPr algn="l" marL="0" indent="0" lvl="0">
              <a:lnSpc>
                <a:spcPts val="3836"/>
              </a:lnSpc>
            </a:pPr>
          </a:p>
        </p:txBody>
      </p:sp>
      <p:sp>
        <p:nvSpPr>
          <p:cNvPr name="TextBox 11" id="11"/>
          <p:cNvSpPr txBox="true"/>
          <p:nvPr/>
        </p:nvSpPr>
        <p:spPr>
          <a:xfrm rot="0">
            <a:off x="7802024" y="6879411"/>
            <a:ext cx="9750801" cy="3436164"/>
          </a:xfrm>
          <a:prstGeom prst="rect">
            <a:avLst/>
          </a:prstGeom>
        </p:spPr>
        <p:txBody>
          <a:bodyPr anchor="t" rtlCol="false" tIns="0" lIns="0" bIns="0" rIns="0">
            <a:spAutoFit/>
          </a:bodyPr>
          <a:lstStyle/>
          <a:p>
            <a:pPr algn="l" marL="0" indent="0" lvl="0">
              <a:lnSpc>
                <a:spcPts val="3842"/>
              </a:lnSpc>
            </a:pPr>
            <a:r>
              <a:rPr lang="en-US" b="true" sz="2561">
                <a:solidFill>
                  <a:srgbClr val="000000"/>
                </a:solidFill>
                <a:latin typeface="Atkinson Hyperlegible Bold"/>
                <a:ea typeface="Atkinson Hyperlegible Bold"/>
                <a:cs typeface="Atkinson Hyperlegible Bold"/>
                <a:sym typeface="Atkinson Hyperlegible Bold"/>
              </a:rPr>
              <a:t>C</a:t>
            </a:r>
            <a:r>
              <a:rPr lang="en-US" b="true" sz="2561">
                <a:solidFill>
                  <a:srgbClr val="000000"/>
                </a:solidFill>
                <a:latin typeface="Atkinson Hyperlegible Bold"/>
                <a:ea typeface="Atkinson Hyperlegible Bold"/>
                <a:cs typeface="Atkinson Hyperlegible Bold"/>
                <a:sym typeface="Atkinson Hyperlegible Bold"/>
              </a:rPr>
              <a:t>onda Environment Example:</a:t>
            </a:r>
          </a:p>
          <a:p>
            <a:pPr algn="l" marL="0" indent="0" lvl="0">
              <a:lnSpc>
                <a:spcPts val="3842"/>
              </a:lnSpc>
            </a:pPr>
            <a:r>
              <a:rPr lang="en-US" sz="2561">
                <a:solidFill>
                  <a:srgbClr val="000000"/>
                </a:solidFill>
                <a:latin typeface="Antic"/>
                <a:ea typeface="Antic"/>
                <a:cs typeface="Antic"/>
                <a:sym typeface="Antic"/>
              </a:rPr>
              <a:t>conda create --name ai_env python=3.11</a:t>
            </a:r>
          </a:p>
          <a:p>
            <a:pPr algn="l" marL="0" indent="0" lvl="0">
              <a:lnSpc>
                <a:spcPts val="4292"/>
              </a:lnSpc>
            </a:pPr>
            <a:r>
              <a:rPr lang="en-US" sz="2861">
                <a:solidFill>
                  <a:srgbClr val="000000"/>
                </a:solidFill>
                <a:latin typeface="Antic"/>
                <a:ea typeface="Antic"/>
                <a:cs typeface="Antic"/>
                <a:sym typeface="Antic"/>
              </a:rPr>
              <a:t>conda activate ai_env</a:t>
            </a:r>
          </a:p>
          <a:p>
            <a:pPr algn="l" marL="0" indent="0" lvl="0">
              <a:lnSpc>
                <a:spcPts val="3842"/>
              </a:lnSpc>
            </a:pPr>
          </a:p>
          <a:p>
            <a:pPr algn="l" marL="0" indent="0" lvl="0">
              <a:lnSpc>
                <a:spcPts val="3842"/>
              </a:lnSpc>
            </a:pPr>
            <a:r>
              <a:rPr lang="en-US" sz="2561">
                <a:solidFill>
                  <a:srgbClr val="000000"/>
                </a:solidFill>
                <a:latin typeface="Atkinson Hyperlegible"/>
                <a:ea typeface="Atkinson Hyperlegible"/>
                <a:cs typeface="Atkinson Hyperlegible"/>
                <a:sym typeface="Atkinson Hyperlegible"/>
              </a:rPr>
              <a:t>Use Anaconda when managing complex environments with large ML/DL libraries and GPU support.</a:t>
            </a:r>
          </a:p>
          <a:p>
            <a:pPr algn="l" marL="0" indent="0" lvl="0">
              <a:lnSpc>
                <a:spcPts val="3842"/>
              </a:lnSpc>
            </a:pPr>
          </a:p>
        </p:txBody>
      </p:sp>
      <p:grpSp>
        <p:nvGrpSpPr>
          <p:cNvPr name="Group 12" id="12"/>
          <p:cNvGrpSpPr/>
          <p:nvPr/>
        </p:nvGrpSpPr>
        <p:grpSpPr>
          <a:xfrm rot="0">
            <a:off x="776230" y="3735022"/>
            <a:ext cx="6038165" cy="3047288"/>
            <a:chOff x="0" y="0"/>
            <a:chExt cx="8050887" cy="4063051"/>
          </a:xfrm>
        </p:grpSpPr>
        <p:sp>
          <p:nvSpPr>
            <p:cNvPr name="TextBox 13" id="13"/>
            <p:cNvSpPr txBox="true"/>
            <p:nvPr/>
          </p:nvSpPr>
          <p:spPr>
            <a:xfrm rot="0">
              <a:off x="0" y="76200"/>
              <a:ext cx="8050887" cy="3083639"/>
            </a:xfrm>
            <a:prstGeom prst="rect">
              <a:avLst/>
            </a:prstGeom>
          </p:spPr>
          <p:txBody>
            <a:bodyPr anchor="t" rtlCol="false" tIns="0" lIns="0" bIns="0" rIns="0">
              <a:spAutoFit/>
            </a:bodyPr>
            <a:lstStyle/>
            <a:p>
              <a:pPr algn="ctr" marL="0" indent="0" lvl="0">
                <a:lnSpc>
                  <a:spcPts val="8924"/>
                </a:lnSpc>
              </a:pPr>
              <a:r>
                <a:rPr lang="en-US" b="true" sz="8113">
                  <a:solidFill>
                    <a:srgbClr val="000000"/>
                  </a:solidFill>
                  <a:latin typeface="Atkinson Hyperlegible Bold"/>
                  <a:ea typeface="Atkinson Hyperlegible Bold"/>
                  <a:cs typeface="Atkinson Hyperlegible Bold"/>
                  <a:sym typeface="Atkinson Hyperlegible Bold"/>
                </a:rPr>
                <a:t>Anaconda Installation</a:t>
              </a:r>
            </a:p>
          </p:txBody>
        </p:sp>
        <p:sp>
          <p:nvSpPr>
            <p:cNvPr name="TextBox 14" id="14"/>
            <p:cNvSpPr txBox="true"/>
            <p:nvPr/>
          </p:nvSpPr>
          <p:spPr>
            <a:xfrm rot="0">
              <a:off x="0" y="3401040"/>
              <a:ext cx="8050887" cy="662011"/>
            </a:xfrm>
            <a:prstGeom prst="rect">
              <a:avLst/>
            </a:prstGeom>
          </p:spPr>
          <p:txBody>
            <a:bodyPr anchor="t" rtlCol="false" tIns="0" lIns="0" bIns="0" rIns="0">
              <a:spAutoFit/>
            </a:bodyPr>
            <a:lstStyle/>
            <a:p>
              <a:pPr algn="ctr" marL="0" indent="0" lvl="0">
                <a:lnSpc>
                  <a:spcPts val="3807"/>
                </a:lnSpc>
              </a:pPr>
              <a:r>
                <a:rPr lang="en-US" sz="3461">
                  <a:solidFill>
                    <a:srgbClr val="000000"/>
                  </a:solidFill>
                  <a:latin typeface="Atkinson Hyperlegible"/>
                  <a:ea typeface="Atkinson Hyperlegible"/>
                  <a:cs typeface="Atkinson Hyperlegible"/>
                  <a:sym typeface="Atkinson Hyperlegible"/>
                </a:rPr>
                <a:t>(Alternative to pip)</a:t>
              </a:r>
            </a:p>
          </p:txBody>
        </p:sp>
      </p:grpSp>
      <p:sp>
        <p:nvSpPr>
          <p:cNvPr name="Freeform 15" id="15"/>
          <p:cNvSpPr/>
          <p:nvPr/>
        </p:nvSpPr>
        <p:spPr>
          <a:xfrm flipH="false" flipV="false" rot="0">
            <a:off x="0" y="15632"/>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8"/>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6698664" y="0"/>
            <a:ext cx="10081260" cy="10287000"/>
          </a:xfrm>
          <a:custGeom>
            <a:avLst/>
            <a:gdLst/>
            <a:ahLst/>
            <a:cxnLst/>
            <a:rect r="r" b="b" t="t" l="l"/>
            <a:pathLst>
              <a:path h="10287000" w="10081260">
                <a:moveTo>
                  <a:pt x="0" y="10287000"/>
                </a:moveTo>
                <a:lnTo>
                  <a:pt x="10081260" y="10287000"/>
                </a:lnTo>
                <a:lnTo>
                  <a:pt x="1008126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135315">
            <a:off x="2511742" y="8812322"/>
            <a:ext cx="2225037" cy="2225037"/>
          </a:xfrm>
          <a:custGeom>
            <a:avLst/>
            <a:gdLst/>
            <a:ahLst/>
            <a:cxnLst/>
            <a:rect r="r" b="b" t="t" l="l"/>
            <a:pathLst>
              <a:path h="2225037" w="2225037">
                <a:moveTo>
                  <a:pt x="0" y="0"/>
                </a:moveTo>
                <a:lnTo>
                  <a:pt x="2225037" y="0"/>
                </a:lnTo>
                <a:lnTo>
                  <a:pt x="2225037" y="2225037"/>
                </a:lnTo>
                <a:lnTo>
                  <a:pt x="0" y="2225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521433">
            <a:off x="5236565" y="6999007"/>
            <a:ext cx="1138888" cy="1138888"/>
          </a:xfrm>
          <a:custGeom>
            <a:avLst/>
            <a:gdLst/>
            <a:ahLst/>
            <a:cxnLst/>
            <a:rect r="r" b="b" t="t" l="l"/>
            <a:pathLst>
              <a:path h="1138888" w="1138888">
                <a:moveTo>
                  <a:pt x="0" y="0"/>
                </a:moveTo>
                <a:lnTo>
                  <a:pt x="1138888" y="0"/>
                </a:lnTo>
                <a:lnTo>
                  <a:pt x="1138888" y="1138887"/>
                </a:lnTo>
                <a:lnTo>
                  <a:pt x="0" y="11388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779814" y="521154"/>
            <a:ext cx="12668485" cy="800751"/>
          </a:xfrm>
          <a:prstGeom prst="rect">
            <a:avLst/>
          </a:prstGeom>
        </p:spPr>
        <p:txBody>
          <a:bodyPr anchor="t" rtlCol="false" tIns="0" lIns="0" bIns="0" rIns="0">
            <a:spAutoFit/>
          </a:bodyPr>
          <a:lstStyle/>
          <a:p>
            <a:pPr algn="ctr" marL="0" indent="0" lvl="0">
              <a:lnSpc>
                <a:spcPts val="6025"/>
              </a:lnSpc>
            </a:pPr>
            <a:r>
              <a:rPr lang="en-US" b="true" sz="6025">
                <a:solidFill>
                  <a:srgbClr val="000000"/>
                </a:solidFill>
                <a:latin typeface="Atkinson Hyperlegible Bold"/>
                <a:ea typeface="Atkinson Hyperlegible Bold"/>
                <a:cs typeface="Atkinson Hyperlegible Bold"/>
                <a:sym typeface="Atkinson Hyperlegible Bold"/>
              </a:rPr>
              <a:t>Virtual Environments (Why &amp; How)</a:t>
            </a:r>
          </a:p>
        </p:txBody>
      </p:sp>
      <p:sp>
        <p:nvSpPr>
          <p:cNvPr name="TextBox 6" id="6"/>
          <p:cNvSpPr txBox="true"/>
          <p:nvPr/>
        </p:nvSpPr>
        <p:spPr>
          <a:xfrm rot="0">
            <a:off x="5176422" y="1283805"/>
            <a:ext cx="11439291" cy="8681721"/>
          </a:xfrm>
          <a:prstGeom prst="rect">
            <a:avLst/>
          </a:prstGeom>
        </p:spPr>
        <p:txBody>
          <a:bodyPr anchor="t" rtlCol="false" tIns="0" lIns="0" bIns="0" rIns="0">
            <a:spAutoFit/>
          </a:bodyPr>
          <a:lstStyle/>
          <a:p>
            <a:pPr algn="l">
              <a:lnSpc>
                <a:spcPts val="4419"/>
              </a:lnSpc>
              <a:spcBef>
                <a:spcPct val="0"/>
              </a:spcBef>
            </a:pPr>
            <a:r>
              <a:rPr lang="en-US" sz="3399">
                <a:solidFill>
                  <a:srgbClr val="000000"/>
                </a:solidFill>
                <a:latin typeface="Atkinson Hyperlegible"/>
                <a:ea typeface="Atkinson Hyperlegible"/>
                <a:cs typeface="Atkinson Hyperlegible"/>
                <a:sym typeface="Atkinson Hyperlegible"/>
              </a:rPr>
              <a:t>A virtual environment is an isolated Python environment where you can install packages without affecting other projects or the system Python.</a:t>
            </a:r>
          </a:p>
          <a:p>
            <a:pPr algn="l">
              <a:lnSpc>
                <a:spcPts val="4419"/>
              </a:lnSpc>
              <a:spcBef>
                <a:spcPct val="0"/>
              </a:spcBef>
            </a:pPr>
          </a:p>
          <a:p>
            <a:pPr algn="l">
              <a:lnSpc>
                <a:spcPts val="3297"/>
              </a:lnSpc>
            </a:pPr>
            <a:r>
              <a:rPr lang="en-US" b="true" sz="3399">
                <a:solidFill>
                  <a:srgbClr val="000000"/>
                </a:solidFill>
                <a:latin typeface="Atkinson Hyperlegible Bold"/>
                <a:ea typeface="Atkinson Hyperlegible Bold"/>
                <a:cs typeface="Atkinson Hyperlegible Bold"/>
                <a:sym typeface="Atkinson Hyperlegible Bold"/>
              </a:rPr>
              <a:t>Using venv (pip-based):</a:t>
            </a:r>
          </a:p>
          <a:p>
            <a:pPr algn="l">
              <a:lnSpc>
                <a:spcPts val="3297"/>
              </a:lnSpc>
            </a:pPr>
          </a:p>
          <a:p>
            <a:pPr algn="l">
              <a:lnSpc>
                <a:spcPts val="3297"/>
              </a:lnSpc>
            </a:pPr>
            <a:r>
              <a:rPr lang="en-US" sz="3399">
                <a:solidFill>
                  <a:srgbClr val="000000"/>
                </a:solidFill>
                <a:latin typeface="Antic"/>
                <a:ea typeface="Antic"/>
                <a:cs typeface="Antic"/>
                <a:sym typeface="Antic"/>
              </a:rPr>
              <a:t>python -m venv ai_project</a:t>
            </a:r>
          </a:p>
          <a:p>
            <a:pPr algn="l">
              <a:lnSpc>
                <a:spcPts val="4419"/>
              </a:lnSpc>
              <a:spcBef>
                <a:spcPct val="0"/>
              </a:spcBef>
            </a:pPr>
          </a:p>
          <a:p>
            <a:pPr algn="l">
              <a:lnSpc>
                <a:spcPts val="4419"/>
              </a:lnSpc>
              <a:spcBef>
                <a:spcPct val="0"/>
              </a:spcBef>
            </a:pPr>
            <a:r>
              <a:rPr lang="en-US" sz="3399">
                <a:solidFill>
                  <a:srgbClr val="000000"/>
                </a:solidFill>
                <a:latin typeface="Atkinson Hyperlegible"/>
                <a:ea typeface="Atkinson Hyperlegible"/>
                <a:cs typeface="Atkinson Hyperlegible"/>
                <a:sym typeface="Atkinson Hyperlegible"/>
              </a:rPr>
              <a:t># Activate:</a:t>
            </a:r>
          </a:p>
          <a:p>
            <a:pPr algn="l">
              <a:lnSpc>
                <a:spcPts val="4419"/>
              </a:lnSpc>
              <a:spcBef>
                <a:spcPct val="0"/>
              </a:spcBef>
            </a:pPr>
            <a:r>
              <a:rPr lang="en-US" sz="3399">
                <a:solidFill>
                  <a:srgbClr val="000000"/>
                </a:solidFill>
                <a:latin typeface="Atkinson Hyperlegible"/>
                <a:ea typeface="Atkinson Hyperlegible"/>
                <a:cs typeface="Atkinson Hyperlegible"/>
                <a:sym typeface="Atkinson Hyperlegible"/>
              </a:rPr>
              <a:t>ai_project\Scripts\activate # Windows</a:t>
            </a:r>
          </a:p>
          <a:p>
            <a:pPr algn="l">
              <a:lnSpc>
                <a:spcPts val="3297"/>
              </a:lnSpc>
            </a:pPr>
            <a:r>
              <a:rPr lang="en-US" sz="3399">
                <a:solidFill>
                  <a:srgbClr val="000000"/>
                </a:solidFill>
                <a:latin typeface="Atkinson Hyperlegible"/>
                <a:ea typeface="Atkinson Hyperlegible"/>
                <a:cs typeface="Atkinson Hyperlegible"/>
                <a:sym typeface="Atkinson Hyperlegible"/>
              </a:rPr>
              <a:t>source ai_project/bin/activate # macOS/Linux</a:t>
            </a:r>
          </a:p>
          <a:p>
            <a:pPr algn="l">
              <a:lnSpc>
                <a:spcPts val="3297"/>
              </a:lnSpc>
            </a:pPr>
          </a:p>
          <a:p>
            <a:pPr algn="l">
              <a:lnSpc>
                <a:spcPts val="3297"/>
              </a:lnSpc>
            </a:pPr>
            <a:r>
              <a:rPr lang="en-US" sz="3399">
                <a:solidFill>
                  <a:srgbClr val="000000"/>
                </a:solidFill>
                <a:latin typeface="Antic"/>
                <a:ea typeface="Antic"/>
                <a:cs typeface="Antic"/>
                <a:sym typeface="Antic"/>
              </a:rPr>
              <a:t>pip install numpy pandas</a:t>
            </a:r>
          </a:p>
          <a:p>
            <a:pPr algn="l">
              <a:lnSpc>
                <a:spcPts val="4419"/>
              </a:lnSpc>
              <a:spcBef>
                <a:spcPct val="0"/>
              </a:spcBef>
            </a:pPr>
          </a:p>
          <a:p>
            <a:pPr algn="l">
              <a:lnSpc>
                <a:spcPts val="3365"/>
              </a:lnSpc>
            </a:pPr>
            <a:r>
              <a:rPr lang="en-US" b="true" sz="3399">
                <a:solidFill>
                  <a:srgbClr val="000000"/>
                </a:solidFill>
                <a:latin typeface="Atkinson Hyperlegible Bold"/>
                <a:ea typeface="Atkinson Hyperlegible Bold"/>
                <a:cs typeface="Atkinson Hyperlegible Bold"/>
                <a:sym typeface="Atkinson Hyperlegible Bold"/>
              </a:rPr>
              <a:t>Using conda:</a:t>
            </a:r>
          </a:p>
          <a:p>
            <a:pPr algn="l">
              <a:lnSpc>
                <a:spcPts val="3365"/>
              </a:lnSpc>
            </a:pPr>
          </a:p>
          <a:p>
            <a:pPr algn="l">
              <a:lnSpc>
                <a:spcPts val="3365"/>
              </a:lnSpc>
            </a:pPr>
            <a:r>
              <a:rPr lang="en-US" sz="3399">
                <a:solidFill>
                  <a:srgbClr val="000000"/>
                </a:solidFill>
                <a:latin typeface="Antic"/>
                <a:ea typeface="Antic"/>
                <a:cs typeface="Antic"/>
                <a:sym typeface="Antic"/>
              </a:rPr>
              <a:t>conda create --name ai_project python=3.11</a:t>
            </a:r>
          </a:p>
          <a:p>
            <a:pPr algn="l">
              <a:lnSpc>
                <a:spcPts val="4419"/>
              </a:lnSpc>
              <a:spcBef>
                <a:spcPct val="0"/>
              </a:spcBef>
            </a:pPr>
            <a:r>
              <a:rPr lang="en-US" sz="3399">
                <a:solidFill>
                  <a:srgbClr val="000000"/>
                </a:solidFill>
                <a:latin typeface="Antic"/>
                <a:ea typeface="Antic"/>
                <a:cs typeface="Antic"/>
                <a:sym typeface="Antic"/>
              </a:rPr>
              <a:t>conda activate ai_project</a:t>
            </a:r>
          </a:p>
        </p:txBody>
      </p:sp>
      <p:sp>
        <p:nvSpPr>
          <p:cNvPr name="Freeform 7" id="7"/>
          <p:cNvSpPr/>
          <p:nvPr/>
        </p:nvSpPr>
        <p:spPr>
          <a:xfrm flipH="false" flipV="false" rot="0">
            <a:off x="15761819" y="7760819"/>
            <a:ext cx="2526181" cy="2526181"/>
          </a:xfrm>
          <a:custGeom>
            <a:avLst/>
            <a:gdLst/>
            <a:ahLst/>
            <a:cxnLst/>
            <a:rect r="r" b="b" t="t" l="l"/>
            <a:pathLst>
              <a:path h="2526181" w="2526181">
                <a:moveTo>
                  <a:pt x="0" y="0"/>
                </a:moveTo>
                <a:lnTo>
                  <a:pt x="2526181" y="0"/>
                </a:lnTo>
                <a:lnTo>
                  <a:pt x="2526181" y="2526181"/>
                </a:lnTo>
                <a:lnTo>
                  <a:pt x="0" y="25261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5874909" y="7864384"/>
            <a:ext cx="2319050" cy="2319050"/>
          </a:xfrm>
          <a:custGeom>
            <a:avLst/>
            <a:gdLst/>
            <a:ahLst/>
            <a:cxnLst/>
            <a:rect r="r" b="b" t="t" l="l"/>
            <a:pathLst>
              <a:path h="2319050" w="2319050">
                <a:moveTo>
                  <a:pt x="0" y="0"/>
                </a:moveTo>
                <a:lnTo>
                  <a:pt x="2319050" y="0"/>
                </a:lnTo>
                <a:lnTo>
                  <a:pt x="2319050" y="2319050"/>
                </a:lnTo>
                <a:lnTo>
                  <a:pt x="0" y="2319050"/>
                </a:lnTo>
                <a:lnTo>
                  <a:pt x="0" y="0"/>
                </a:lnTo>
                <a:close/>
              </a:path>
            </a:pathLst>
          </a:custGeom>
          <a:blipFill>
            <a:blip r:embed="rId10"/>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AI Machine Learning Summer School Program</dc:description>
  <dc:identifier>DAGrU8EK7WE</dc:identifier>
  <dcterms:modified xsi:type="dcterms:W3CDTF">2011-08-01T06:04:30Z</dcterms:modified>
  <cp:revision>1</cp:revision>
  <dc:title>Presentation - AI Machine Learning Summer School Program</dc:title>
</cp:coreProperties>
</file>