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Muli Bold" charset="1" panose="00000800000000000000"/>
      <p:regular r:id="rId17"/>
    </p:embeddedFont>
    <p:embeddedFont>
      <p:font typeface="Libre Baskerville Bold" charset="1" panose="02000000000000000000"/>
      <p:regular r:id="rId18"/>
    </p:embeddedFont>
    <p:embeddedFont>
      <p:font typeface="Muli" charset="1" panose="00000500000000000000"/>
      <p:regular r:id="rId19"/>
    </p:embeddedFont>
    <p:embeddedFont>
      <p:font typeface="Canva Sans" charset="1" panose="020B0503030501040103"/>
      <p:regular r:id="rId20"/>
    </p:embeddedFont>
    <p:embeddedFont>
      <p:font typeface="Arimo Bold" charset="1" panose="020B0704020202020204"/>
      <p:regular r:id="rId21"/>
    </p:embeddedFont>
    <p:embeddedFont>
      <p:font typeface="Canva Sans Bold" charset="1" panose="020B0803030501040103"/>
      <p:regular r:id="rId22"/>
    </p:embeddedFont>
    <p:embeddedFont>
      <p:font typeface="Antic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Relationship Id="rId6" Target="../media/image21.png" Type="http://schemas.openxmlformats.org/officeDocument/2006/relationships/image"/><Relationship Id="rId7" Target="../media/image22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Relationship Id="rId3" Target="../media/image28.svg" Type="http://schemas.openxmlformats.org/officeDocument/2006/relationships/image"/><Relationship Id="rId4" Target="../media/image29.png" Type="http://schemas.openxmlformats.org/officeDocument/2006/relationships/image"/><Relationship Id="rId5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60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10262" y="0"/>
            <a:ext cx="14282192" cy="14282192"/>
          </a:xfrm>
          <a:custGeom>
            <a:avLst/>
            <a:gdLst/>
            <a:ahLst/>
            <a:cxnLst/>
            <a:rect r="r" b="b" t="t" l="l"/>
            <a:pathLst>
              <a:path h="14282192" w="14282192">
                <a:moveTo>
                  <a:pt x="0" y="0"/>
                </a:moveTo>
                <a:lnTo>
                  <a:pt x="14282192" y="0"/>
                </a:lnTo>
                <a:lnTo>
                  <a:pt x="14282192" y="14282192"/>
                </a:lnTo>
                <a:lnTo>
                  <a:pt x="0" y="14282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2539228">
            <a:off x="16827245" y="-754844"/>
            <a:ext cx="2233070" cy="2233070"/>
          </a:xfrm>
          <a:custGeom>
            <a:avLst/>
            <a:gdLst/>
            <a:ahLst/>
            <a:cxnLst/>
            <a:rect r="r" b="b" t="t" l="l"/>
            <a:pathLst>
              <a:path h="2233070" w="2233070">
                <a:moveTo>
                  <a:pt x="0" y="0"/>
                </a:moveTo>
                <a:lnTo>
                  <a:pt x="2233070" y="0"/>
                </a:lnTo>
                <a:lnTo>
                  <a:pt x="2233070" y="2233070"/>
                </a:lnTo>
                <a:lnTo>
                  <a:pt x="0" y="2233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378268" y="7395005"/>
            <a:ext cx="2882470" cy="2882470"/>
          </a:xfrm>
          <a:custGeom>
            <a:avLst/>
            <a:gdLst/>
            <a:ahLst/>
            <a:cxnLst/>
            <a:rect r="r" b="b" t="t" l="l"/>
            <a:pathLst>
              <a:path h="2882470" w="2882470">
                <a:moveTo>
                  <a:pt x="0" y="0"/>
                </a:moveTo>
                <a:lnTo>
                  <a:pt x="2882470" y="0"/>
                </a:lnTo>
                <a:lnTo>
                  <a:pt x="2882470" y="2882470"/>
                </a:lnTo>
                <a:lnTo>
                  <a:pt x="0" y="28824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63211" y="7454537"/>
            <a:ext cx="2763407" cy="2763407"/>
          </a:xfrm>
          <a:custGeom>
            <a:avLst/>
            <a:gdLst/>
            <a:ahLst/>
            <a:cxnLst/>
            <a:rect r="r" b="b" t="t" l="l"/>
            <a:pathLst>
              <a:path h="2763407" w="2763407">
                <a:moveTo>
                  <a:pt x="0" y="0"/>
                </a:moveTo>
                <a:lnTo>
                  <a:pt x="2763407" y="0"/>
                </a:lnTo>
                <a:lnTo>
                  <a:pt x="2763407" y="2763407"/>
                </a:lnTo>
                <a:lnTo>
                  <a:pt x="0" y="276340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542" y="4139285"/>
            <a:ext cx="10968388" cy="1313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321"/>
              </a:lnSpc>
            </a:pPr>
            <a:r>
              <a:rPr lang="en-US" b="true" sz="8967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Feature Engineering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9275" y="5423815"/>
            <a:ext cx="10136120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39"/>
              </a:lnSpc>
            </a:pPr>
            <a:r>
              <a:rPr lang="en-US" b="true" sz="3699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Crafting Better Signals for Machine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0767" y="8683840"/>
            <a:ext cx="7969170" cy="1237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28"/>
              </a:lnSpc>
            </a:pPr>
            <a:r>
              <a:rPr lang="en-US" sz="3270" b="true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Presented by: Dr Grace U. Nneji</a:t>
            </a:r>
          </a:p>
          <a:p>
            <a:pPr algn="l" marL="0" indent="0" lvl="0">
              <a:lnSpc>
                <a:spcPts val="3923"/>
              </a:lnSpc>
            </a:pPr>
            <a:r>
              <a:rPr lang="en-US" b="true" sz="3269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                 </a:t>
            </a:r>
            <a:r>
              <a:rPr lang="en-US" b="true" sz="3269">
                <a:solidFill>
                  <a:srgbClr val="FFFFFF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Dr Happy N. Monday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60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97416" y="-768716"/>
            <a:ext cx="3594831" cy="3594831"/>
          </a:xfrm>
          <a:custGeom>
            <a:avLst/>
            <a:gdLst/>
            <a:ahLst/>
            <a:cxnLst/>
            <a:rect r="r" b="b" t="t" l="l"/>
            <a:pathLst>
              <a:path h="3594831" w="3594831">
                <a:moveTo>
                  <a:pt x="0" y="0"/>
                </a:moveTo>
                <a:lnTo>
                  <a:pt x="3594832" y="0"/>
                </a:lnTo>
                <a:lnTo>
                  <a:pt x="3594832" y="3594832"/>
                </a:lnTo>
                <a:lnTo>
                  <a:pt x="0" y="3594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76488" y="7502525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554334" y="6651885"/>
            <a:ext cx="5108668" cy="4114800"/>
          </a:xfrm>
          <a:custGeom>
            <a:avLst/>
            <a:gdLst/>
            <a:ahLst/>
            <a:cxnLst/>
            <a:rect r="r" b="b" t="t" l="l"/>
            <a:pathLst>
              <a:path h="4114800" w="5108668">
                <a:moveTo>
                  <a:pt x="0" y="0"/>
                </a:moveTo>
                <a:lnTo>
                  <a:pt x="5108668" y="0"/>
                </a:lnTo>
                <a:lnTo>
                  <a:pt x="51086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54334" y="3028046"/>
            <a:ext cx="13340305" cy="3553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015"/>
              </a:lnSpc>
            </a:pPr>
            <a:r>
              <a:rPr lang="en-US" b="true" sz="61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Hands-on practice is essential for mastering feature engineering and applying machine learning concepts effectively in real-world scenarios.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10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232605" y="2005"/>
            <a:ext cx="2053391" cy="2053391"/>
          </a:xfrm>
          <a:custGeom>
            <a:avLst/>
            <a:gdLst/>
            <a:ahLst/>
            <a:cxnLst/>
            <a:rect r="r" b="b" t="t" l="l"/>
            <a:pathLst>
              <a:path h="2053391" w="2053391">
                <a:moveTo>
                  <a:pt x="0" y="0"/>
                </a:moveTo>
                <a:lnTo>
                  <a:pt x="2053390" y="0"/>
                </a:lnTo>
                <a:lnTo>
                  <a:pt x="2053390" y="2053390"/>
                </a:lnTo>
                <a:lnTo>
                  <a:pt x="0" y="205339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983594"/>
            <a:ext cx="7806577" cy="7806577"/>
          </a:xfrm>
          <a:custGeom>
            <a:avLst/>
            <a:gdLst/>
            <a:ahLst/>
            <a:cxnLst/>
            <a:rect r="r" b="b" t="t" l="l"/>
            <a:pathLst>
              <a:path h="7806577" w="7806577">
                <a:moveTo>
                  <a:pt x="0" y="0"/>
                </a:moveTo>
                <a:lnTo>
                  <a:pt x="7806577" y="0"/>
                </a:lnTo>
                <a:lnTo>
                  <a:pt x="7806577" y="7806577"/>
                </a:lnTo>
                <a:lnTo>
                  <a:pt x="0" y="78065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42034" y="0"/>
            <a:ext cx="5822983" cy="5822983"/>
          </a:xfrm>
          <a:custGeom>
            <a:avLst/>
            <a:gdLst/>
            <a:ahLst/>
            <a:cxnLst/>
            <a:rect r="r" b="b" t="t" l="l"/>
            <a:pathLst>
              <a:path h="5822983" w="5822983">
                <a:moveTo>
                  <a:pt x="0" y="0"/>
                </a:moveTo>
                <a:lnTo>
                  <a:pt x="5822983" y="0"/>
                </a:lnTo>
                <a:lnTo>
                  <a:pt x="5822983" y="5822983"/>
                </a:lnTo>
                <a:lnTo>
                  <a:pt x="0" y="58229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213494"/>
            <a:ext cx="921133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00"/>
              </a:lnSpc>
            </a:pPr>
            <a:r>
              <a:rPr lang="en-US" b="true" sz="6000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KEY TAKEAWAYS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23723" y="6693304"/>
            <a:ext cx="6235577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</a:pPr>
            <a:r>
              <a:rPr lang="en-US" sz="24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In this lecture, we've explored the </a:t>
            </a:r>
            <a:r>
              <a:rPr lang="en-US" b="true" sz="24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critical techniques</a:t>
            </a:r>
            <a:r>
              <a:rPr lang="en-US" sz="24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of feature engineering, emphasizing its role in enhancing model performance and providing practical strategies to apply these concepts in your ML projects.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2465017" y="0"/>
            <a:ext cx="5822983" cy="5822983"/>
          </a:xfrm>
          <a:custGeom>
            <a:avLst/>
            <a:gdLst/>
            <a:ahLst/>
            <a:cxnLst/>
            <a:rect r="r" b="b" t="t" l="l"/>
            <a:pathLst>
              <a:path h="5822983" w="5822983">
                <a:moveTo>
                  <a:pt x="0" y="0"/>
                </a:moveTo>
                <a:lnTo>
                  <a:pt x="5822983" y="0"/>
                </a:lnTo>
                <a:lnTo>
                  <a:pt x="5822983" y="5822983"/>
                </a:lnTo>
                <a:lnTo>
                  <a:pt x="0" y="58229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181994" y="463177"/>
            <a:ext cx="4839479" cy="4839479"/>
          </a:xfrm>
          <a:custGeom>
            <a:avLst/>
            <a:gdLst/>
            <a:ahLst/>
            <a:cxnLst/>
            <a:rect r="r" b="b" t="t" l="l"/>
            <a:pathLst>
              <a:path h="4839479" w="4839479">
                <a:moveTo>
                  <a:pt x="0" y="0"/>
                </a:moveTo>
                <a:lnTo>
                  <a:pt x="4839479" y="0"/>
                </a:lnTo>
                <a:lnTo>
                  <a:pt x="4839479" y="4839479"/>
                </a:lnTo>
                <a:lnTo>
                  <a:pt x="0" y="483947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E605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854168">
            <a:off x="-1295245" y="-1192986"/>
            <a:ext cx="2590490" cy="2590490"/>
          </a:xfrm>
          <a:custGeom>
            <a:avLst/>
            <a:gdLst/>
            <a:ahLst/>
            <a:cxnLst/>
            <a:rect r="r" b="b" t="t" l="l"/>
            <a:pathLst>
              <a:path h="2590490" w="2590490">
                <a:moveTo>
                  <a:pt x="0" y="0"/>
                </a:moveTo>
                <a:lnTo>
                  <a:pt x="2590490" y="0"/>
                </a:lnTo>
                <a:lnTo>
                  <a:pt x="2590490" y="2590490"/>
                </a:lnTo>
                <a:lnTo>
                  <a:pt x="0" y="2590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98625">
            <a:off x="-1727787" y="8308767"/>
            <a:ext cx="3484538" cy="2806637"/>
          </a:xfrm>
          <a:custGeom>
            <a:avLst/>
            <a:gdLst/>
            <a:ahLst/>
            <a:cxnLst/>
            <a:rect r="r" b="b" t="t" l="l"/>
            <a:pathLst>
              <a:path h="2806637" w="3484538">
                <a:moveTo>
                  <a:pt x="0" y="0"/>
                </a:moveTo>
                <a:lnTo>
                  <a:pt x="3484538" y="0"/>
                </a:lnTo>
                <a:lnTo>
                  <a:pt x="3484538" y="2806636"/>
                </a:lnTo>
                <a:lnTo>
                  <a:pt x="0" y="28066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64478" y="1090150"/>
            <a:ext cx="13718141" cy="8078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63"/>
              </a:lnSpc>
            </a:pPr>
            <a:r>
              <a:rPr lang="en-US" b="true" sz="4852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L</a:t>
            </a:r>
            <a:r>
              <a:rPr lang="en-US" b="true" sz="4852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earning Objectives</a:t>
            </a:r>
          </a:p>
          <a:p>
            <a:pPr algn="l" marL="0" indent="0" lvl="0">
              <a:lnSpc>
                <a:spcPts val="4458"/>
              </a:lnSpc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After completing this lecture, you will be able to: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Define key FE terms (feature, target, encoding, scaling, interaction, etc.).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Convert raw data types into model-ready numerical formats.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Engineer cyclical time features (sine/cosine) for temporal tasks.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Scale, normalize, and transform numerical variables.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Create interaction and aggregate features using domain knowledge.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Export a production ready features.csv file.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Evaluate feature quality with exploratory plots and correlation metrics.</a:t>
            </a:r>
          </a:p>
          <a:p>
            <a:pPr algn="l" marL="757937" indent="-378968" lvl="1">
              <a:lnSpc>
                <a:spcPts val="4458"/>
              </a:lnSpc>
              <a:buFont typeface="Arial"/>
              <a:buChar char="•"/>
            </a:pPr>
            <a:r>
              <a:rPr lang="en-US" sz="351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Design practical exercises and exam-style questions for self-assessment.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2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5182619" y="26059"/>
            <a:ext cx="3086331" cy="3086331"/>
          </a:xfrm>
          <a:custGeom>
            <a:avLst/>
            <a:gdLst/>
            <a:ahLst/>
            <a:cxnLst/>
            <a:rect r="r" b="b" t="t" l="l"/>
            <a:pathLst>
              <a:path h="3086331" w="3086331">
                <a:moveTo>
                  <a:pt x="0" y="0"/>
                </a:moveTo>
                <a:lnTo>
                  <a:pt x="3086331" y="0"/>
                </a:lnTo>
                <a:lnTo>
                  <a:pt x="3086331" y="3086331"/>
                </a:lnTo>
                <a:lnTo>
                  <a:pt x="0" y="308633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63569" y="-28575"/>
            <a:ext cx="3160015" cy="3160015"/>
          </a:xfrm>
          <a:custGeom>
            <a:avLst/>
            <a:gdLst/>
            <a:ahLst/>
            <a:cxnLst/>
            <a:rect r="r" b="b" t="t" l="l"/>
            <a:pathLst>
              <a:path h="3160015" w="3160015">
                <a:moveTo>
                  <a:pt x="0" y="0"/>
                </a:moveTo>
                <a:lnTo>
                  <a:pt x="3160015" y="0"/>
                </a:lnTo>
                <a:lnTo>
                  <a:pt x="3160015" y="3160015"/>
                </a:lnTo>
                <a:lnTo>
                  <a:pt x="0" y="31600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320582" cy="10320582"/>
          </a:xfrm>
          <a:custGeom>
            <a:avLst/>
            <a:gdLst/>
            <a:ahLst/>
            <a:cxnLst/>
            <a:rect r="r" b="b" t="t" l="l"/>
            <a:pathLst>
              <a:path h="10320582" w="10320582">
                <a:moveTo>
                  <a:pt x="0" y="0"/>
                </a:moveTo>
                <a:lnTo>
                  <a:pt x="10320582" y="0"/>
                </a:lnTo>
                <a:lnTo>
                  <a:pt x="10320582" y="10320582"/>
                </a:lnTo>
                <a:lnTo>
                  <a:pt x="0" y="103205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03791" y="9525"/>
            <a:ext cx="7984209" cy="5160291"/>
            <a:chOff x="0" y="0"/>
            <a:chExt cx="2102837" cy="13590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02837" cy="1359089"/>
            </a:xfrm>
            <a:custGeom>
              <a:avLst/>
              <a:gdLst/>
              <a:ahLst/>
              <a:cxnLst/>
              <a:rect r="r" b="b" t="t" l="l"/>
              <a:pathLst>
                <a:path h="1359089" w="2102837">
                  <a:moveTo>
                    <a:pt x="0" y="0"/>
                  </a:moveTo>
                  <a:lnTo>
                    <a:pt x="2102837" y="0"/>
                  </a:lnTo>
                  <a:lnTo>
                    <a:pt x="2102837" y="1359089"/>
                  </a:lnTo>
                  <a:lnTo>
                    <a:pt x="0" y="1359089"/>
                  </a:lnTo>
                  <a:close/>
                </a:path>
              </a:pathLst>
            </a:custGeom>
            <a:solidFill>
              <a:srgbClr val="FED5B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102837" cy="1406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03791" y="5217441"/>
            <a:ext cx="7984209" cy="5069559"/>
            <a:chOff x="0" y="0"/>
            <a:chExt cx="2102837" cy="133519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2837" cy="1335193"/>
            </a:xfrm>
            <a:custGeom>
              <a:avLst/>
              <a:gdLst/>
              <a:ahLst/>
              <a:cxnLst/>
              <a:rect r="r" b="b" t="t" l="l"/>
              <a:pathLst>
                <a:path h="1335193" w="2102837">
                  <a:moveTo>
                    <a:pt x="0" y="0"/>
                  </a:moveTo>
                  <a:lnTo>
                    <a:pt x="2102837" y="0"/>
                  </a:lnTo>
                  <a:lnTo>
                    <a:pt x="2102837" y="1335193"/>
                  </a:lnTo>
                  <a:lnTo>
                    <a:pt x="0" y="1335193"/>
                  </a:lnTo>
                  <a:close/>
                </a:path>
              </a:pathLst>
            </a:custGeom>
            <a:solidFill>
              <a:srgbClr val="FED5B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2102837" cy="13828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099948" y="4014787"/>
            <a:ext cx="6120685" cy="21907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74"/>
              </a:lnSpc>
            </a:pPr>
            <a:r>
              <a:rPr lang="en-US" b="true" sz="6749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FEATURE ENGINEERING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776832" y="1773794"/>
            <a:ext cx="7038127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This is th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 art and science of transforming raw data into meaningful r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p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re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en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tat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i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n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s f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atur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s that unlock predictive power for machine learning (ML) algorithms. </a:t>
            </a:r>
          </a:p>
          <a:p>
            <a:pPr algn="just" marL="0" indent="0" lvl="0">
              <a:lnSpc>
                <a:spcPts val="392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776832" y="6805295"/>
            <a:ext cx="7038127" cy="2453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A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 well-engineered 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feature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s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et can 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t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u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rn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 a medi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o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c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e 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mo</a:t>
            </a:r>
            <a:r>
              <a:rPr lang="en-US" sz="2800">
                <a:solidFill>
                  <a:srgbClr val="0E1414"/>
                </a:solidFill>
                <a:latin typeface="Muli"/>
                <a:ea typeface="Muli"/>
                <a:cs typeface="Muli"/>
                <a:sym typeface="Muli"/>
              </a:rPr>
              <a:t>del into a state of the art performer, while poor features can cripple even the most sophisticated algorithm. </a:t>
            </a:r>
          </a:p>
          <a:p>
            <a:pPr algn="l" marL="0" indent="0" lvl="0">
              <a:lnSpc>
                <a:spcPts val="392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567041" y="0"/>
            <a:ext cx="1720959" cy="1720959"/>
          </a:xfrm>
          <a:custGeom>
            <a:avLst/>
            <a:gdLst/>
            <a:ahLst/>
            <a:cxnLst/>
            <a:rect r="r" b="b" t="t" l="l"/>
            <a:pathLst>
              <a:path h="1720959" w="1720959">
                <a:moveTo>
                  <a:pt x="0" y="0"/>
                </a:moveTo>
                <a:lnTo>
                  <a:pt x="1720959" y="0"/>
                </a:lnTo>
                <a:lnTo>
                  <a:pt x="1720959" y="1720959"/>
                </a:lnTo>
                <a:lnTo>
                  <a:pt x="0" y="17209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03004" y="857250"/>
          <a:ext cx="17481991" cy="9530464"/>
        </p:xfrm>
        <a:graphic>
          <a:graphicData uri="http://schemas.openxmlformats.org/drawingml/2006/table">
            <a:tbl>
              <a:tblPr/>
              <a:tblGrid>
                <a:gridCol w="3761016"/>
                <a:gridCol w="13720975"/>
              </a:tblGrid>
              <a:tr h="143304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999"/>
                        </a:lnSpc>
                        <a:defRPr/>
                      </a:pPr>
                      <a:r>
                        <a:rPr lang="en-US" sz="4999" b="true">
                          <a:solidFill>
                            <a:srgbClr val="0E1414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Term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D5B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999"/>
                        </a:lnSpc>
                        <a:defRPr/>
                      </a:pPr>
                      <a:r>
                        <a:rPr lang="en-US" sz="4999" b="true">
                          <a:solidFill>
                            <a:srgbClr val="0E1414"/>
                          </a:solidFill>
                          <a:latin typeface="Muli Bold"/>
                          <a:ea typeface="Muli Bold"/>
                          <a:cs typeface="Muli Bold"/>
                          <a:sym typeface="Muli Bold"/>
                        </a:rPr>
                        <a:t>Definition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9E7C"/>
                    </a:solidFill>
                  </a:tcPr>
                </a:tc>
              </a:tr>
              <a:tr h="107624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Feature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 single measurable property used as input to an ML model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  <a:tr h="1076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Target / Label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The variable the model is trained to predict.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  <a:tr h="1076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Encoding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Converting categorical or cyclical data into numerical form.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  <a:tr h="1076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Scaling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Transforming a feature’s range (e.g., 0?1) to stabilise gradients and speed up training.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  <a:tr h="1076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Normalization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Rescaling data to unit norm (L2 = 1) or 0?1 range.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  <a:tr h="107625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Standardisation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Transforming a feature to zero mean and unit variance.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  <a:tr h="163991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640"/>
                        </a:lnSpc>
                        <a:defRPr/>
                      </a:pPr>
                      <a:r>
                        <a:rPr lang="en-US" sz="2600" b="true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Interaction Feature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 new variable created by combining two or more existing features (e.g., Voltage × Current).</a:t>
                      </a:r>
                      <a:endParaRPr lang="en-US" sz="1100"/>
                    </a:p>
                  </a:txBody>
                  <a:tcPr marL="198632" marR="198632" marT="198632" marB="198632" anchor="ctr">
                    <a:lnL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5679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74846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3050314" y="71941"/>
            <a:ext cx="11789844" cy="785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89"/>
              </a:lnSpc>
            </a:pPr>
            <a:r>
              <a:rPr lang="en-US" b="true" sz="4914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KEY TERMINOLOGY AND DEFINITIONS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9382" y="0"/>
            <a:ext cx="7091123" cy="10287000"/>
          </a:xfrm>
          <a:prstGeom prst="rect">
            <a:avLst/>
          </a:prstGeom>
          <a:solidFill>
            <a:srgbClr val="56797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416502"/>
            <a:ext cx="1870498" cy="1870498"/>
          </a:xfrm>
          <a:custGeom>
            <a:avLst/>
            <a:gdLst/>
            <a:ahLst/>
            <a:cxnLst/>
            <a:rect r="r" b="b" t="t" l="l"/>
            <a:pathLst>
              <a:path h="1870498" w="1870498">
                <a:moveTo>
                  <a:pt x="0" y="0"/>
                </a:moveTo>
                <a:lnTo>
                  <a:pt x="1870498" y="0"/>
                </a:lnTo>
                <a:lnTo>
                  <a:pt x="1870498" y="1870498"/>
                </a:lnTo>
                <a:lnTo>
                  <a:pt x="0" y="18704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5176252" y="0"/>
            <a:ext cx="1885488" cy="1885488"/>
          </a:xfrm>
          <a:custGeom>
            <a:avLst/>
            <a:gdLst/>
            <a:ahLst/>
            <a:cxnLst/>
            <a:rect r="r" b="b" t="t" l="l"/>
            <a:pathLst>
              <a:path h="1885488" w="1885488">
                <a:moveTo>
                  <a:pt x="0" y="0"/>
                </a:moveTo>
                <a:lnTo>
                  <a:pt x="1885488" y="0"/>
                </a:lnTo>
                <a:lnTo>
                  <a:pt x="1885488" y="1885488"/>
                </a:lnTo>
                <a:lnTo>
                  <a:pt x="0" y="1885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9369" y="3513613"/>
            <a:ext cx="5363954" cy="3202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47"/>
              </a:lnSpc>
            </a:pPr>
            <a:r>
              <a:rPr lang="en-US" b="true" sz="6574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LOADING &amp; INITIAL CLEANING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91327" y="871478"/>
            <a:ext cx="9378603" cy="964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We start from the cleaned DataFrame produced in Chapter 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691327" y="2284420"/>
            <a:ext cx="10272612" cy="1967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imp</a:t>
            </a: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ort pandas as pd</a:t>
            </a:r>
          </a:p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df = pd.read_csv('data/household_power_consumption_cleaned.csv', </a:t>
            </a:r>
          </a:p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parse_dates=['datetime'])</a:t>
            </a:r>
          </a:p>
          <a:p>
            <a:pPr algn="l" marL="0" indent="0" lvl="0">
              <a:lnSpc>
                <a:spcPts val="39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91327" y="4204025"/>
            <a:ext cx="5960846" cy="4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Ensure numeric dtypes: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91327" y="4963372"/>
            <a:ext cx="10272612" cy="3453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numeric_c</a:t>
            </a: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ols = ['Global_active_power','Global_reactive_power','Voltage',</a:t>
            </a:r>
          </a:p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                'Global_intensity','Sub_metering_1','Sub_metering_2','Sub_metering_3']</a:t>
            </a:r>
          </a:p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Antic"/>
                <a:ea typeface="Antic"/>
                <a:cs typeface="Antic"/>
                <a:sym typeface="Antic"/>
              </a:rPr>
              <a:t>df[numeric_cols] = df[numeric_cols].astype(float)</a:t>
            </a:r>
          </a:p>
          <a:p>
            <a:pPr algn="l" marL="0" indent="0" lvl="0">
              <a:lnSpc>
                <a:spcPts val="392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5684281" y="0"/>
            <a:ext cx="1377459" cy="1377459"/>
          </a:xfrm>
          <a:custGeom>
            <a:avLst/>
            <a:gdLst/>
            <a:ahLst/>
            <a:cxnLst/>
            <a:rect r="r" b="b" t="t" l="l"/>
            <a:pathLst>
              <a:path h="1377459" w="1377459">
                <a:moveTo>
                  <a:pt x="0" y="0"/>
                </a:moveTo>
                <a:lnTo>
                  <a:pt x="1377459" y="0"/>
                </a:lnTo>
                <a:lnTo>
                  <a:pt x="1377459" y="1377459"/>
                </a:lnTo>
                <a:lnTo>
                  <a:pt x="0" y="1377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9382" y="0"/>
            <a:ext cx="6666486" cy="10287000"/>
          </a:xfrm>
          <a:prstGeom prst="rect">
            <a:avLst/>
          </a:prstGeom>
          <a:solidFill>
            <a:srgbClr val="56797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576849" y="8001673"/>
            <a:ext cx="2814878" cy="2814878"/>
          </a:xfrm>
          <a:custGeom>
            <a:avLst/>
            <a:gdLst/>
            <a:ahLst/>
            <a:cxnLst/>
            <a:rect r="r" b="b" t="t" l="l"/>
            <a:pathLst>
              <a:path h="2814878" w="2814878">
                <a:moveTo>
                  <a:pt x="0" y="0"/>
                </a:moveTo>
                <a:lnTo>
                  <a:pt x="2814879" y="0"/>
                </a:lnTo>
                <a:lnTo>
                  <a:pt x="2814879" y="2814879"/>
                </a:lnTo>
                <a:lnTo>
                  <a:pt x="0" y="2814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601713" y="0"/>
            <a:ext cx="2035390" cy="2035390"/>
          </a:xfrm>
          <a:custGeom>
            <a:avLst/>
            <a:gdLst/>
            <a:ahLst/>
            <a:cxnLst/>
            <a:rect r="r" b="b" t="t" l="l"/>
            <a:pathLst>
              <a:path h="2035390" w="2035390">
                <a:moveTo>
                  <a:pt x="0" y="0"/>
                </a:moveTo>
                <a:lnTo>
                  <a:pt x="2035390" y="0"/>
                </a:lnTo>
                <a:lnTo>
                  <a:pt x="2035390" y="2035390"/>
                </a:lnTo>
                <a:lnTo>
                  <a:pt x="0" y="20353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772912" y="3602536"/>
            <a:ext cx="3440530" cy="1540964"/>
          </a:xfrm>
          <a:custGeom>
            <a:avLst/>
            <a:gdLst/>
            <a:ahLst/>
            <a:cxnLst/>
            <a:rect r="r" b="b" t="t" l="l"/>
            <a:pathLst>
              <a:path h="1540964" w="3440530">
                <a:moveTo>
                  <a:pt x="0" y="0"/>
                </a:moveTo>
                <a:lnTo>
                  <a:pt x="3440530" y="0"/>
                </a:lnTo>
                <a:lnTo>
                  <a:pt x="3440530" y="1540964"/>
                </a:lnTo>
                <a:lnTo>
                  <a:pt x="0" y="15409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4608" t="-26342" r="-32248" b="-2809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538517" y="8001673"/>
            <a:ext cx="4312751" cy="1335162"/>
          </a:xfrm>
          <a:custGeom>
            <a:avLst/>
            <a:gdLst/>
            <a:ahLst/>
            <a:cxnLst/>
            <a:rect r="r" b="b" t="t" l="l"/>
            <a:pathLst>
              <a:path h="1335162" w="4312751">
                <a:moveTo>
                  <a:pt x="0" y="0"/>
                </a:moveTo>
                <a:lnTo>
                  <a:pt x="4312751" y="0"/>
                </a:lnTo>
                <a:lnTo>
                  <a:pt x="4312751" y="1335163"/>
                </a:lnTo>
                <a:lnTo>
                  <a:pt x="0" y="13351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256" t="-31436" r="-5944" b="-2245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21426" y="5438775"/>
            <a:ext cx="10037874" cy="1846136"/>
          </a:xfrm>
          <a:custGeom>
            <a:avLst/>
            <a:gdLst/>
            <a:ahLst/>
            <a:cxnLst/>
            <a:rect r="r" b="b" t="t" l="l"/>
            <a:pathLst>
              <a:path h="1846136" w="10037874">
                <a:moveTo>
                  <a:pt x="0" y="0"/>
                </a:moveTo>
                <a:lnTo>
                  <a:pt x="10037874" y="0"/>
                </a:lnTo>
                <a:lnTo>
                  <a:pt x="10037874" y="1846136"/>
                </a:lnTo>
                <a:lnTo>
                  <a:pt x="0" y="18461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989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30590" y="2924008"/>
            <a:ext cx="5221275" cy="2386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37"/>
              </a:lnSpc>
            </a:pPr>
            <a:r>
              <a:rPr lang="en-US" b="true" sz="4875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SCALING AND NORMALIZATION TECHNIQUES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21426" y="439926"/>
            <a:ext cx="10586889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</a:pPr>
            <a:r>
              <a:rPr lang="en-US" b="true" sz="30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Scaling</a:t>
            </a:r>
            <a:r>
              <a:rPr lang="en-US" sz="30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adjusts feature values to a standard range, improving model performance and convergence speed.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68720" y="1726111"/>
            <a:ext cx="1053959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200"/>
              </a:lnSpc>
            </a:pPr>
            <a:r>
              <a:rPr lang="en-US" b="true" sz="30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Normalization</a:t>
            </a:r>
            <a:r>
              <a:rPr lang="en-US" sz="30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transforms features to maintain consistency, ensuring that each feature contributes equally to the analysis.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21426" y="3986012"/>
            <a:ext cx="4599361" cy="4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Standardisation (Z-score)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288130" y="8410231"/>
            <a:ext cx="4599361" cy="4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Min-Max Scaling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5259644" y="0"/>
            <a:ext cx="1377459" cy="1377459"/>
          </a:xfrm>
          <a:custGeom>
            <a:avLst/>
            <a:gdLst/>
            <a:ahLst/>
            <a:cxnLst/>
            <a:rect r="r" b="b" t="t" l="l"/>
            <a:pathLst>
              <a:path h="1377459" w="1377459">
                <a:moveTo>
                  <a:pt x="0" y="0"/>
                </a:moveTo>
                <a:lnTo>
                  <a:pt x="1377459" y="0"/>
                </a:lnTo>
                <a:lnTo>
                  <a:pt x="1377459" y="1377459"/>
                </a:lnTo>
                <a:lnTo>
                  <a:pt x="0" y="13774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-29382" y="0"/>
            <a:ext cx="6939924" cy="10287000"/>
          </a:xfrm>
          <a:prstGeom prst="rect">
            <a:avLst/>
          </a:prstGeom>
          <a:solidFill>
            <a:srgbClr val="56797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-786711" y="8371531"/>
            <a:ext cx="2814878" cy="2814878"/>
          </a:xfrm>
          <a:custGeom>
            <a:avLst/>
            <a:gdLst/>
            <a:ahLst/>
            <a:cxnLst/>
            <a:rect r="r" b="b" t="t" l="l"/>
            <a:pathLst>
              <a:path h="2814878" w="2814878">
                <a:moveTo>
                  <a:pt x="0" y="0"/>
                </a:moveTo>
                <a:lnTo>
                  <a:pt x="2814878" y="0"/>
                </a:lnTo>
                <a:lnTo>
                  <a:pt x="2814878" y="2814879"/>
                </a:lnTo>
                <a:lnTo>
                  <a:pt x="0" y="28148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816813" y="0"/>
            <a:ext cx="2050380" cy="2050380"/>
          </a:xfrm>
          <a:custGeom>
            <a:avLst/>
            <a:gdLst/>
            <a:ahLst/>
            <a:cxnLst/>
            <a:rect r="r" b="b" t="t" l="l"/>
            <a:pathLst>
              <a:path h="2050380" w="2050380">
                <a:moveTo>
                  <a:pt x="0" y="0"/>
                </a:moveTo>
                <a:lnTo>
                  <a:pt x="2050381" y="0"/>
                </a:lnTo>
                <a:lnTo>
                  <a:pt x="2050381" y="2050380"/>
                </a:lnTo>
                <a:lnTo>
                  <a:pt x="0" y="20503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703133" y="3957286"/>
            <a:ext cx="2722698" cy="990685"/>
          </a:xfrm>
          <a:custGeom>
            <a:avLst/>
            <a:gdLst/>
            <a:ahLst/>
            <a:cxnLst/>
            <a:rect r="r" b="b" t="t" l="l"/>
            <a:pathLst>
              <a:path h="990685" w="2722698">
                <a:moveTo>
                  <a:pt x="0" y="0"/>
                </a:moveTo>
                <a:lnTo>
                  <a:pt x="2722698" y="0"/>
                </a:lnTo>
                <a:lnTo>
                  <a:pt x="2722698" y="990685"/>
                </a:lnTo>
                <a:lnTo>
                  <a:pt x="0" y="990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1268" t="0" r="-53955" b="-3328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67691" y="5143500"/>
            <a:ext cx="11301259" cy="791088"/>
          </a:xfrm>
          <a:custGeom>
            <a:avLst/>
            <a:gdLst/>
            <a:ahLst/>
            <a:cxnLst/>
            <a:rect r="r" b="b" t="t" l="l"/>
            <a:pathLst>
              <a:path h="791088" w="11301259">
                <a:moveTo>
                  <a:pt x="0" y="0"/>
                </a:moveTo>
                <a:lnTo>
                  <a:pt x="11301259" y="0"/>
                </a:lnTo>
                <a:lnTo>
                  <a:pt x="11301259" y="791088"/>
                </a:lnTo>
                <a:lnTo>
                  <a:pt x="0" y="79108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01100" y="6848988"/>
            <a:ext cx="3292203" cy="1516943"/>
          </a:xfrm>
          <a:custGeom>
            <a:avLst/>
            <a:gdLst/>
            <a:ahLst/>
            <a:cxnLst/>
            <a:rect r="r" b="b" t="t" l="l"/>
            <a:pathLst>
              <a:path h="1516943" w="3292203">
                <a:moveTo>
                  <a:pt x="0" y="0"/>
                </a:moveTo>
                <a:lnTo>
                  <a:pt x="3292203" y="0"/>
                </a:lnTo>
                <a:lnTo>
                  <a:pt x="3292203" y="1516944"/>
                </a:lnTo>
                <a:lnTo>
                  <a:pt x="0" y="15169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3630" t="-18310" r="-8018" b="-7763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910541" y="8529584"/>
            <a:ext cx="11301259" cy="565063"/>
          </a:xfrm>
          <a:custGeom>
            <a:avLst/>
            <a:gdLst/>
            <a:ahLst/>
            <a:cxnLst/>
            <a:rect r="r" b="b" t="t" l="l"/>
            <a:pathLst>
              <a:path h="565063" w="11301259">
                <a:moveTo>
                  <a:pt x="0" y="0"/>
                </a:moveTo>
                <a:lnTo>
                  <a:pt x="11301259" y="0"/>
                </a:lnTo>
                <a:lnTo>
                  <a:pt x="11301259" y="565063"/>
                </a:lnTo>
                <a:lnTo>
                  <a:pt x="0" y="5650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20728" y="3006733"/>
            <a:ext cx="5221275" cy="313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40"/>
              </a:lnSpc>
            </a:pPr>
            <a:r>
              <a:rPr lang="en-US" b="true" sz="4800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INTERACTION AND DOMAIN-DRIVEN FEATURES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6266" y="1777976"/>
            <a:ext cx="10343323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Interaction features can significantly enhance model performance by capturing </a:t>
            </a: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complex relationships</a:t>
            </a: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between variables.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96266" y="3278481"/>
            <a:ext cx="9438564" cy="4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For example, electrical apparent power (S) (kVA):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86741" y="273685"/>
            <a:ext cx="10720920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Domain-driven features leverage </a:t>
            </a: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expert knowledge</a:t>
            </a: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to create meaningful inputs, improving model interpretability and effectiveness.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986741" y="6178542"/>
            <a:ext cx="9438564" cy="47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E</a:t>
            </a: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xample 2, Power Factor, PF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5489735" y="38100"/>
            <a:ext cx="1377459" cy="1377459"/>
          </a:xfrm>
          <a:custGeom>
            <a:avLst/>
            <a:gdLst/>
            <a:ahLst/>
            <a:cxnLst/>
            <a:rect r="r" b="b" t="t" l="l"/>
            <a:pathLst>
              <a:path h="1377459" w="1377459">
                <a:moveTo>
                  <a:pt x="0" y="0"/>
                </a:moveTo>
                <a:lnTo>
                  <a:pt x="1377459" y="0"/>
                </a:lnTo>
                <a:lnTo>
                  <a:pt x="1377459" y="1377459"/>
                </a:lnTo>
                <a:lnTo>
                  <a:pt x="0" y="137745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028700" y="2158165"/>
            <a:ext cx="5564047" cy="4135201"/>
          </a:xfrm>
          <a:prstGeom prst="rect">
            <a:avLst/>
          </a:prstGeom>
          <a:solidFill>
            <a:srgbClr val="E1B996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4826364" y="-6815165"/>
            <a:ext cx="10082602" cy="10082602"/>
          </a:xfrm>
          <a:custGeom>
            <a:avLst/>
            <a:gdLst/>
            <a:ahLst/>
            <a:cxnLst/>
            <a:rect r="r" b="b" t="t" l="l"/>
            <a:pathLst>
              <a:path h="10082602" w="10082602">
                <a:moveTo>
                  <a:pt x="0" y="0"/>
                </a:moveTo>
                <a:lnTo>
                  <a:pt x="10082602" y="0"/>
                </a:lnTo>
                <a:lnTo>
                  <a:pt x="10082602" y="10082602"/>
                </a:lnTo>
                <a:lnTo>
                  <a:pt x="0" y="10082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974674" y="2760009"/>
            <a:ext cx="11054245" cy="2901532"/>
          </a:xfrm>
          <a:custGeom>
            <a:avLst/>
            <a:gdLst/>
            <a:ahLst/>
            <a:cxnLst/>
            <a:rect r="r" b="b" t="t" l="l"/>
            <a:pathLst>
              <a:path h="2901532" w="11054245">
                <a:moveTo>
                  <a:pt x="0" y="0"/>
                </a:moveTo>
                <a:lnTo>
                  <a:pt x="11054245" y="0"/>
                </a:lnTo>
                <a:lnTo>
                  <a:pt x="11054245" y="2901532"/>
                </a:lnTo>
                <a:lnTo>
                  <a:pt x="0" y="29015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033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68936" y="2158165"/>
            <a:ext cx="6013752" cy="4135201"/>
          </a:xfrm>
          <a:custGeom>
            <a:avLst/>
            <a:gdLst/>
            <a:ahLst/>
            <a:cxnLst/>
            <a:rect r="r" b="b" t="t" l="l"/>
            <a:pathLst>
              <a:path h="4135201" w="6013752">
                <a:moveTo>
                  <a:pt x="0" y="0"/>
                </a:moveTo>
                <a:lnTo>
                  <a:pt x="6013752" y="0"/>
                </a:lnTo>
                <a:lnTo>
                  <a:pt x="6013752" y="4135200"/>
                </a:lnTo>
                <a:lnTo>
                  <a:pt x="0" y="41352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169" t="0" r="-3657" b="-1568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68936" y="6505414"/>
            <a:ext cx="6013752" cy="1112683"/>
            <a:chOff x="0" y="0"/>
            <a:chExt cx="8018335" cy="148357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38100"/>
              <a:ext cx="7601624" cy="4509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882"/>
                </a:lnSpc>
                <a:spcBef>
                  <a:spcPct val="0"/>
                </a:spcBef>
              </a:pPr>
              <a:r>
                <a:rPr lang="en-US" b="true" sz="2059" strike="noStrike" u="none">
                  <a:solidFill>
                    <a:srgbClr val="F4F8F8"/>
                  </a:solidFill>
                  <a:latin typeface="Muli Bold"/>
                  <a:ea typeface="Muli Bold"/>
                  <a:cs typeface="Muli Bold"/>
                  <a:sym typeface="Muli Bold"/>
                </a:rPr>
                <a:t>Feature Importance Insights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550018"/>
              <a:ext cx="8018335" cy="9335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882"/>
                </a:lnSpc>
                <a:spcBef>
                  <a:spcPct val="0"/>
                </a:spcBef>
              </a:pPr>
              <a:r>
                <a:rPr lang="en-US" sz="2059" strike="noStrike" u="none">
                  <a:solidFill>
                    <a:srgbClr val="F4F8F8"/>
                  </a:solidFill>
                  <a:latin typeface="Muli"/>
                  <a:ea typeface="Muli"/>
                  <a:cs typeface="Muli"/>
                  <a:sym typeface="Muli"/>
                </a:rPr>
                <a:t>Feature importance bar charts clearly highlight which features drive model predictions effectively.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68936" y="-38100"/>
            <a:ext cx="15194387" cy="793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477"/>
              </a:lnSpc>
            </a:pPr>
            <a:r>
              <a:rPr lang="en-US" b="true" sz="4982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FEATURES</a:t>
            </a:r>
            <a:r>
              <a:rPr lang="en-US" b="true" sz="4982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 IMPORTANCE INSIGHTS IN ML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141454" y="38100"/>
            <a:ext cx="2165596" cy="2084706"/>
          </a:xfrm>
          <a:custGeom>
            <a:avLst/>
            <a:gdLst/>
            <a:ahLst/>
            <a:cxnLst/>
            <a:rect r="r" b="b" t="t" l="l"/>
            <a:pathLst>
              <a:path h="2084706" w="2165596">
                <a:moveTo>
                  <a:pt x="0" y="0"/>
                </a:moveTo>
                <a:lnTo>
                  <a:pt x="2165596" y="0"/>
                </a:lnTo>
                <a:lnTo>
                  <a:pt x="2165596" y="2084706"/>
                </a:lnTo>
                <a:lnTo>
                  <a:pt x="0" y="20847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940" r="0" b="-194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7484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6431556" cy="10287000"/>
          </a:xfrm>
          <a:prstGeom prst="rect">
            <a:avLst/>
          </a:prstGeom>
          <a:solidFill>
            <a:srgbClr val="567977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806246"/>
            <a:ext cx="1480754" cy="1480754"/>
          </a:xfrm>
          <a:custGeom>
            <a:avLst/>
            <a:gdLst/>
            <a:ahLst/>
            <a:cxnLst/>
            <a:rect r="r" b="b" t="t" l="l"/>
            <a:pathLst>
              <a:path h="1480754" w="1480754">
                <a:moveTo>
                  <a:pt x="0" y="0"/>
                </a:moveTo>
                <a:lnTo>
                  <a:pt x="1480754" y="0"/>
                </a:lnTo>
                <a:lnTo>
                  <a:pt x="1480754" y="1480754"/>
                </a:lnTo>
                <a:lnTo>
                  <a:pt x="0" y="1480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4501798" y="-95250"/>
            <a:ext cx="1929757" cy="1929757"/>
          </a:xfrm>
          <a:custGeom>
            <a:avLst/>
            <a:gdLst/>
            <a:ahLst/>
            <a:cxnLst/>
            <a:rect r="r" b="b" t="t" l="l"/>
            <a:pathLst>
              <a:path h="1929757" w="1929757">
                <a:moveTo>
                  <a:pt x="0" y="0"/>
                </a:moveTo>
                <a:lnTo>
                  <a:pt x="1929758" y="0"/>
                </a:lnTo>
                <a:lnTo>
                  <a:pt x="1929758" y="1929757"/>
                </a:lnTo>
                <a:lnTo>
                  <a:pt x="0" y="19297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771425" y="4825459"/>
            <a:ext cx="11301259" cy="2217872"/>
          </a:xfrm>
          <a:custGeom>
            <a:avLst/>
            <a:gdLst/>
            <a:ahLst/>
            <a:cxnLst/>
            <a:rect r="r" b="b" t="t" l="l"/>
            <a:pathLst>
              <a:path h="2217872" w="11301259">
                <a:moveTo>
                  <a:pt x="0" y="0"/>
                </a:moveTo>
                <a:lnTo>
                  <a:pt x="11301259" y="0"/>
                </a:lnTo>
                <a:lnTo>
                  <a:pt x="11301259" y="2217872"/>
                </a:lnTo>
                <a:lnTo>
                  <a:pt x="0" y="22178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0268" y="3183898"/>
            <a:ext cx="4839402" cy="2750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29"/>
              </a:lnSpc>
            </a:pPr>
            <a:r>
              <a:rPr lang="en-US" b="true" sz="5561" u="sng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SAVING THE FEATURE MATRIX IN ML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71425" y="1626243"/>
            <a:ext cx="10907600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To ensure model reproducibility, we must </a:t>
            </a: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persist the feature matrix</a:t>
            </a: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to a file format that is easily accessible.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71425" y="3202948"/>
            <a:ext cx="10907600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20"/>
              </a:lnSpc>
            </a:pP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Common formats include CSV or binary files, allowing for </a:t>
            </a:r>
            <a:r>
              <a:rPr lang="en-US" b="true" sz="2800">
                <a:solidFill>
                  <a:srgbClr val="F4F8F8"/>
                </a:solidFill>
                <a:latin typeface="Muli Bold"/>
                <a:ea typeface="Muli Bold"/>
                <a:cs typeface="Muli Bold"/>
                <a:sym typeface="Muli Bold"/>
              </a:rPr>
              <a:t>efficient data retrieval</a:t>
            </a:r>
            <a:r>
              <a:rPr lang="en-US" sz="2800">
                <a:solidFill>
                  <a:srgbClr val="F4F8F8"/>
                </a:solidFill>
                <a:latin typeface="Muli"/>
                <a:ea typeface="Muli"/>
                <a:cs typeface="Muli"/>
                <a:sym typeface="Muli"/>
              </a:rPr>
              <a:t> in future analyses or model training.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4F8F8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025522" y="9525"/>
            <a:ext cx="1377459" cy="1377459"/>
          </a:xfrm>
          <a:custGeom>
            <a:avLst/>
            <a:gdLst/>
            <a:ahLst/>
            <a:cxnLst/>
            <a:rect r="r" b="b" t="t" l="l"/>
            <a:pathLst>
              <a:path h="1377459" w="1377459">
                <a:moveTo>
                  <a:pt x="0" y="0"/>
                </a:moveTo>
                <a:lnTo>
                  <a:pt x="1377459" y="0"/>
                </a:lnTo>
                <a:lnTo>
                  <a:pt x="1377459" y="1377459"/>
                </a:lnTo>
                <a:lnTo>
                  <a:pt x="0" y="13774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Feature Engineering</dc:description>
  <dc:identifier>DAGrWJOhQSw</dc:identifier>
  <dcterms:modified xsi:type="dcterms:W3CDTF">2011-08-01T06:04:30Z</dcterms:modified>
  <cp:revision>1</cp:revision>
  <dc:title>Presentation - Feature Engineering</dc:title>
</cp:coreProperties>
</file>