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arlow Bold" charset="1" panose="00000800000000000000"/>
      <p:regular r:id="rId18"/>
    </p:embeddedFont>
    <p:embeddedFont>
      <p:font typeface="Aileron Bold" charset="1" panose="00000800000000000000"/>
      <p:regular r:id="rId19"/>
    </p:embeddedFont>
    <p:embeddedFont>
      <p:font typeface="Barlow" charset="1" panose="00000500000000000000"/>
      <p:regular r:id="rId20"/>
    </p:embeddedFont>
    <p:embeddedFont>
      <p:font typeface="Aileron" charset="1" panose="00000500000000000000"/>
      <p:regular r:id="rId21"/>
    </p:embeddedFont>
    <p:embeddedFont>
      <p:font typeface="Arimo" charset="1" panose="020B0604020202020204"/>
      <p:regular r:id="rId22"/>
    </p:embeddedFont>
    <p:embeddedFont>
      <p:font typeface="Antic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.png" Type="http://schemas.openxmlformats.org/officeDocument/2006/relationships/image"/><Relationship Id="rId12" Target="../media/image24.png" Type="http://schemas.openxmlformats.org/officeDocument/2006/relationships/image"/><Relationship Id="rId13" Target="../media/image25.png" Type="http://schemas.openxmlformats.org/officeDocument/2006/relationships/image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.png" Type="http://schemas.openxmlformats.org/officeDocument/2006/relationships/image"/><Relationship Id="rId12" Target="../media/image26.png" Type="http://schemas.openxmlformats.org/officeDocument/2006/relationships/image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.png" Type="http://schemas.openxmlformats.org/officeDocument/2006/relationships/image"/><Relationship Id="rId12" Target="../media/image27.png" Type="http://schemas.openxmlformats.org/officeDocument/2006/relationships/image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.png" Type="http://schemas.openxmlformats.org/officeDocument/2006/relationships/image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.png" Type="http://schemas.openxmlformats.org/officeDocument/2006/relationships/image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https://xgboost.readthedocs.io/en/latest/" TargetMode="External" Type="http://schemas.openxmlformats.org/officeDocument/2006/relationships/hyperlink"/><Relationship Id="rId12" Target="../media/image4.png" Type="http://schemas.openxmlformats.org/officeDocument/2006/relationships/image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.png" Type="http://schemas.openxmlformats.org/officeDocument/2006/relationships/image"/><Relationship Id="rId12" Target="../media/image21.png" Type="http://schemas.openxmlformats.org/officeDocument/2006/relationships/image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.png" Type="http://schemas.openxmlformats.org/officeDocument/2006/relationships/image"/><Relationship Id="rId12" Target="../media/image22.png" Type="http://schemas.openxmlformats.org/officeDocument/2006/relationships/image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4.png" Type="http://schemas.openxmlformats.org/officeDocument/2006/relationships/image"/><Relationship Id="rId12" Target="../media/image23.png" Type="http://schemas.openxmlformats.org/officeDocument/2006/relationships/image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CA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996386" y="9637826"/>
            <a:ext cx="1845198" cy="1298349"/>
          </a:xfrm>
          <a:custGeom>
            <a:avLst/>
            <a:gdLst/>
            <a:ahLst/>
            <a:cxnLst/>
            <a:rect r="r" b="b" t="t" l="l"/>
            <a:pathLst>
              <a:path h="1298349" w="1845198">
                <a:moveTo>
                  <a:pt x="1845199" y="0"/>
                </a:moveTo>
                <a:lnTo>
                  <a:pt x="0" y="0"/>
                </a:lnTo>
                <a:lnTo>
                  <a:pt x="0" y="1298348"/>
                </a:lnTo>
                <a:lnTo>
                  <a:pt x="1845199" y="1298348"/>
                </a:lnTo>
                <a:lnTo>
                  <a:pt x="18451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94486" y="0"/>
            <a:ext cx="3393514" cy="3344246"/>
          </a:xfrm>
          <a:custGeom>
            <a:avLst/>
            <a:gdLst/>
            <a:ahLst/>
            <a:cxnLst/>
            <a:rect r="r" b="b" t="t" l="l"/>
            <a:pathLst>
              <a:path h="3344246" w="3393514">
                <a:moveTo>
                  <a:pt x="0" y="0"/>
                </a:moveTo>
                <a:lnTo>
                  <a:pt x="3393514" y="0"/>
                </a:lnTo>
                <a:lnTo>
                  <a:pt x="3393514" y="3344246"/>
                </a:lnTo>
                <a:lnTo>
                  <a:pt x="0" y="3344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1195" t="-13224" r="-42132" b="-1079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171733"/>
            <a:ext cx="2135034" cy="2135034"/>
          </a:xfrm>
          <a:custGeom>
            <a:avLst/>
            <a:gdLst/>
            <a:ahLst/>
            <a:cxnLst/>
            <a:rect r="r" b="b" t="t" l="l"/>
            <a:pathLst>
              <a:path h="2135034" w="2135034">
                <a:moveTo>
                  <a:pt x="0" y="0"/>
                </a:moveTo>
                <a:lnTo>
                  <a:pt x="2135034" y="0"/>
                </a:lnTo>
                <a:lnTo>
                  <a:pt x="2135034" y="2135034"/>
                </a:lnTo>
                <a:lnTo>
                  <a:pt x="0" y="21350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71890" y="8229600"/>
            <a:ext cx="5266405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79"/>
              </a:lnSpc>
            </a:pPr>
            <a:r>
              <a:rPr lang="en-US" b="true" sz="4399">
                <a:solidFill>
                  <a:srgbClr val="8C0A9D"/>
                </a:solidFill>
                <a:latin typeface="Barlow Bold"/>
                <a:ea typeface="Barlow Bold"/>
                <a:cs typeface="Barlow Bold"/>
                <a:sym typeface="Barlow Bold"/>
              </a:rPr>
              <a:t>Presented by: </a:t>
            </a:r>
          </a:p>
          <a:p>
            <a:pPr algn="l" marL="0" indent="0" lvl="0">
              <a:lnSpc>
                <a:spcPts val="5279"/>
              </a:lnSpc>
            </a:pPr>
            <a:r>
              <a:rPr lang="en-US" b="true" sz="4399">
                <a:solidFill>
                  <a:srgbClr val="8C0A9D"/>
                </a:solidFill>
                <a:latin typeface="Barlow Bold"/>
                <a:ea typeface="Barlow Bold"/>
                <a:cs typeface="Barlow Bold"/>
                <a:sym typeface="Barlow Bold"/>
              </a:rPr>
              <a:t>Dr Grace U. Nneji</a:t>
            </a:r>
          </a:p>
          <a:p>
            <a:pPr algn="l" marL="0" indent="0" lvl="0">
              <a:lnSpc>
                <a:spcPts val="5279"/>
              </a:lnSpc>
            </a:pPr>
            <a:r>
              <a:rPr lang="en-US" b="true" sz="4399">
                <a:solidFill>
                  <a:srgbClr val="8C0A9D"/>
                </a:solidFill>
                <a:latin typeface="Barlow Bold"/>
                <a:ea typeface="Barlow Bold"/>
                <a:cs typeface="Barlow Bold"/>
                <a:sym typeface="Barlow Bold"/>
              </a:rPr>
              <a:t>Dr Happy N. Monday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40953"/>
            <a:ext cx="9890285" cy="371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80"/>
              </a:lnSpc>
            </a:pPr>
            <a:r>
              <a:rPr lang="en-US" b="true" sz="8800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Day 5 – </a:t>
            </a:r>
          </a:p>
          <a:p>
            <a:pPr algn="l" marL="0" indent="0" lvl="0">
              <a:lnSpc>
                <a:spcPts val="9680"/>
              </a:lnSpc>
            </a:pPr>
            <a:r>
              <a:rPr lang="en-US" b="true" sz="8800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Gradient Boosting with XGBoost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045720"/>
            <a:ext cx="896768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79"/>
              </a:lnSpc>
            </a:pPr>
            <a:r>
              <a:rPr lang="en-US" sz="2700">
                <a:solidFill>
                  <a:srgbClr val="140D15"/>
                </a:solidFill>
                <a:latin typeface="Barlow"/>
                <a:ea typeface="Barlow"/>
                <a:cs typeface="Barlow"/>
                <a:sym typeface="Barlow"/>
              </a:rPr>
              <a:t>An Introduction to Advanced Machine Learning Techniques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45902" y="4304451"/>
            <a:ext cx="9487390" cy="839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9"/>
              </a:lnSpc>
            </a:pPr>
            <a:r>
              <a:rPr lang="en-US" sz="2591">
                <a:solidFill>
                  <a:srgbClr val="140D15"/>
                </a:solidFill>
                <a:latin typeface="Barlow"/>
                <a:ea typeface="Barlow"/>
                <a:cs typeface="Barlow"/>
                <a:sym typeface="Barlow"/>
              </a:rPr>
              <a:t>Fitting the model is crucial for </a:t>
            </a:r>
            <a:r>
              <a:rPr lang="en-US" b="true" sz="2591">
                <a:solidFill>
                  <a:srgbClr val="140D15"/>
                </a:solidFill>
                <a:latin typeface="Barlow Bold"/>
                <a:ea typeface="Barlow Bold"/>
                <a:cs typeface="Barlow Bold"/>
                <a:sym typeface="Barlow Bold"/>
              </a:rPr>
              <a:t>optimal performance</a:t>
            </a:r>
            <a:r>
              <a:rPr lang="en-US" sz="2591">
                <a:solidFill>
                  <a:srgbClr val="140D15"/>
                </a:solidFill>
                <a:latin typeface="Barlow"/>
                <a:ea typeface="Barlow"/>
                <a:cs typeface="Barlow"/>
                <a:sym typeface="Barlow"/>
              </a:rPr>
              <a:t>. Once fitted, you can save your model to reuse it without retraining.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13736" y="3155634"/>
            <a:ext cx="9519557" cy="104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32"/>
              </a:lnSpc>
            </a:pPr>
            <a:r>
              <a:rPr lang="en-US" b="true" sz="3178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Learn how to properly fit and save your XGBoost model for future use in machine learning projects.</a:t>
            </a:r>
          </a:p>
        </p:txBody>
      </p:sp>
      <p:sp>
        <p:nvSpPr>
          <p:cNvPr name="AutoShape 4" id="4"/>
          <p:cNvSpPr/>
          <p:nvPr/>
        </p:nvSpPr>
        <p:spPr>
          <a:xfrm>
            <a:off x="7227861" y="2966458"/>
            <a:ext cx="9519557" cy="0"/>
          </a:xfrm>
          <a:prstGeom prst="line">
            <a:avLst/>
          </a:prstGeom>
          <a:ln cap="rnd" w="19050">
            <a:solidFill>
              <a:srgbClr val="A832B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695698"/>
            <a:ext cx="5447701" cy="6895604"/>
            <a:chOff x="0" y="0"/>
            <a:chExt cx="64213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2133" cy="812800"/>
            </a:xfrm>
            <a:custGeom>
              <a:avLst/>
              <a:gdLst/>
              <a:ahLst/>
              <a:cxnLst/>
              <a:rect r="r" b="b" t="t" l="l"/>
              <a:pathLst>
                <a:path h="812800" w="642133">
                  <a:moveTo>
                    <a:pt x="0" y="0"/>
                  </a:moveTo>
                  <a:lnTo>
                    <a:pt x="642133" y="0"/>
                  </a:lnTo>
                  <a:lnTo>
                    <a:pt x="642133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4933" t="0" r="-44933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399924" y="7927726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0" y="10287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399924" y="-1380779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268150" y="7927726"/>
            <a:ext cx="2593699" cy="1178954"/>
          </a:xfrm>
          <a:custGeom>
            <a:avLst/>
            <a:gdLst/>
            <a:ahLst/>
            <a:cxnLst/>
            <a:rect r="r" b="b" t="t" l="l"/>
            <a:pathLst>
              <a:path h="1178954" w="2593699">
                <a:moveTo>
                  <a:pt x="0" y="0"/>
                </a:moveTo>
                <a:lnTo>
                  <a:pt x="2593700" y="0"/>
                </a:lnTo>
                <a:lnTo>
                  <a:pt x="2593700" y="1178954"/>
                </a:lnTo>
                <a:lnTo>
                  <a:pt x="0" y="1178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833143" y="57150"/>
            <a:ext cx="1407232" cy="1407232"/>
          </a:xfrm>
          <a:custGeom>
            <a:avLst/>
            <a:gdLst/>
            <a:ahLst/>
            <a:cxnLst/>
            <a:rect r="r" b="b" t="t" l="l"/>
            <a:pathLst>
              <a:path h="1407232" w="1407232">
                <a:moveTo>
                  <a:pt x="0" y="0"/>
                </a:moveTo>
                <a:lnTo>
                  <a:pt x="1407232" y="0"/>
                </a:lnTo>
                <a:lnTo>
                  <a:pt x="1407232" y="1407232"/>
                </a:lnTo>
                <a:lnTo>
                  <a:pt x="0" y="14072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13736" y="5457825"/>
            <a:ext cx="10687649" cy="667978"/>
          </a:xfrm>
          <a:custGeom>
            <a:avLst/>
            <a:gdLst/>
            <a:ahLst/>
            <a:cxnLst/>
            <a:rect r="r" b="b" t="t" l="l"/>
            <a:pathLst>
              <a:path h="667978" w="10687649">
                <a:moveTo>
                  <a:pt x="0" y="0"/>
                </a:moveTo>
                <a:lnTo>
                  <a:pt x="10687649" y="0"/>
                </a:lnTo>
                <a:lnTo>
                  <a:pt x="10687649" y="667978"/>
                </a:lnTo>
                <a:lnTo>
                  <a:pt x="0" y="66797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52726" y="6547589"/>
            <a:ext cx="9845564" cy="2760274"/>
          </a:xfrm>
          <a:custGeom>
            <a:avLst/>
            <a:gdLst/>
            <a:ahLst/>
            <a:cxnLst/>
            <a:rect r="r" b="b" t="t" l="l"/>
            <a:pathLst>
              <a:path h="2760274" w="9845564">
                <a:moveTo>
                  <a:pt x="0" y="0"/>
                </a:moveTo>
                <a:lnTo>
                  <a:pt x="9845564" y="0"/>
                </a:lnTo>
                <a:lnTo>
                  <a:pt x="9845564" y="2760274"/>
                </a:lnTo>
                <a:lnTo>
                  <a:pt x="0" y="276027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445902" y="607433"/>
            <a:ext cx="8807985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Fit and Save Your Model Effectively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67694" y="3862405"/>
            <a:ext cx="9991606" cy="128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4"/>
              </a:lnSpc>
            </a:pPr>
            <a:r>
              <a:rPr lang="en-US" sz="2626">
                <a:solidFill>
                  <a:srgbClr val="140D15"/>
                </a:solidFill>
                <a:latin typeface="Barlow"/>
                <a:ea typeface="Barlow"/>
                <a:cs typeface="Barlow"/>
                <a:sym typeface="Barlow"/>
              </a:rPr>
              <a:t>Visualizations are crucial in understanding </a:t>
            </a:r>
            <a:r>
              <a:rPr lang="en-US" b="true" sz="2626">
                <a:solidFill>
                  <a:srgbClr val="140D15"/>
                </a:solidFill>
                <a:latin typeface="Barlow Bold"/>
                <a:ea typeface="Barlow Bold"/>
                <a:cs typeface="Barlow Bold"/>
                <a:sym typeface="Barlow Bold"/>
              </a:rPr>
              <a:t>model performance</a:t>
            </a:r>
            <a:r>
              <a:rPr lang="en-US" sz="2626">
                <a:solidFill>
                  <a:srgbClr val="140D15"/>
                </a:solidFill>
                <a:latin typeface="Barlow"/>
                <a:ea typeface="Barlow"/>
                <a:cs typeface="Barlow"/>
                <a:sym typeface="Barlow"/>
              </a:rPr>
              <a:t>. They help in identifying patterns and improving our </a:t>
            </a:r>
            <a:r>
              <a:rPr lang="en-US" b="true" sz="2626">
                <a:solidFill>
                  <a:srgbClr val="140D15"/>
                </a:solidFill>
                <a:latin typeface="Barlow Bold"/>
                <a:ea typeface="Barlow Bold"/>
                <a:cs typeface="Barlow Bold"/>
                <a:sym typeface="Barlow Bold"/>
              </a:rPr>
              <a:t>machine learning models</a:t>
            </a:r>
            <a:r>
              <a:rPr lang="en-US" sz="2626">
                <a:solidFill>
                  <a:srgbClr val="140D15"/>
                </a:solidFill>
                <a:latin typeface="Barlow"/>
                <a:ea typeface="Barlow"/>
                <a:cs typeface="Barlow"/>
                <a:sym typeface="Barlow"/>
              </a:rPr>
              <a:t> for better predictions.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67694" y="2836360"/>
            <a:ext cx="9991606" cy="779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30"/>
              </a:lnSpc>
            </a:pPr>
            <a:r>
              <a:rPr lang="en-US" b="true" sz="2407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Explore how to interpret and utilize visualizations to enhance model comprehension and performance analysis for Machine Learning.</a:t>
            </a:r>
          </a:p>
        </p:txBody>
      </p:sp>
      <p:sp>
        <p:nvSpPr>
          <p:cNvPr name="AutoShape 4" id="4"/>
          <p:cNvSpPr/>
          <p:nvPr/>
        </p:nvSpPr>
        <p:spPr>
          <a:xfrm>
            <a:off x="7564491" y="2417483"/>
            <a:ext cx="8815941" cy="0"/>
          </a:xfrm>
          <a:prstGeom prst="line">
            <a:avLst/>
          </a:prstGeom>
          <a:ln cap="rnd" w="19050">
            <a:solidFill>
              <a:srgbClr val="A832B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695698"/>
            <a:ext cx="5447701" cy="6895604"/>
            <a:chOff x="0" y="0"/>
            <a:chExt cx="64213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2133" cy="812800"/>
            </a:xfrm>
            <a:custGeom>
              <a:avLst/>
              <a:gdLst/>
              <a:ahLst/>
              <a:cxnLst/>
              <a:rect r="r" b="b" t="t" l="l"/>
              <a:pathLst>
                <a:path h="812800" w="642133">
                  <a:moveTo>
                    <a:pt x="0" y="0"/>
                  </a:moveTo>
                  <a:lnTo>
                    <a:pt x="642133" y="0"/>
                  </a:lnTo>
                  <a:lnTo>
                    <a:pt x="642133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4933" t="0" r="-44933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399924" y="7927726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0" y="10287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399924" y="-1380779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268150" y="7927726"/>
            <a:ext cx="2593699" cy="1178954"/>
          </a:xfrm>
          <a:custGeom>
            <a:avLst/>
            <a:gdLst/>
            <a:ahLst/>
            <a:cxnLst/>
            <a:rect r="r" b="b" t="t" l="l"/>
            <a:pathLst>
              <a:path h="1178954" w="2593699">
                <a:moveTo>
                  <a:pt x="0" y="0"/>
                </a:moveTo>
                <a:lnTo>
                  <a:pt x="2593700" y="0"/>
                </a:lnTo>
                <a:lnTo>
                  <a:pt x="2593700" y="1178954"/>
                </a:lnTo>
                <a:lnTo>
                  <a:pt x="0" y="1178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833143" y="57150"/>
            <a:ext cx="1407232" cy="1407232"/>
          </a:xfrm>
          <a:custGeom>
            <a:avLst/>
            <a:gdLst/>
            <a:ahLst/>
            <a:cxnLst/>
            <a:rect r="r" b="b" t="t" l="l"/>
            <a:pathLst>
              <a:path h="1407232" w="1407232">
                <a:moveTo>
                  <a:pt x="0" y="0"/>
                </a:moveTo>
                <a:lnTo>
                  <a:pt x="1407232" y="0"/>
                </a:lnTo>
                <a:lnTo>
                  <a:pt x="1407232" y="1407232"/>
                </a:lnTo>
                <a:lnTo>
                  <a:pt x="0" y="14072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16530" y="6086475"/>
            <a:ext cx="11301259" cy="1949467"/>
          </a:xfrm>
          <a:custGeom>
            <a:avLst/>
            <a:gdLst/>
            <a:ahLst/>
            <a:cxnLst/>
            <a:rect r="r" b="b" t="t" l="l"/>
            <a:pathLst>
              <a:path h="1949467" w="11301259">
                <a:moveTo>
                  <a:pt x="0" y="0"/>
                </a:moveTo>
                <a:lnTo>
                  <a:pt x="11301259" y="0"/>
                </a:lnTo>
                <a:lnTo>
                  <a:pt x="11301259" y="1949467"/>
                </a:lnTo>
                <a:lnTo>
                  <a:pt x="0" y="194946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016530" y="471784"/>
            <a:ext cx="9816613" cy="189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70"/>
              </a:lnSpc>
              <a:spcBef>
                <a:spcPct val="0"/>
              </a:spcBef>
            </a:pPr>
            <a:r>
              <a:rPr lang="en-US" b="true" sz="6700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Understanding XGBoost Result Visualizations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657438" y="2650233"/>
            <a:ext cx="9175705" cy="0"/>
          </a:xfrm>
          <a:prstGeom prst="line">
            <a:avLst/>
          </a:prstGeom>
          <a:ln cap="rnd" w="19050">
            <a:solidFill>
              <a:srgbClr val="A832B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695698"/>
            <a:ext cx="5447701" cy="6895604"/>
            <a:chOff x="0" y="0"/>
            <a:chExt cx="64213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2133" cy="812800"/>
            </a:xfrm>
            <a:custGeom>
              <a:avLst/>
              <a:gdLst/>
              <a:ahLst/>
              <a:cxnLst/>
              <a:rect r="r" b="b" t="t" l="l"/>
              <a:pathLst>
                <a:path h="812800" w="642133">
                  <a:moveTo>
                    <a:pt x="0" y="0"/>
                  </a:moveTo>
                  <a:lnTo>
                    <a:pt x="642133" y="0"/>
                  </a:lnTo>
                  <a:lnTo>
                    <a:pt x="642133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4933" t="0" r="-44933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99924" y="7927726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10287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399924" y="-1380779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268150" y="7927726"/>
            <a:ext cx="2593699" cy="1178954"/>
          </a:xfrm>
          <a:custGeom>
            <a:avLst/>
            <a:gdLst/>
            <a:ahLst/>
            <a:cxnLst/>
            <a:rect r="r" b="b" t="t" l="l"/>
            <a:pathLst>
              <a:path h="1178954" w="2593699">
                <a:moveTo>
                  <a:pt x="0" y="0"/>
                </a:moveTo>
                <a:lnTo>
                  <a:pt x="2593700" y="0"/>
                </a:lnTo>
                <a:lnTo>
                  <a:pt x="2593700" y="1178954"/>
                </a:lnTo>
                <a:lnTo>
                  <a:pt x="0" y="1178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466938" y="1531057"/>
            <a:ext cx="9535469" cy="1087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60"/>
              </a:lnSpc>
              <a:spcBef>
                <a:spcPct val="0"/>
              </a:spcBef>
            </a:pPr>
            <a:r>
              <a:rPr lang="en-US" b="true" sz="7600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Plot Learning Curve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833143" y="57150"/>
            <a:ext cx="1407232" cy="1407232"/>
          </a:xfrm>
          <a:custGeom>
            <a:avLst/>
            <a:gdLst/>
            <a:ahLst/>
            <a:cxnLst/>
            <a:rect r="r" b="b" t="t" l="l"/>
            <a:pathLst>
              <a:path h="1407232" w="1407232">
                <a:moveTo>
                  <a:pt x="0" y="0"/>
                </a:moveTo>
                <a:lnTo>
                  <a:pt x="1407232" y="0"/>
                </a:lnTo>
                <a:lnTo>
                  <a:pt x="1407232" y="1407232"/>
                </a:lnTo>
                <a:lnTo>
                  <a:pt x="0" y="14072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97674" y="3385903"/>
            <a:ext cx="10618839" cy="2057400"/>
          </a:xfrm>
          <a:custGeom>
            <a:avLst/>
            <a:gdLst/>
            <a:ahLst/>
            <a:cxnLst/>
            <a:rect r="r" b="b" t="t" l="l"/>
            <a:pathLst>
              <a:path h="2057400" w="10618839">
                <a:moveTo>
                  <a:pt x="0" y="0"/>
                </a:moveTo>
                <a:lnTo>
                  <a:pt x="10618839" y="0"/>
                </a:lnTo>
                <a:lnTo>
                  <a:pt x="1061883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695698"/>
            <a:ext cx="5447701" cy="6232028"/>
            <a:chOff x="0" y="0"/>
            <a:chExt cx="642133" cy="7345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2133" cy="734583"/>
            </a:xfrm>
            <a:custGeom>
              <a:avLst/>
              <a:gdLst/>
              <a:ahLst/>
              <a:cxnLst/>
              <a:rect r="r" b="b" t="t" l="l"/>
              <a:pathLst>
                <a:path h="734583" w="642133">
                  <a:moveTo>
                    <a:pt x="0" y="0"/>
                  </a:moveTo>
                  <a:lnTo>
                    <a:pt x="642133" y="0"/>
                  </a:lnTo>
                  <a:lnTo>
                    <a:pt x="642133" y="734583"/>
                  </a:lnTo>
                  <a:lnTo>
                    <a:pt x="0" y="734583"/>
                  </a:lnTo>
                  <a:close/>
                </a:path>
              </a:pathLst>
            </a:custGeom>
            <a:blipFill>
              <a:blip r:embed="rId2"/>
              <a:stretch>
                <a:fillRect l="-35798" t="0" r="-35798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399924" y="7927726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10287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399924" y="-1380779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268150" y="7927726"/>
            <a:ext cx="2593699" cy="1178954"/>
          </a:xfrm>
          <a:custGeom>
            <a:avLst/>
            <a:gdLst/>
            <a:ahLst/>
            <a:cxnLst/>
            <a:rect r="r" b="b" t="t" l="l"/>
            <a:pathLst>
              <a:path h="1178954" w="2593699">
                <a:moveTo>
                  <a:pt x="0" y="0"/>
                </a:moveTo>
                <a:lnTo>
                  <a:pt x="2593700" y="0"/>
                </a:lnTo>
                <a:lnTo>
                  <a:pt x="2593700" y="1178954"/>
                </a:lnTo>
                <a:lnTo>
                  <a:pt x="0" y="1178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55878" y="1516062"/>
            <a:ext cx="8815941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55878" y="2667000"/>
            <a:ext cx="10281156" cy="4786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2945" indent="-366473" lvl="1">
              <a:lnSpc>
                <a:spcPts val="8385"/>
              </a:lnSpc>
              <a:buFont typeface="Arial"/>
              <a:buChar char="•"/>
            </a:pPr>
            <a:r>
              <a:rPr lang="en-US" b="true" sz="3394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U</a:t>
            </a:r>
            <a:r>
              <a:rPr lang="en-US" b="true" sz="3394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nderstand gradient boosting concepts</a:t>
            </a:r>
          </a:p>
          <a:p>
            <a:pPr algn="l" marL="732945" indent="-366473" lvl="1">
              <a:lnSpc>
                <a:spcPts val="8385"/>
              </a:lnSpc>
              <a:buFont typeface="Arial"/>
              <a:buChar char="•"/>
            </a:pPr>
            <a:r>
              <a:rPr lang="en-US" b="true" sz="3394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Train &amp; tune an XGBoost model</a:t>
            </a:r>
          </a:p>
          <a:p>
            <a:pPr algn="l" marL="732945" indent="-366473" lvl="1">
              <a:lnSpc>
                <a:spcPts val="8385"/>
              </a:lnSpc>
              <a:buFont typeface="Arial"/>
              <a:buChar char="•"/>
            </a:pPr>
            <a:r>
              <a:rPr lang="en-US" b="true" sz="3394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Visualize learning curves &amp; feature importance</a:t>
            </a:r>
          </a:p>
          <a:p>
            <a:pPr algn="l" marL="732945" indent="-366473" lvl="1">
              <a:lnSpc>
                <a:spcPts val="8385"/>
              </a:lnSpc>
              <a:buFont typeface="Arial"/>
              <a:buChar char="•"/>
            </a:pPr>
            <a:r>
              <a:rPr lang="en-US" b="true" sz="3394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Save model for energy‑prediction dashboard</a:t>
            </a:r>
          </a:p>
          <a:p>
            <a:pPr algn="l" marL="0" indent="0" lvl="0">
              <a:lnSpc>
                <a:spcPts val="3403"/>
              </a:lnSpc>
            </a:pPr>
          </a:p>
        </p:txBody>
      </p:sp>
      <p:sp>
        <p:nvSpPr>
          <p:cNvPr name="AutoShape 10" id="10"/>
          <p:cNvSpPr/>
          <p:nvPr/>
        </p:nvSpPr>
        <p:spPr>
          <a:xfrm>
            <a:off x="7255878" y="2666532"/>
            <a:ext cx="10281156" cy="0"/>
          </a:xfrm>
          <a:prstGeom prst="line">
            <a:avLst/>
          </a:prstGeom>
          <a:ln cap="rnd" w="19050">
            <a:solidFill>
              <a:srgbClr val="A832B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152966" y="0"/>
            <a:ext cx="2135034" cy="2135034"/>
          </a:xfrm>
          <a:custGeom>
            <a:avLst/>
            <a:gdLst/>
            <a:ahLst/>
            <a:cxnLst/>
            <a:rect r="r" b="b" t="t" l="l"/>
            <a:pathLst>
              <a:path h="2135034" w="2135034">
                <a:moveTo>
                  <a:pt x="0" y="0"/>
                </a:moveTo>
                <a:lnTo>
                  <a:pt x="2135034" y="0"/>
                </a:lnTo>
                <a:lnTo>
                  <a:pt x="2135034" y="2135034"/>
                </a:lnTo>
                <a:lnTo>
                  <a:pt x="0" y="213503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028750"/>
            <a:ext cx="6656472" cy="2113093"/>
            <a:chOff x="0" y="0"/>
            <a:chExt cx="8875296" cy="281745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500023"/>
              <a:ext cx="8875296" cy="1317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95"/>
                </a:lnSpc>
              </a:pPr>
              <a:r>
                <a:rPr lang="en-US" sz="2073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Gradient boosting is a powerful method that combines multiple weak learners to create a </a:t>
              </a:r>
              <a:r>
                <a:rPr lang="en-US" b="true" sz="2073">
                  <a:solidFill>
                    <a:srgbClr val="140D1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strong predictive model</a:t>
              </a:r>
              <a:r>
                <a:rPr lang="en-US" sz="2073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 through </a:t>
              </a:r>
              <a:r>
                <a:rPr lang="en-US" b="true" sz="2073">
                  <a:solidFill>
                    <a:srgbClr val="140D1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iterative improvements</a:t>
              </a:r>
              <a:r>
                <a:rPr lang="en-US" sz="2073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300"/>
              <a:ext cx="8875296" cy="9413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4"/>
                </a:lnSpc>
              </a:pPr>
              <a:r>
                <a:rPr lang="en-US" b="true" sz="2157">
                  <a:solidFill>
                    <a:srgbClr val="140D1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The basic principle of gradient boosting explained simply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12700"/>
              <a:ext cx="8875296" cy="0"/>
            </a:xfrm>
            <a:prstGeom prst="line">
              <a:avLst/>
            </a:prstGeom>
            <a:ln cap="rnd" w="25400">
              <a:solidFill>
                <a:srgbClr val="A832B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9144000" y="4197294"/>
            <a:ext cx="6656472" cy="2084518"/>
            <a:chOff x="0" y="0"/>
            <a:chExt cx="8875296" cy="277935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9990" y="1461923"/>
              <a:ext cx="8845307" cy="1317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95"/>
                </a:lnSpc>
                <a:spcBef>
                  <a:spcPct val="0"/>
                </a:spcBef>
              </a:pPr>
              <a:r>
                <a:rPr lang="en-US" sz="2073" u="none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By focusing on the mistakes of previous models, gradient boosting effectively reduces </a:t>
              </a:r>
              <a:r>
                <a:rPr lang="en-US" b="true" sz="2073" u="none">
                  <a:solidFill>
                    <a:srgbClr val="140D1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residual errors</a:t>
              </a:r>
              <a:r>
                <a:rPr lang="en-US" sz="2073" u="none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, leading to more accurate predictions in complex datasets.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9990" y="241300"/>
              <a:ext cx="8845307" cy="9413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4"/>
                </a:lnSpc>
                <a:spcBef>
                  <a:spcPct val="0"/>
                </a:spcBef>
              </a:pPr>
              <a:r>
                <a:rPr lang="en-US" b="true" sz="2157" u="none">
                  <a:solidFill>
                    <a:srgbClr val="140D1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How gradient boosting minimizes errors in predictions</a:t>
              </a:r>
            </a:p>
          </p:txBody>
        </p:sp>
        <p:sp>
          <p:nvSpPr>
            <p:cNvPr name="AutoShape 9" id="9"/>
            <p:cNvSpPr/>
            <p:nvPr/>
          </p:nvSpPr>
          <p:spPr>
            <a:xfrm>
              <a:off x="0" y="12700"/>
              <a:ext cx="8875296" cy="0"/>
            </a:xfrm>
            <a:prstGeom prst="line">
              <a:avLst/>
            </a:prstGeom>
            <a:ln cap="rnd" w="25400">
              <a:solidFill>
                <a:srgbClr val="A832B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9144000" y="6841963"/>
            <a:ext cx="6656472" cy="2113093"/>
            <a:chOff x="0" y="0"/>
            <a:chExt cx="8875296" cy="281745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500023"/>
              <a:ext cx="8875296" cy="1317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95"/>
                </a:lnSpc>
                <a:spcBef>
                  <a:spcPct val="0"/>
                </a:spcBef>
              </a:pPr>
              <a:r>
                <a:rPr lang="en-US" sz="2073" u="none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Gradient boosting relies on decision trees, learning rates, and loss functions to refine predictions, enabling it to adapt effectively to different data patterns.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41300"/>
              <a:ext cx="8875296" cy="9413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4"/>
                </a:lnSpc>
                <a:spcBef>
                  <a:spcPct val="0"/>
                </a:spcBef>
              </a:pPr>
              <a:r>
                <a:rPr lang="en-US" b="true" sz="2157" u="none">
                  <a:solidFill>
                    <a:srgbClr val="140D1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Key components that make gradient boosting effective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0" y="12700"/>
              <a:ext cx="8875296" cy="0"/>
            </a:xfrm>
            <a:prstGeom prst="line">
              <a:avLst/>
            </a:prstGeom>
            <a:ln cap="rnd" w="25400">
              <a:solidFill>
                <a:srgbClr val="A832B8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14" id="14"/>
          <p:cNvSpPr/>
          <p:nvPr/>
        </p:nvSpPr>
        <p:spPr>
          <a:xfrm rot="0">
            <a:off x="-19050" y="0"/>
            <a:ext cx="6885536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8709693"/>
            <a:ext cx="2556018" cy="2556018"/>
          </a:xfrm>
          <a:custGeom>
            <a:avLst/>
            <a:gdLst/>
            <a:ahLst/>
            <a:cxnLst/>
            <a:rect r="r" b="b" t="t" l="l"/>
            <a:pathLst>
              <a:path h="2556018" w="2556018">
                <a:moveTo>
                  <a:pt x="0" y="0"/>
                </a:moveTo>
                <a:lnTo>
                  <a:pt x="2556018" y="0"/>
                </a:lnTo>
                <a:lnTo>
                  <a:pt x="2556018" y="2556018"/>
                </a:lnTo>
                <a:lnTo>
                  <a:pt x="0" y="2556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546493" y="6137381"/>
            <a:ext cx="4329517" cy="4329517"/>
          </a:xfrm>
          <a:custGeom>
            <a:avLst/>
            <a:gdLst/>
            <a:ahLst/>
            <a:cxnLst/>
            <a:rect r="r" b="b" t="t" l="l"/>
            <a:pathLst>
              <a:path h="4329517" w="4329517">
                <a:moveTo>
                  <a:pt x="0" y="0"/>
                </a:moveTo>
                <a:lnTo>
                  <a:pt x="4329518" y="0"/>
                </a:lnTo>
                <a:lnTo>
                  <a:pt x="4329518" y="4329517"/>
                </a:lnTo>
                <a:lnTo>
                  <a:pt x="0" y="4329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0" y="6153674"/>
            <a:ext cx="2556018" cy="2556018"/>
          </a:xfrm>
          <a:custGeom>
            <a:avLst/>
            <a:gdLst/>
            <a:ahLst/>
            <a:cxnLst/>
            <a:rect r="r" b="b" t="t" l="l"/>
            <a:pathLst>
              <a:path h="2556018" w="2556018">
                <a:moveTo>
                  <a:pt x="0" y="0"/>
                </a:moveTo>
                <a:lnTo>
                  <a:pt x="2556018" y="0"/>
                </a:lnTo>
                <a:lnTo>
                  <a:pt x="2556018" y="2556019"/>
                </a:lnTo>
                <a:lnTo>
                  <a:pt x="0" y="25560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5505388" y="4804142"/>
            <a:ext cx="843921" cy="843921"/>
          </a:xfrm>
          <a:custGeom>
            <a:avLst/>
            <a:gdLst/>
            <a:ahLst/>
            <a:cxnLst/>
            <a:rect r="r" b="b" t="t" l="l"/>
            <a:pathLst>
              <a:path h="843921" w="843921">
                <a:moveTo>
                  <a:pt x="843921" y="0"/>
                </a:moveTo>
                <a:lnTo>
                  <a:pt x="0" y="0"/>
                </a:lnTo>
                <a:lnTo>
                  <a:pt x="0" y="843921"/>
                </a:lnTo>
                <a:lnTo>
                  <a:pt x="843921" y="843921"/>
                </a:lnTo>
                <a:lnTo>
                  <a:pt x="8439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08824" y="1028700"/>
            <a:ext cx="5118524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54"/>
              </a:lnSpc>
              <a:spcBef>
                <a:spcPct val="0"/>
              </a:spcBef>
            </a:pPr>
            <a:r>
              <a:rPr lang="en-US" b="true" sz="5378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Understanding Gradient Boosting Concepts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6152966" y="0"/>
            <a:ext cx="2135034" cy="2135034"/>
          </a:xfrm>
          <a:custGeom>
            <a:avLst/>
            <a:gdLst/>
            <a:ahLst/>
            <a:cxnLst/>
            <a:rect r="r" b="b" t="t" l="l"/>
            <a:pathLst>
              <a:path h="2135034" w="2135034">
                <a:moveTo>
                  <a:pt x="0" y="0"/>
                </a:moveTo>
                <a:lnTo>
                  <a:pt x="2135034" y="0"/>
                </a:lnTo>
                <a:lnTo>
                  <a:pt x="2135034" y="2135034"/>
                </a:lnTo>
                <a:lnTo>
                  <a:pt x="0" y="21350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51275" y="1657598"/>
            <a:ext cx="10247359" cy="733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08"/>
              </a:lnSpc>
            </a:pPr>
            <a:r>
              <a:rPr lang="en-US" b="true" sz="3006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Gradie</a:t>
            </a:r>
            <a:r>
              <a:rPr lang="en-US" b="true" sz="3006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nt Boosting </a:t>
            </a:r>
            <a:r>
              <a:rPr lang="en-US" sz="3006">
                <a:solidFill>
                  <a:srgbClr val="140D15"/>
                </a:solidFill>
                <a:latin typeface="Aileron"/>
                <a:ea typeface="Aileron"/>
                <a:cs typeface="Aileron"/>
                <a:sym typeface="Aileron"/>
              </a:rPr>
              <a:t>is a machine learning technique that builds an ensemble of decision trees sequentially, where each new tree attempts to correct the errors (residuals) made by the previous trees.</a:t>
            </a:r>
          </a:p>
          <a:p>
            <a:pPr algn="just" marL="0" indent="0" lvl="0">
              <a:lnSpc>
                <a:spcPts val="3908"/>
              </a:lnSpc>
            </a:pPr>
          </a:p>
          <a:p>
            <a:pPr algn="just" marL="0" indent="0" lvl="0">
              <a:lnSpc>
                <a:spcPts val="3908"/>
              </a:lnSpc>
            </a:pPr>
            <a:r>
              <a:rPr lang="en-US" b="true" sz="3006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Key Terms</a:t>
            </a:r>
          </a:p>
          <a:p>
            <a:pPr algn="just" marL="649088" indent="-324544" lvl="1">
              <a:lnSpc>
                <a:spcPts val="3908"/>
              </a:lnSpc>
              <a:buFont typeface="Arial"/>
              <a:buChar char="•"/>
            </a:pPr>
            <a:r>
              <a:rPr lang="en-US" b="true" sz="3006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Weak Learner:</a:t>
            </a:r>
            <a:r>
              <a:rPr lang="en-US" sz="3006">
                <a:solidFill>
                  <a:srgbClr val="140D15"/>
                </a:solidFill>
                <a:latin typeface="Aileron"/>
                <a:ea typeface="Aileron"/>
                <a:cs typeface="Aileron"/>
                <a:sym typeface="Aileron"/>
              </a:rPr>
              <a:t> A model that performs slightly better than random guessing.</a:t>
            </a:r>
          </a:p>
          <a:p>
            <a:pPr algn="just" marL="649088" indent="-324544" lvl="1">
              <a:lnSpc>
                <a:spcPts val="3908"/>
              </a:lnSpc>
              <a:buFont typeface="Arial"/>
              <a:buChar char="•"/>
            </a:pPr>
            <a:r>
              <a:rPr lang="en-US" b="true" sz="3006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Ensemble:</a:t>
            </a:r>
            <a:r>
              <a:rPr lang="en-US" sz="3006">
                <a:solidFill>
                  <a:srgbClr val="140D15"/>
                </a:solidFill>
                <a:latin typeface="Aileron"/>
                <a:ea typeface="Aileron"/>
                <a:cs typeface="Aileron"/>
                <a:sym typeface="Aileron"/>
              </a:rPr>
              <a:t> A combination of multiple models to improve overall performance.</a:t>
            </a:r>
          </a:p>
          <a:p>
            <a:pPr algn="just" marL="649088" indent="-324544" lvl="1">
              <a:lnSpc>
                <a:spcPts val="3908"/>
              </a:lnSpc>
              <a:buFont typeface="Arial"/>
              <a:buChar char="•"/>
            </a:pPr>
            <a:r>
              <a:rPr lang="en-US" b="true" sz="3006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Residual:</a:t>
            </a:r>
            <a:r>
              <a:rPr lang="en-US" sz="3006">
                <a:solidFill>
                  <a:srgbClr val="140D15"/>
                </a:solidFill>
                <a:latin typeface="Aileron"/>
                <a:ea typeface="Aileron"/>
                <a:cs typeface="Aileron"/>
                <a:sym typeface="Aileron"/>
              </a:rPr>
              <a:t> The difference between the actual and predicted value.</a:t>
            </a:r>
          </a:p>
          <a:p>
            <a:pPr algn="just" marL="649088" indent="-324544" lvl="1">
              <a:lnSpc>
                <a:spcPts val="3908"/>
              </a:lnSpc>
              <a:buFont typeface="Arial"/>
              <a:buChar char="•"/>
            </a:pPr>
            <a:r>
              <a:rPr lang="en-US" b="true" sz="3006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Learning Rate: </a:t>
            </a:r>
            <a:r>
              <a:rPr lang="en-US" sz="3006">
                <a:solidFill>
                  <a:srgbClr val="140D15"/>
                </a:solidFill>
                <a:latin typeface="Aileron"/>
                <a:ea typeface="Aileron"/>
                <a:cs typeface="Aileron"/>
                <a:sym typeface="Aileron"/>
              </a:rPr>
              <a:t>A scaling factor that controls how much each new model affects the final prediction.</a:t>
            </a:r>
          </a:p>
          <a:p>
            <a:pPr algn="l" marL="0" indent="0" lvl="0">
              <a:lnSpc>
                <a:spcPts val="365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695698"/>
            <a:ext cx="5447701" cy="6232028"/>
            <a:chOff x="0" y="0"/>
            <a:chExt cx="642133" cy="7345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2133" cy="734583"/>
            </a:xfrm>
            <a:custGeom>
              <a:avLst/>
              <a:gdLst/>
              <a:ahLst/>
              <a:cxnLst/>
              <a:rect r="r" b="b" t="t" l="l"/>
              <a:pathLst>
                <a:path h="734583" w="642133">
                  <a:moveTo>
                    <a:pt x="0" y="0"/>
                  </a:moveTo>
                  <a:lnTo>
                    <a:pt x="642133" y="0"/>
                  </a:lnTo>
                  <a:lnTo>
                    <a:pt x="642133" y="734583"/>
                  </a:lnTo>
                  <a:lnTo>
                    <a:pt x="0" y="734583"/>
                  </a:lnTo>
                  <a:close/>
                </a:path>
              </a:pathLst>
            </a:custGeom>
            <a:blipFill>
              <a:blip r:embed="rId2"/>
              <a:stretch>
                <a:fillRect l="-35798" t="0" r="-35798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99924" y="7927726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10287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399924" y="-1380779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268150" y="7927726"/>
            <a:ext cx="2593699" cy="1178954"/>
          </a:xfrm>
          <a:custGeom>
            <a:avLst/>
            <a:gdLst/>
            <a:ahLst/>
            <a:cxnLst/>
            <a:rect r="r" b="b" t="t" l="l"/>
            <a:pathLst>
              <a:path h="1178954" w="2593699">
                <a:moveTo>
                  <a:pt x="0" y="0"/>
                </a:moveTo>
                <a:lnTo>
                  <a:pt x="2593700" y="0"/>
                </a:lnTo>
                <a:lnTo>
                  <a:pt x="2593700" y="1178954"/>
                </a:lnTo>
                <a:lnTo>
                  <a:pt x="0" y="1178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33143" y="57150"/>
            <a:ext cx="1407232" cy="1407232"/>
          </a:xfrm>
          <a:custGeom>
            <a:avLst/>
            <a:gdLst/>
            <a:ahLst/>
            <a:cxnLst/>
            <a:rect r="r" b="b" t="t" l="l"/>
            <a:pathLst>
              <a:path h="1407232" w="1407232">
                <a:moveTo>
                  <a:pt x="0" y="0"/>
                </a:moveTo>
                <a:lnTo>
                  <a:pt x="1407232" y="0"/>
                </a:lnTo>
                <a:lnTo>
                  <a:pt x="1407232" y="1407232"/>
                </a:lnTo>
                <a:lnTo>
                  <a:pt x="0" y="14072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028750"/>
            <a:ext cx="6656472" cy="1760668"/>
            <a:chOff x="0" y="0"/>
            <a:chExt cx="8875296" cy="234755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30123"/>
              <a:ext cx="8875296" cy="1317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95"/>
                </a:lnSpc>
              </a:pPr>
              <a:r>
                <a:rPr lang="en-US" sz="2073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XGBoost offers </a:t>
              </a:r>
              <a:r>
                <a:rPr lang="en-US" b="true" sz="2073">
                  <a:solidFill>
                    <a:srgbClr val="140D1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exponential speed</a:t>
              </a:r>
              <a:r>
                <a:rPr lang="en-US" sz="2073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 in training, allowing models to be built quickly and efficiently, making it a favorite among data scientists.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1300"/>
              <a:ext cx="8875296" cy="471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4"/>
                </a:lnSpc>
              </a:pPr>
              <a:r>
                <a:rPr lang="en-US" b="true" sz="2157">
                  <a:solidFill>
                    <a:srgbClr val="140D1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High Performance and Speed in Training Models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12700"/>
              <a:ext cx="8875296" cy="0"/>
            </a:xfrm>
            <a:prstGeom prst="line">
              <a:avLst/>
            </a:prstGeom>
            <a:ln cap="rnd" w="25400">
              <a:solidFill>
                <a:srgbClr val="A832B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9144000" y="4197294"/>
            <a:ext cx="6656472" cy="2084518"/>
            <a:chOff x="0" y="0"/>
            <a:chExt cx="8875296" cy="277935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9990" y="1461923"/>
              <a:ext cx="8845307" cy="1317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95"/>
                </a:lnSpc>
                <a:spcBef>
                  <a:spcPct val="0"/>
                </a:spcBef>
              </a:pPr>
              <a:r>
                <a:rPr lang="en-US" sz="2073" u="none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XGBoost's ability to manage </a:t>
              </a:r>
              <a:r>
                <a:rPr lang="en-US" b="true" sz="2073" u="none">
                  <a:solidFill>
                    <a:srgbClr val="140D1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missing data</a:t>
              </a:r>
              <a:r>
                <a:rPr lang="en-US" sz="2073" u="none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 automatically helps improve model accuracy without significant preprocessing efforts, saving valuable time.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9990" y="241300"/>
              <a:ext cx="8845307" cy="9413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4"/>
                </a:lnSpc>
                <a:spcBef>
                  <a:spcPct val="0"/>
                </a:spcBef>
              </a:pPr>
              <a:r>
                <a:rPr lang="en-US" b="true" sz="2157" u="none">
                  <a:solidFill>
                    <a:srgbClr val="140D1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Handles Missing Values Effectively with Built-in Strategies</a:t>
              </a:r>
            </a:p>
          </p:txBody>
        </p:sp>
        <p:sp>
          <p:nvSpPr>
            <p:cNvPr name="AutoShape 9" id="9"/>
            <p:cNvSpPr/>
            <p:nvPr/>
          </p:nvSpPr>
          <p:spPr>
            <a:xfrm>
              <a:off x="0" y="12700"/>
              <a:ext cx="8875296" cy="0"/>
            </a:xfrm>
            <a:prstGeom prst="line">
              <a:avLst/>
            </a:prstGeom>
            <a:ln cap="rnd" w="25400">
              <a:solidFill>
                <a:srgbClr val="A832B8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9144000" y="6841963"/>
            <a:ext cx="6656472" cy="1760668"/>
            <a:chOff x="0" y="0"/>
            <a:chExt cx="8875296" cy="234755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030123"/>
              <a:ext cx="8875296" cy="13174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95"/>
                </a:lnSpc>
                <a:spcBef>
                  <a:spcPct val="0"/>
                </a:spcBef>
              </a:pPr>
              <a:r>
                <a:rPr lang="en-US" sz="2073" u="none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With built-in </a:t>
              </a:r>
              <a:r>
                <a:rPr lang="en-US" b="true" sz="2073" u="none">
                  <a:solidFill>
                    <a:srgbClr val="140D15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L1 and L2 regularization</a:t>
              </a:r>
              <a:r>
                <a:rPr lang="en-US" sz="2073" u="none">
                  <a:solidFill>
                    <a:srgbClr val="140D15"/>
                  </a:solidFill>
                  <a:latin typeface="Barlow"/>
                  <a:ea typeface="Barlow"/>
                  <a:cs typeface="Barlow"/>
                  <a:sym typeface="Barlow"/>
                </a:rPr>
                <a:t>, XGBoost effectively reduces overfitting, leading to improved generalization on unseen data, which is essential for reliable predictions.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241300"/>
              <a:ext cx="8875296" cy="4714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04"/>
                </a:lnSpc>
                <a:spcBef>
                  <a:spcPct val="0"/>
                </a:spcBef>
              </a:pPr>
              <a:r>
                <a:rPr lang="en-US" b="true" sz="2157" u="none">
                  <a:solidFill>
                    <a:srgbClr val="140D15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Robust Regularization to Prevent Overfitting Issues</a:t>
              </a:r>
            </a:p>
          </p:txBody>
        </p:sp>
        <p:sp>
          <p:nvSpPr>
            <p:cNvPr name="AutoShape 13" id="13"/>
            <p:cNvSpPr/>
            <p:nvPr/>
          </p:nvSpPr>
          <p:spPr>
            <a:xfrm>
              <a:off x="0" y="12700"/>
              <a:ext cx="8875296" cy="0"/>
            </a:xfrm>
            <a:prstGeom prst="line">
              <a:avLst/>
            </a:prstGeom>
            <a:ln cap="rnd" w="25400">
              <a:solidFill>
                <a:srgbClr val="A832B8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AutoShape 14" id="14"/>
          <p:cNvSpPr/>
          <p:nvPr/>
        </p:nvSpPr>
        <p:spPr>
          <a:xfrm rot="0">
            <a:off x="-19050" y="0"/>
            <a:ext cx="6885536" cy="10287000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8709693"/>
            <a:ext cx="2556018" cy="2556018"/>
          </a:xfrm>
          <a:custGeom>
            <a:avLst/>
            <a:gdLst/>
            <a:ahLst/>
            <a:cxnLst/>
            <a:rect r="r" b="b" t="t" l="l"/>
            <a:pathLst>
              <a:path h="2556018" w="2556018">
                <a:moveTo>
                  <a:pt x="0" y="0"/>
                </a:moveTo>
                <a:lnTo>
                  <a:pt x="2556018" y="0"/>
                </a:lnTo>
                <a:lnTo>
                  <a:pt x="2556018" y="2556018"/>
                </a:lnTo>
                <a:lnTo>
                  <a:pt x="0" y="25560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546493" y="6137381"/>
            <a:ext cx="4329517" cy="4329517"/>
          </a:xfrm>
          <a:custGeom>
            <a:avLst/>
            <a:gdLst/>
            <a:ahLst/>
            <a:cxnLst/>
            <a:rect r="r" b="b" t="t" l="l"/>
            <a:pathLst>
              <a:path h="4329517" w="4329517">
                <a:moveTo>
                  <a:pt x="0" y="0"/>
                </a:moveTo>
                <a:lnTo>
                  <a:pt x="4329518" y="0"/>
                </a:lnTo>
                <a:lnTo>
                  <a:pt x="4329518" y="4329517"/>
                </a:lnTo>
                <a:lnTo>
                  <a:pt x="0" y="43295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0" y="6153674"/>
            <a:ext cx="2556018" cy="2556018"/>
          </a:xfrm>
          <a:custGeom>
            <a:avLst/>
            <a:gdLst/>
            <a:ahLst/>
            <a:cxnLst/>
            <a:rect r="r" b="b" t="t" l="l"/>
            <a:pathLst>
              <a:path h="2556018" w="2556018">
                <a:moveTo>
                  <a:pt x="0" y="0"/>
                </a:moveTo>
                <a:lnTo>
                  <a:pt x="2556018" y="0"/>
                </a:lnTo>
                <a:lnTo>
                  <a:pt x="2556018" y="2556019"/>
                </a:lnTo>
                <a:lnTo>
                  <a:pt x="0" y="25560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5505388" y="4804142"/>
            <a:ext cx="843921" cy="843921"/>
          </a:xfrm>
          <a:custGeom>
            <a:avLst/>
            <a:gdLst/>
            <a:ahLst/>
            <a:cxnLst/>
            <a:rect r="r" b="b" t="t" l="l"/>
            <a:pathLst>
              <a:path h="843921" w="843921">
                <a:moveTo>
                  <a:pt x="843921" y="0"/>
                </a:moveTo>
                <a:lnTo>
                  <a:pt x="0" y="0"/>
                </a:lnTo>
                <a:lnTo>
                  <a:pt x="0" y="843921"/>
                </a:lnTo>
                <a:lnTo>
                  <a:pt x="843921" y="843921"/>
                </a:lnTo>
                <a:lnTo>
                  <a:pt x="8439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08824" y="1028700"/>
            <a:ext cx="5118524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54"/>
              </a:lnSpc>
              <a:spcBef>
                <a:spcPct val="0"/>
              </a:spcBef>
            </a:pPr>
            <a:r>
              <a:rPr lang="en-US" b="true" sz="5378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Why Choose XGBoost for Machine Learning?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6833143" y="57150"/>
            <a:ext cx="1407232" cy="1407232"/>
          </a:xfrm>
          <a:custGeom>
            <a:avLst/>
            <a:gdLst/>
            <a:ahLst/>
            <a:cxnLst/>
            <a:rect r="r" b="b" t="t" l="l"/>
            <a:pathLst>
              <a:path h="1407232" w="1407232">
                <a:moveTo>
                  <a:pt x="0" y="0"/>
                </a:moveTo>
                <a:lnTo>
                  <a:pt x="1407232" y="0"/>
                </a:lnTo>
                <a:lnTo>
                  <a:pt x="1407232" y="1407232"/>
                </a:lnTo>
                <a:lnTo>
                  <a:pt x="0" y="140723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918491" y="6048784"/>
            <a:ext cx="8786152" cy="2350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>
                <a:solidFill>
                  <a:srgbClr val="140D15"/>
                </a:solidFill>
                <a:latin typeface="Barlow"/>
                <a:ea typeface="Barlow"/>
                <a:cs typeface="Barlow"/>
                <a:sym typeface="Barlow"/>
              </a:rPr>
              <a:t>To get started with XGBoost, you need to </a:t>
            </a:r>
            <a:r>
              <a:rPr lang="en-US" b="true" sz="2400">
                <a:solidFill>
                  <a:srgbClr val="140D15"/>
                </a:solidFill>
                <a:latin typeface="Barlow Bold"/>
                <a:ea typeface="Barlow Bold"/>
                <a:cs typeface="Barlow Bold"/>
                <a:sym typeface="Barlow Bold"/>
              </a:rPr>
              <a:t>install the package</a:t>
            </a:r>
            <a:r>
              <a:rPr lang="en-US" sz="2400">
                <a:solidFill>
                  <a:srgbClr val="140D15"/>
                </a:solidFill>
                <a:latin typeface="Barlow"/>
                <a:ea typeface="Barlow"/>
                <a:cs typeface="Barlow"/>
                <a:sym typeface="Barlow"/>
              </a:rPr>
              <a:t> using the following command in your terminal. </a:t>
            </a:r>
          </a:p>
          <a:p>
            <a:pPr algn="l" marL="0" indent="0" lvl="0">
              <a:lnSpc>
                <a:spcPts val="3120"/>
              </a:lnSpc>
            </a:pPr>
          </a:p>
          <a:p>
            <a:pPr algn="l" marL="0" indent="0" lvl="0">
              <a:lnSpc>
                <a:spcPts val="3120"/>
              </a:lnSpc>
            </a:pPr>
          </a:p>
          <a:p>
            <a:pPr algn="l" marL="0" indent="0" lvl="0">
              <a:lnSpc>
                <a:spcPts val="3120"/>
              </a:lnSpc>
            </a:pPr>
          </a:p>
          <a:p>
            <a:pPr algn="l" marL="0" indent="0" lvl="0">
              <a:lnSpc>
                <a:spcPts val="3120"/>
              </a:lnSpc>
            </a:pPr>
            <a:r>
              <a:rPr lang="en-US" sz="2400">
                <a:solidFill>
                  <a:srgbClr val="140D15"/>
                </a:solidFill>
                <a:latin typeface="Barlow"/>
                <a:ea typeface="Barlow"/>
                <a:cs typeface="Barlow"/>
                <a:sym typeface="Barlow"/>
              </a:rPr>
              <a:t>This ensures a smooth setup.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832766" y="4172359"/>
            <a:ext cx="9115936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b="true" sz="3000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A step-by-step guide to install XGBoost and access its official documentation for users.</a:t>
            </a:r>
          </a:p>
          <a:p>
            <a:pPr algn="l" marL="0" indent="0" lvl="0">
              <a:lnSpc>
                <a:spcPts val="3900"/>
              </a:lnSpc>
            </a:pPr>
          </a:p>
        </p:txBody>
      </p:sp>
      <p:sp>
        <p:nvSpPr>
          <p:cNvPr name="AutoShape 4" id="4"/>
          <p:cNvSpPr/>
          <p:nvPr/>
        </p:nvSpPr>
        <p:spPr>
          <a:xfrm>
            <a:off x="7918491" y="3911772"/>
            <a:ext cx="8815941" cy="0"/>
          </a:xfrm>
          <a:prstGeom prst="line">
            <a:avLst/>
          </a:prstGeom>
          <a:ln cap="rnd" w="19050">
            <a:solidFill>
              <a:srgbClr val="A832B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695698"/>
            <a:ext cx="5447701" cy="6895604"/>
            <a:chOff x="0" y="0"/>
            <a:chExt cx="642133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2133" cy="812800"/>
            </a:xfrm>
            <a:custGeom>
              <a:avLst/>
              <a:gdLst/>
              <a:ahLst/>
              <a:cxnLst/>
              <a:rect r="r" b="b" t="t" l="l"/>
              <a:pathLst>
                <a:path h="812800" w="642133">
                  <a:moveTo>
                    <a:pt x="0" y="0"/>
                  </a:moveTo>
                  <a:lnTo>
                    <a:pt x="642133" y="0"/>
                  </a:lnTo>
                  <a:lnTo>
                    <a:pt x="642133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4933" t="0" r="-44933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399924" y="7927726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0" y="10287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399924" y="-1380779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268150" y="7927726"/>
            <a:ext cx="2593699" cy="1178954"/>
          </a:xfrm>
          <a:custGeom>
            <a:avLst/>
            <a:gdLst/>
            <a:ahLst/>
            <a:cxnLst/>
            <a:rect r="r" b="b" t="t" l="l"/>
            <a:pathLst>
              <a:path h="1178954" w="2593699">
                <a:moveTo>
                  <a:pt x="0" y="0"/>
                </a:moveTo>
                <a:lnTo>
                  <a:pt x="2593700" y="0"/>
                </a:lnTo>
                <a:lnTo>
                  <a:pt x="2593700" y="1178954"/>
                </a:lnTo>
                <a:lnTo>
                  <a:pt x="0" y="1178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819426" y="958850"/>
            <a:ext cx="9014071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Installing XGBoost Made Easy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54016" y="5202974"/>
            <a:ext cx="7212687" cy="560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7"/>
              </a:lnSpc>
            </a:pPr>
            <a:r>
              <a:rPr lang="en-US" sz="3212" u="sng">
                <a:solidFill>
                  <a:srgbClr val="140D15"/>
                </a:solidFill>
                <a:latin typeface="Arimo"/>
                <a:ea typeface="Arimo"/>
                <a:cs typeface="Arimo"/>
                <a:sym typeface="Arimo"/>
                <a:hlinkClick r:id="rId11" tooltip="https://xgboost.readthedocs.io/en/latest/"/>
              </a:rPr>
              <a:t>https://xgboost.readthedocs.io/en/latest/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67459" y="7067959"/>
            <a:ext cx="3688216" cy="65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6"/>
              </a:lnSpc>
              <a:spcBef>
                <a:spcPct val="0"/>
              </a:spcBef>
            </a:pPr>
            <a:r>
              <a:rPr lang="en-US" sz="3935">
                <a:solidFill>
                  <a:srgbClr val="140D15"/>
                </a:solidFill>
                <a:latin typeface="Antic"/>
                <a:ea typeface="Antic"/>
                <a:cs typeface="Antic"/>
                <a:sym typeface="Antic"/>
              </a:rPr>
              <a:t>pip install xgboost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833143" y="57150"/>
            <a:ext cx="1407232" cy="1407232"/>
          </a:xfrm>
          <a:custGeom>
            <a:avLst/>
            <a:gdLst/>
            <a:ahLst/>
            <a:cxnLst/>
            <a:rect r="r" b="b" t="t" l="l"/>
            <a:pathLst>
              <a:path h="1407232" w="1407232">
                <a:moveTo>
                  <a:pt x="0" y="0"/>
                </a:moveTo>
                <a:lnTo>
                  <a:pt x="1407232" y="0"/>
                </a:lnTo>
                <a:lnTo>
                  <a:pt x="1407232" y="1407232"/>
                </a:lnTo>
                <a:lnTo>
                  <a:pt x="0" y="140723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555682" y="3095625"/>
            <a:ext cx="8815941" cy="0"/>
          </a:xfrm>
          <a:prstGeom prst="line">
            <a:avLst/>
          </a:prstGeom>
          <a:ln cap="rnd" w="19050">
            <a:solidFill>
              <a:srgbClr val="A832B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695698"/>
            <a:ext cx="5447701" cy="6895604"/>
            <a:chOff x="0" y="0"/>
            <a:chExt cx="64213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2133" cy="812800"/>
            </a:xfrm>
            <a:custGeom>
              <a:avLst/>
              <a:gdLst/>
              <a:ahLst/>
              <a:cxnLst/>
              <a:rect r="r" b="b" t="t" l="l"/>
              <a:pathLst>
                <a:path h="812800" w="642133">
                  <a:moveTo>
                    <a:pt x="0" y="0"/>
                  </a:moveTo>
                  <a:lnTo>
                    <a:pt x="642133" y="0"/>
                  </a:lnTo>
                  <a:lnTo>
                    <a:pt x="642133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4933" t="0" r="-44933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99924" y="7927726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10287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399924" y="-1380779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268150" y="7927726"/>
            <a:ext cx="2593699" cy="1178954"/>
          </a:xfrm>
          <a:custGeom>
            <a:avLst/>
            <a:gdLst/>
            <a:ahLst/>
            <a:cxnLst/>
            <a:rect r="r" b="b" t="t" l="l"/>
            <a:pathLst>
              <a:path h="1178954" w="2593699">
                <a:moveTo>
                  <a:pt x="0" y="0"/>
                </a:moveTo>
                <a:lnTo>
                  <a:pt x="2593700" y="0"/>
                </a:lnTo>
                <a:lnTo>
                  <a:pt x="2593700" y="1178954"/>
                </a:lnTo>
                <a:lnTo>
                  <a:pt x="0" y="1178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33143" y="57150"/>
            <a:ext cx="1407232" cy="1407232"/>
          </a:xfrm>
          <a:custGeom>
            <a:avLst/>
            <a:gdLst/>
            <a:ahLst/>
            <a:cxnLst/>
            <a:rect r="r" b="b" t="t" l="l"/>
            <a:pathLst>
              <a:path h="1407232" w="1407232">
                <a:moveTo>
                  <a:pt x="0" y="0"/>
                </a:moveTo>
                <a:lnTo>
                  <a:pt x="1407232" y="0"/>
                </a:lnTo>
                <a:lnTo>
                  <a:pt x="1407232" y="1407232"/>
                </a:lnTo>
                <a:lnTo>
                  <a:pt x="0" y="14072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555682" y="4055407"/>
            <a:ext cx="9703618" cy="3910595"/>
          </a:xfrm>
          <a:custGeom>
            <a:avLst/>
            <a:gdLst/>
            <a:ahLst/>
            <a:cxnLst/>
            <a:rect r="r" b="b" t="t" l="l"/>
            <a:pathLst>
              <a:path h="3910595" w="9703618">
                <a:moveTo>
                  <a:pt x="0" y="0"/>
                </a:moveTo>
                <a:lnTo>
                  <a:pt x="9703618" y="0"/>
                </a:lnTo>
                <a:lnTo>
                  <a:pt x="9703618" y="3910595"/>
                </a:lnTo>
                <a:lnTo>
                  <a:pt x="0" y="391059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555682" y="3305175"/>
            <a:ext cx="878615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99"/>
              </a:lnSpc>
            </a:pPr>
            <a:r>
              <a:rPr lang="en-US" sz="2999">
                <a:solidFill>
                  <a:srgbClr val="140D15"/>
                </a:solidFill>
                <a:latin typeface="Aileron"/>
                <a:ea typeface="Aileron"/>
                <a:cs typeface="Aileron"/>
                <a:sym typeface="Aileron"/>
              </a:rPr>
              <a:t>We use the features created in Day 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555682" y="597148"/>
            <a:ext cx="7466826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  <a:spcBef>
                <a:spcPct val="0"/>
              </a:spcBef>
            </a:pPr>
            <a:r>
              <a:rPr lang="en-US" b="true" sz="8000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Loading Data &amp; Prepare Inputs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55682" y="8365876"/>
            <a:ext cx="9703618" cy="935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14"/>
              </a:lnSpc>
              <a:spcBef>
                <a:spcPct val="0"/>
              </a:spcBef>
            </a:pPr>
            <a:r>
              <a:rPr lang="en-US" sz="2857">
                <a:solidFill>
                  <a:srgbClr val="140D15"/>
                </a:solidFill>
                <a:latin typeface="Aileron"/>
                <a:ea typeface="Aileron"/>
                <a:cs typeface="Aileron"/>
                <a:sym typeface="Aileron"/>
              </a:rPr>
              <a:t>A DMatrix is XGBoost's internal optimized data structure, used to store features and labels efficiently for training.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27458" y="2843212"/>
            <a:ext cx="9301669" cy="971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67"/>
              </a:lnSpc>
            </a:pPr>
            <a:r>
              <a:rPr lang="en-US" sz="2974">
                <a:solidFill>
                  <a:srgbClr val="140D15"/>
                </a:solidFill>
                <a:latin typeface="Barlow"/>
                <a:ea typeface="Barlow"/>
                <a:cs typeface="Barlow"/>
                <a:sym typeface="Barlow"/>
              </a:rPr>
              <a:t>Cross-validation helps avoid overfitting and gives insight into the model’s generalization ability</a:t>
            </a:r>
          </a:p>
        </p:txBody>
      </p:sp>
      <p:sp>
        <p:nvSpPr>
          <p:cNvPr name="AutoShape 3" id="3"/>
          <p:cNvSpPr/>
          <p:nvPr/>
        </p:nvSpPr>
        <p:spPr>
          <a:xfrm>
            <a:off x="7627458" y="2724150"/>
            <a:ext cx="8815941" cy="0"/>
          </a:xfrm>
          <a:prstGeom prst="line">
            <a:avLst/>
          </a:prstGeom>
          <a:ln cap="rnd" w="19050">
            <a:solidFill>
              <a:srgbClr val="A832B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1695698"/>
            <a:ext cx="5447701" cy="6895604"/>
            <a:chOff x="0" y="0"/>
            <a:chExt cx="642133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42133" cy="812800"/>
            </a:xfrm>
            <a:custGeom>
              <a:avLst/>
              <a:gdLst/>
              <a:ahLst/>
              <a:cxnLst/>
              <a:rect r="r" b="b" t="t" l="l"/>
              <a:pathLst>
                <a:path h="812800" w="642133">
                  <a:moveTo>
                    <a:pt x="0" y="0"/>
                  </a:moveTo>
                  <a:lnTo>
                    <a:pt x="642133" y="0"/>
                  </a:lnTo>
                  <a:lnTo>
                    <a:pt x="642133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4933" t="0" r="-44933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399924" y="7927726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10287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3399924" y="-1380779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268150" y="7927726"/>
            <a:ext cx="2593699" cy="1178954"/>
          </a:xfrm>
          <a:custGeom>
            <a:avLst/>
            <a:gdLst/>
            <a:ahLst/>
            <a:cxnLst/>
            <a:rect r="r" b="b" t="t" l="l"/>
            <a:pathLst>
              <a:path h="1178954" w="2593699">
                <a:moveTo>
                  <a:pt x="0" y="0"/>
                </a:moveTo>
                <a:lnTo>
                  <a:pt x="2593700" y="0"/>
                </a:lnTo>
                <a:lnTo>
                  <a:pt x="2593700" y="1178954"/>
                </a:lnTo>
                <a:lnTo>
                  <a:pt x="0" y="1178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833143" y="57150"/>
            <a:ext cx="1407232" cy="1407232"/>
          </a:xfrm>
          <a:custGeom>
            <a:avLst/>
            <a:gdLst/>
            <a:ahLst/>
            <a:cxnLst/>
            <a:rect r="r" b="b" t="t" l="l"/>
            <a:pathLst>
              <a:path h="1407232" w="1407232">
                <a:moveTo>
                  <a:pt x="0" y="0"/>
                </a:moveTo>
                <a:lnTo>
                  <a:pt x="1407232" y="0"/>
                </a:lnTo>
                <a:lnTo>
                  <a:pt x="1407232" y="1407232"/>
                </a:lnTo>
                <a:lnTo>
                  <a:pt x="0" y="14072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761627" y="3919855"/>
            <a:ext cx="5898418" cy="6200891"/>
          </a:xfrm>
          <a:custGeom>
            <a:avLst/>
            <a:gdLst/>
            <a:ahLst/>
            <a:cxnLst/>
            <a:rect r="r" b="b" t="t" l="l"/>
            <a:pathLst>
              <a:path h="6200891" w="5898418">
                <a:moveTo>
                  <a:pt x="0" y="0"/>
                </a:moveTo>
                <a:lnTo>
                  <a:pt x="5898418" y="0"/>
                </a:lnTo>
                <a:lnTo>
                  <a:pt x="5898418" y="6200891"/>
                </a:lnTo>
                <a:lnTo>
                  <a:pt x="0" y="62008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-349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31474" y="349984"/>
            <a:ext cx="9007909" cy="230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1"/>
              </a:lnSpc>
              <a:spcBef>
                <a:spcPct val="0"/>
              </a:spcBef>
            </a:pPr>
            <a:r>
              <a:rPr lang="en-US" b="true" sz="8174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Cross-Validation with xgboost.cv()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DD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459545" y="1705223"/>
            <a:ext cx="8815941" cy="0"/>
          </a:xfrm>
          <a:prstGeom prst="line">
            <a:avLst/>
          </a:prstGeom>
          <a:ln cap="rnd" w="19050">
            <a:solidFill>
              <a:srgbClr val="A832B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1695698"/>
            <a:ext cx="5447701" cy="6895604"/>
            <a:chOff x="0" y="0"/>
            <a:chExt cx="642133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2133" cy="812800"/>
            </a:xfrm>
            <a:custGeom>
              <a:avLst/>
              <a:gdLst/>
              <a:ahLst/>
              <a:cxnLst/>
              <a:rect r="r" b="b" t="t" l="l"/>
              <a:pathLst>
                <a:path h="812800" w="642133">
                  <a:moveTo>
                    <a:pt x="0" y="0"/>
                  </a:moveTo>
                  <a:lnTo>
                    <a:pt x="642133" y="0"/>
                  </a:lnTo>
                  <a:lnTo>
                    <a:pt x="642133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44933" t="0" r="-44933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99924" y="7927726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1028700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399924" y="-1380779"/>
            <a:ext cx="3076477" cy="3076477"/>
          </a:xfrm>
          <a:custGeom>
            <a:avLst/>
            <a:gdLst/>
            <a:ahLst/>
            <a:cxnLst/>
            <a:rect r="r" b="b" t="t" l="l"/>
            <a:pathLst>
              <a:path h="3076477" w="3076477">
                <a:moveTo>
                  <a:pt x="0" y="0"/>
                </a:moveTo>
                <a:lnTo>
                  <a:pt x="3076477" y="0"/>
                </a:lnTo>
                <a:lnTo>
                  <a:pt x="3076477" y="3076477"/>
                </a:lnTo>
                <a:lnTo>
                  <a:pt x="0" y="30764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268150" y="7927726"/>
            <a:ext cx="2593699" cy="1178954"/>
          </a:xfrm>
          <a:custGeom>
            <a:avLst/>
            <a:gdLst/>
            <a:ahLst/>
            <a:cxnLst/>
            <a:rect r="r" b="b" t="t" l="l"/>
            <a:pathLst>
              <a:path h="1178954" w="2593699">
                <a:moveTo>
                  <a:pt x="0" y="0"/>
                </a:moveTo>
                <a:lnTo>
                  <a:pt x="2593700" y="0"/>
                </a:lnTo>
                <a:lnTo>
                  <a:pt x="2593700" y="1178954"/>
                </a:lnTo>
                <a:lnTo>
                  <a:pt x="0" y="11789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68055" y="57150"/>
            <a:ext cx="1272320" cy="1272320"/>
          </a:xfrm>
          <a:custGeom>
            <a:avLst/>
            <a:gdLst/>
            <a:ahLst/>
            <a:cxnLst/>
            <a:rect r="r" b="b" t="t" l="l"/>
            <a:pathLst>
              <a:path h="1272320" w="1272320">
                <a:moveTo>
                  <a:pt x="0" y="0"/>
                </a:moveTo>
                <a:lnTo>
                  <a:pt x="1272320" y="0"/>
                </a:lnTo>
                <a:lnTo>
                  <a:pt x="1272320" y="1272320"/>
                </a:lnTo>
                <a:lnTo>
                  <a:pt x="0" y="12723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58136" y="2057400"/>
            <a:ext cx="10546078" cy="5153499"/>
          </a:xfrm>
          <a:custGeom>
            <a:avLst/>
            <a:gdLst/>
            <a:ahLst/>
            <a:cxnLst/>
            <a:rect r="r" b="b" t="t" l="l"/>
            <a:pathLst>
              <a:path h="5153499" w="10546078">
                <a:moveTo>
                  <a:pt x="0" y="0"/>
                </a:moveTo>
                <a:lnTo>
                  <a:pt x="10546079" y="0"/>
                </a:lnTo>
                <a:lnTo>
                  <a:pt x="10546079" y="5153499"/>
                </a:lnTo>
                <a:lnTo>
                  <a:pt x="0" y="515349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036799" y="874285"/>
            <a:ext cx="9931256" cy="68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51"/>
              </a:lnSpc>
              <a:spcBef>
                <a:spcPct val="0"/>
              </a:spcBef>
            </a:pPr>
            <a:r>
              <a:rPr lang="en-US" b="true" sz="4774">
                <a:solidFill>
                  <a:srgbClr val="140D15"/>
                </a:solidFill>
                <a:latin typeface="Aileron Bold"/>
                <a:ea typeface="Aileron Bold"/>
                <a:cs typeface="Aileron Bold"/>
                <a:sym typeface="Aileron Bold"/>
              </a:rPr>
              <a:t>Cross-Validation with xgboost.cv()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Day 5 – Gradient Boosting with XGBoost</dc:description>
  <dc:identifier>DAGrbaKWKiM</dc:identifier>
  <dcterms:modified xsi:type="dcterms:W3CDTF">2011-08-01T06:04:30Z</dcterms:modified>
  <cp:revision>1</cp:revision>
  <dc:title>Presentation - Day 5 – Gradient Boosting with XGBoost</dc:title>
</cp:coreProperties>
</file>