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grandir Wide Bold" charset="1" panose="00000805000000000000"/>
      <p:regular r:id="rId16"/>
    </p:embeddedFont>
    <p:embeddedFont>
      <p:font typeface="Aileron Bold" charset="1" panose="00000800000000000000"/>
      <p:regular r:id="rId17"/>
    </p:embeddedFont>
    <p:embeddedFont>
      <p:font typeface="Aileron" charset="1" panose="00000500000000000000"/>
      <p:regular r:id="rId18"/>
    </p:embeddedFont>
    <p:embeddedFont>
      <p:font typeface="Antic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jpe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7.pn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1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758404">
            <a:off x="14769877" y="7960127"/>
            <a:ext cx="5192694" cy="2596347"/>
          </a:xfrm>
          <a:custGeom>
            <a:avLst/>
            <a:gdLst/>
            <a:ahLst/>
            <a:cxnLst/>
            <a:rect r="r" b="b" t="t" l="l"/>
            <a:pathLst>
              <a:path h="2596347" w="5192694">
                <a:moveTo>
                  <a:pt x="0" y="0"/>
                </a:moveTo>
                <a:lnTo>
                  <a:pt x="5192693" y="0"/>
                </a:lnTo>
                <a:lnTo>
                  <a:pt x="5192693" y="2596346"/>
                </a:lnTo>
                <a:lnTo>
                  <a:pt x="0" y="2596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5384" y="6426980"/>
            <a:ext cx="3812616" cy="381261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2728945" y="5878310"/>
            <a:ext cx="1768530" cy="4709659"/>
            <a:chOff x="0" y="0"/>
            <a:chExt cx="662563" cy="17644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2563" cy="1764430"/>
            </a:xfrm>
            <a:custGeom>
              <a:avLst/>
              <a:gdLst/>
              <a:ahLst/>
              <a:cxnLst/>
              <a:rect r="r" b="b" t="t" l="l"/>
              <a:pathLst>
                <a:path h="1764430" w="662563">
                  <a:moveTo>
                    <a:pt x="0" y="0"/>
                  </a:moveTo>
                  <a:lnTo>
                    <a:pt x="662563" y="0"/>
                  </a:lnTo>
                  <a:lnTo>
                    <a:pt x="662563" y="1764430"/>
                  </a:lnTo>
                  <a:lnTo>
                    <a:pt x="0" y="176443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-6749023">
            <a:off x="17168472" y="53579"/>
            <a:ext cx="1867090" cy="1616900"/>
            <a:chOff x="0" y="0"/>
            <a:chExt cx="6350000" cy="54991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5499100"/>
            </a:xfrm>
            <a:custGeom>
              <a:avLst/>
              <a:gdLst/>
              <a:ahLst/>
              <a:cxnLst/>
              <a:rect r="r" b="b" t="t" l="l"/>
              <a:pathLst>
                <a:path h="5499100" w="63500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1741617">
            <a:off x="7490178" y="8890572"/>
            <a:ext cx="3307643" cy="2309336"/>
          </a:xfrm>
          <a:custGeom>
            <a:avLst/>
            <a:gdLst/>
            <a:ahLst/>
            <a:cxnLst/>
            <a:rect r="r" b="b" t="t" l="l"/>
            <a:pathLst>
              <a:path h="2309336" w="3307643">
                <a:moveTo>
                  <a:pt x="0" y="0"/>
                </a:moveTo>
                <a:lnTo>
                  <a:pt x="3307644" y="0"/>
                </a:lnTo>
                <a:lnTo>
                  <a:pt x="3307644" y="2309336"/>
                </a:lnTo>
                <a:lnTo>
                  <a:pt x="0" y="23093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8729200">
            <a:off x="16305482" y="-104210"/>
            <a:ext cx="2121483" cy="1932478"/>
          </a:xfrm>
          <a:custGeom>
            <a:avLst/>
            <a:gdLst/>
            <a:ahLst/>
            <a:cxnLst/>
            <a:rect r="r" b="b" t="t" l="l"/>
            <a:pathLst>
              <a:path h="1932478" w="2121483">
                <a:moveTo>
                  <a:pt x="0" y="0"/>
                </a:moveTo>
                <a:lnTo>
                  <a:pt x="2121483" y="0"/>
                </a:lnTo>
                <a:lnTo>
                  <a:pt x="2121483" y="1932478"/>
                </a:lnTo>
                <a:lnTo>
                  <a:pt x="0" y="1932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73034" y="6474605"/>
            <a:ext cx="3705441" cy="3705441"/>
          </a:xfrm>
          <a:custGeom>
            <a:avLst/>
            <a:gdLst/>
            <a:ahLst/>
            <a:cxnLst/>
            <a:rect r="r" b="b" t="t" l="l"/>
            <a:pathLst>
              <a:path h="3705441" w="3705441">
                <a:moveTo>
                  <a:pt x="0" y="0"/>
                </a:moveTo>
                <a:lnTo>
                  <a:pt x="3705441" y="0"/>
                </a:lnTo>
                <a:lnTo>
                  <a:pt x="3705441" y="3705441"/>
                </a:lnTo>
                <a:lnTo>
                  <a:pt x="0" y="370544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428282"/>
            <a:ext cx="11881926" cy="340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099"/>
              </a:lnSpc>
            </a:pPr>
            <a:r>
              <a:rPr lang="en-US" b="true" sz="10999">
                <a:solidFill>
                  <a:srgbClr val="041E14"/>
                </a:solidFill>
                <a:latin typeface="Agrandir Wide Bold"/>
                <a:ea typeface="Agrandir Wide Bold"/>
                <a:cs typeface="Agrandir Wide Bold"/>
                <a:sym typeface="Agrandir Wide Bold"/>
              </a:rPr>
              <a:t>Streamlit Fundamentals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5531" y="7348875"/>
            <a:ext cx="357321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39"/>
              </a:lnSpc>
            </a:pPr>
            <a:r>
              <a:rPr lang="en-US" b="true" sz="3199">
                <a:solidFill>
                  <a:srgbClr val="B6E989"/>
                </a:solidFill>
                <a:latin typeface="Aileron Bold"/>
                <a:ea typeface="Aileron Bold"/>
                <a:cs typeface="Aileron Bold"/>
                <a:sym typeface="Aileron Bold"/>
              </a:rPr>
              <a:t>Presented by: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15531" y="8022029"/>
            <a:ext cx="4370721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599">
                <a:solidFill>
                  <a:srgbClr val="B6E989"/>
                </a:solidFill>
                <a:latin typeface="Aileron"/>
                <a:ea typeface="Aileron"/>
                <a:cs typeface="Aileron"/>
                <a:sym typeface="Aileron"/>
              </a:rPr>
              <a:t>Dr Grace U. Nneji</a:t>
            </a:r>
          </a:p>
          <a:p>
            <a:pPr algn="l" marL="0" indent="0" lvl="0">
              <a:lnSpc>
                <a:spcPts val="4319"/>
              </a:lnSpc>
            </a:pPr>
            <a:r>
              <a:rPr lang="en-US" sz="3599">
                <a:solidFill>
                  <a:srgbClr val="B6E989"/>
                </a:solidFill>
                <a:latin typeface="Aileron"/>
                <a:ea typeface="Aileron"/>
                <a:cs typeface="Aileron"/>
                <a:sym typeface="Aileron"/>
              </a:rPr>
              <a:t>Dr Happy N. Monday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353475">
            <a:off x="12829823" y="1614967"/>
            <a:ext cx="2580998" cy="2580998"/>
            <a:chOff x="0" y="0"/>
            <a:chExt cx="1913890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3890" cy="1913890"/>
            </a:xfrm>
            <a:custGeom>
              <a:avLst/>
              <a:gdLst/>
              <a:ahLst/>
              <a:cxnLst/>
              <a:rect r="r" b="b" t="t" l="l"/>
              <a:pathLst>
                <a:path h="1913890" w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7783107">
            <a:off x="1281303" y="2265475"/>
            <a:ext cx="4463560" cy="2231780"/>
          </a:xfrm>
          <a:custGeom>
            <a:avLst/>
            <a:gdLst/>
            <a:ahLst/>
            <a:cxnLst/>
            <a:rect r="r" b="b" t="t" l="l"/>
            <a:pathLst>
              <a:path h="2231780" w="4463560">
                <a:moveTo>
                  <a:pt x="0" y="0"/>
                </a:moveTo>
                <a:lnTo>
                  <a:pt x="4463560" y="0"/>
                </a:lnTo>
                <a:lnTo>
                  <a:pt x="4463560" y="2231780"/>
                </a:lnTo>
                <a:lnTo>
                  <a:pt x="0" y="2231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4014564" y="3856577"/>
            <a:ext cx="1471426" cy="147142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7" id="7"/>
          <p:cNvGrpSpPr/>
          <p:nvPr/>
        </p:nvGrpSpPr>
        <p:grpSpPr>
          <a:xfrm rot="5665580">
            <a:off x="14562114" y="2673890"/>
            <a:ext cx="900759" cy="4094174"/>
            <a:chOff x="0" y="0"/>
            <a:chExt cx="583940" cy="26541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83940" cy="2654153"/>
            </a:xfrm>
            <a:custGeom>
              <a:avLst/>
              <a:gdLst/>
              <a:ahLst/>
              <a:cxnLst/>
              <a:rect r="r" b="b" t="t" l="l"/>
              <a:pathLst>
                <a:path h="2654153" w="583940">
                  <a:moveTo>
                    <a:pt x="0" y="0"/>
                  </a:moveTo>
                  <a:lnTo>
                    <a:pt x="583940" y="0"/>
                  </a:lnTo>
                  <a:lnTo>
                    <a:pt x="583940" y="2654153"/>
                  </a:lnTo>
                  <a:lnTo>
                    <a:pt x="0" y="2654153"/>
                  </a:lnTo>
                  <a:close/>
                </a:path>
              </a:pathLst>
            </a:custGeom>
            <a:solidFill>
              <a:srgbClr val="B6E98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480560" y="951622"/>
            <a:ext cx="9326880" cy="4663440"/>
            <a:chOff x="0" y="0"/>
            <a:chExt cx="812800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30" y="0"/>
                    <a:pt x="812800" y="90970"/>
                    <a:pt x="812800" y="203200"/>
                  </a:cubicBezTo>
                  <a:cubicBezTo>
                    <a:pt x="812800" y="315430"/>
                    <a:pt x="721830" y="406400"/>
                    <a:pt x="609600" y="406400"/>
                  </a:cubicBezTo>
                  <a:lnTo>
                    <a:pt x="203200" y="406400"/>
                  </a:lnTo>
                  <a:cubicBezTo>
                    <a:pt x="90970" y="406400"/>
                    <a:pt x="0" y="315430"/>
                    <a:pt x="0" y="203200"/>
                  </a:cubicBezTo>
                  <a:cubicBezTo>
                    <a:pt x="0" y="90970"/>
                    <a:pt x="90970" y="0"/>
                    <a:pt x="203200" y="0"/>
                  </a:cubicBezTo>
                  <a:lnTo>
                    <a:pt x="609600" y="0"/>
                  </a:lnTo>
                </a:path>
              </a:pathLst>
            </a:custGeom>
            <a:blipFill>
              <a:blip r:embed="rId4"/>
              <a:stretch>
                <a:fillRect l="0" t="-16666" r="0" b="-16666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407500" y="7359095"/>
            <a:ext cx="2880500" cy="288050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262184" y="5997171"/>
            <a:ext cx="11763632" cy="1806212"/>
            <a:chOff x="0" y="0"/>
            <a:chExt cx="15684842" cy="2408283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1818867"/>
              <a:ext cx="15684842" cy="5894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631"/>
                </a:lnSpc>
              </a:pPr>
              <a:r>
                <a:rPr lang="en-US" sz="2793">
                  <a:solidFill>
                    <a:srgbClr val="041E14"/>
                  </a:solidFill>
                  <a:latin typeface="Aileron"/>
                  <a:ea typeface="Aileron"/>
                  <a:cs typeface="Aileron"/>
                  <a:sym typeface="Aileron"/>
                </a:rPr>
                <a:t>Let's collaborate and build </a:t>
              </a:r>
              <a:r>
                <a:rPr lang="en-US" b="true" sz="2793">
                  <a:solidFill>
                    <a:srgbClr val="041E14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amazing data apps together</a:t>
              </a:r>
              <a:r>
                <a:rPr lang="en-US" sz="2793">
                  <a:solidFill>
                    <a:srgbClr val="041E14"/>
                  </a:solidFill>
                  <a:latin typeface="Aileron"/>
                  <a:ea typeface="Aileron"/>
                  <a:cs typeface="Aileron"/>
                  <a:sym typeface="Aileron"/>
                </a:rPr>
                <a:t> using Streamlit!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66675"/>
              <a:ext cx="15684842" cy="13819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848"/>
                </a:lnSpc>
              </a:pPr>
              <a:r>
                <a:rPr lang="en-US" sz="7134">
                  <a:solidFill>
                    <a:srgbClr val="041E14"/>
                  </a:solidFill>
                  <a:latin typeface="Aileron"/>
                  <a:ea typeface="Aileron"/>
                  <a:cs typeface="Aileron"/>
                  <a:sym typeface="Aileron"/>
                </a:rPr>
                <a:t>Thank You for Your Attention!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695861" y="-337532"/>
            <a:ext cx="2121483" cy="1932478"/>
          </a:xfrm>
          <a:custGeom>
            <a:avLst/>
            <a:gdLst/>
            <a:ahLst/>
            <a:cxnLst/>
            <a:rect r="r" b="b" t="t" l="l"/>
            <a:pathLst>
              <a:path h="1932478" w="2121483">
                <a:moveTo>
                  <a:pt x="0" y="0"/>
                </a:moveTo>
                <a:lnTo>
                  <a:pt x="2121483" y="0"/>
                </a:lnTo>
                <a:lnTo>
                  <a:pt x="2121483" y="1932479"/>
                </a:lnTo>
                <a:lnTo>
                  <a:pt x="0" y="1932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448000" y="7359095"/>
            <a:ext cx="2840000" cy="2840000"/>
          </a:xfrm>
          <a:custGeom>
            <a:avLst/>
            <a:gdLst/>
            <a:ahLst/>
            <a:cxnLst/>
            <a:rect r="r" b="b" t="t" l="l"/>
            <a:pathLst>
              <a:path h="2840000" w="2840000">
                <a:moveTo>
                  <a:pt x="0" y="0"/>
                </a:moveTo>
                <a:lnTo>
                  <a:pt x="2840000" y="0"/>
                </a:lnTo>
                <a:lnTo>
                  <a:pt x="2840000" y="2840001"/>
                </a:lnTo>
                <a:lnTo>
                  <a:pt x="0" y="28400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42780" y="2451116"/>
            <a:ext cx="5384767" cy="53847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3617" y="45143"/>
                  </a:lnTo>
                  <a:lnTo>
                    <a:pt x="531984" y="19891"/>
                  </a:lnTo>
                  <a:lnTo>
                    <a:pt x="572451" y="80505"/>
                  </a:lnTo>
                  <a:lnTo>
                    <a:pt x="645276" y="77616"/>
                  </a:lnTo>
                  <a:lnTo>
                    <a:pt x="665032" y="147768"/>
                  </a:lnTo>
                  <a:lnTo>
                    <a:pt x="735184" y="167524"/>
                  </a:lnTo>
                  <a:lnTo>
                    <a:pt x="732295" y="240349"/>
                  </a:lnTo>
                  <a:lnTo>
                    <a:pt x="792909" y="280816"/>
                  </a:lnTo>
                  <a:lnTo>
                    <a:pt x="767657" y="349183"/>
                  </a:lnTo>
                  <a:lnTo>
                    <a:pt x="812800" y="406400"/>
                  </a:lnTo>
                  <a:lnTo>
                    <a:pt x="767657" y="463617"/>
                  </a:lnTo>
                  <a:lnTo>
                    <a:pt x="792909" y="531984"/>
                  </a:lnTo>
                  <a:lnTo>
                    <a:pt x="732295" y="572451"/>
                  </a:lnTo>
                  <a:lnTo>
                    <a:pt x="735184" y="645276"/>
                  </a:lnTo>
                  <a:lnTo>
                    <a:pt x="665032" y="665032"/>
                  </a:lnTo>
                  <a:lnTo>
                    <a:pt x="645276" y="735184"/>
                  </a:lnTo>
                  <a:lnTo>
                    <a:pt x="572451" y="732295"/>
                  </a:lnTo>
                  <a:lnTo>
                    <a:pt x="531984" y="792909"/>
                  </a:lnTo>
                  <a:lnTo>
                    <a:pt x="463617" y="767657"/>
                  </a:lnTo>
                  <a:lnTo>
                    <a:pt x="406400" y="812800"/>
                  </a:lnTo>
                  <a:lnTo>
                    <a:pt x="349183" y="767657"/>
                  </a:lnTo>
                  <a:lnTo>
                    <a:pt x="280816" y="792909"/>
                  </a:lnTo>
                  <a:lnTo>
                    <a:pt x="240349" y="732295"/>
                  </a:lnTo>
                  <a:lnTo>
                    <a:pt x="167524" y="735184"/>
                  </a:lnTo>
                  <a:lnTo>
                    <a:pt x="147768" y="665032"/>
                  </a:lnTo>
                  <a:lnTo>
                    <a:pt x="77616" y="645276"/>
                  </a:lnTo>
                  <a:lnTo>
                    <a:pt x="80505" y="572451"/>
                  </a:lnTo>
                  <a:lnTo>
                    <a:pt x="19891" y="531984"/>
                  </a:lnTo>
                  <a:lnTo>
                    <a:pt x="45143" y="463617"/>
                  </a:lnTo>
                  <a:lnTo>
                    <a:pt x="0" y="406400"/>
                  </a:lnTo>
                  <a:lnTo>
                    <a:pt x="45143" y="349183"/>
                  </a:lnTo>
                  <a:lnTo>
                    <a:pt x="19891" y="280816"/>
                  </a:lnTo>
                  <a:lnTo>
                    <a:pt x="80505" y="240349"/>
                  </a:lnTo>
                  <a:lnTo>
                    <a:pt x="77616" y="167524"/>
                  </a:lnTo>
                  <a:lnTo>
                    <a:pt x="147768" y="147768"/>
                  </a:lnTo>
                  <a:lnTo>
                    <a:pt x="167524" y="77616"/>
                  </a:lnTo>
                  <a:lnTo>
                    <a:pt x="240349" y="80505"/>
                  </a:lnTo>
                  <a:lnTo>
                    <a:pt x="280816" y="19891"/>
                  </a:lnTo>
                  <a:lnTo>
                    <a:pt x="349183" y="45143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448032" y="8296468"/>
            <a:ext cx="3307643" cy="2309336"/>
          </a:xfrm>
          <a:custGeom>
            <a:avLst/>
            <a:gdLst/>
            <a:ahLst/>
            <a:cxnLst/>
            <a:rect r="r" b="b" t="t" l="l"/>
            <a:pathLst>
              <a:path h="2309336" w="3307643">
                <a:moveTo>
                  <a:pt x="0" y="0"/>
                </a:moveTo>
                <a:lnTo>
                  <a:pt x="3307643" y="0"/>
                </a:lnTo>
                <a:lnTo>
                  <a:pt x="3307643" y="2309337"/>
                </a:lnTo>
                <a:lnTo>
                  <a:pt x="0" y="2309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370876" y="38993"/>
            <a:ext cx="2869499" cy="286949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6840163" y="8888704"/>
            <a:ext cx="1678183" cy="1528672"/>
          </a:xfrm>
          <a:custGeom>
            <a:avLst/>
            <a:gdLst/>
            <a:ahLst/>
            <a:cxnLst/>
            <a:rect r="r" b="b" t="t" l="l"/>
            <a:pathLst>
              <a:path h="1528672" w="1678183">
                <a:moveTo>
                  <a:pt x="0" y="0"/>
                </a:moveTo>
                <a:lnTo>
                  <a:pt x="1678182" y="0"/>
                </a:lnTo>
                <a:lnTo>
                  <a:pt x="1678182" y="1528672"/>
                </a:lnTo>
                <a:lnTo>
                  <a:pt x="0" y="15286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227640" y="2608554"/>
            <a:ext cx="8843143" cy="628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Bu</a:t>
            </a: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ild UI components like sliders, text inputs, and buttons using Streamlit</a:t>
            </a:r>
          </a:p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Understand the reactive rerun model used by Streamlit</a:t>
            </a:r>
          </a:p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Use session state to preserve values between interactions</a:t>
            </a:r>
          </a:p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Design dynamic layouts with columns, sidebar, and expander widgets</a:t>
            </a:r>
          </a:p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Create interactive dashboards using real-world energy data</a:t>
            </a:r>
          </a:p>
          <a:p>
            <a:pPr algn="just">
              <a:lnSpc>
                <a:spcPts val="454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5439950" y="38993"/>
            <a:ext cx="2800425" cy="2800425"/>
          </a:xfrm>
          <a:custGeom>
            <a:avLst/>
            <a:gdLst/>
            <a:ahLst/>
            <a:cxnLst/>
            <a:rect r="r" b="b" t="t" l="l"/>
            <a:pathLst>
              <a:path h="2800425" w="2800425">
                <a:moveTo>
                  <a:pt x="0" y="0"/>
                </a:moveTo>
                <a:lnTo>
                  <a:pt x="2800425" y="0"/>
                </a:lnTo>
                <a:lnTo>
                  <a:pt x="2800425" y="2800425"/>
                </a:lnTo>
                <a:lnTo>
                  <a:pt x="0" y="28004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663335" y="1541161"/>
            <a:ext cx="8407448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</a:pPr>
            <a:r>
              <a:rPr lang="en-US" b="true" sz="5600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Learning Outcomes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8171" y="2451116"/>
            <a:ext cx="5384767" cy="53847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3617" y="45143"/>
                  </a:lnTo>
                  <a:lnTo>
                    <a:pt x="531984" y="19891"/>
                  </a:lnTo>
                  <a:lnTo>
                    <a:pt x="572451" y="80505"/>
                  </a:lnTo>
                  <a:lnTo>
                    <a:pt x="645276" y="77616"/>
                  </a:lnTo>
                  <a:lnTo>
                    <a:pt x="665032" y="147768"/>
                  </a:lnTo>
                  <a:lnTo>
                    <a:pt x="735184" y="167524"/>
                  </a:lnTo>
                  <a:lnTo>
                    <a:pt x="732295" y="240349"/>
                  </a:lnTo>
                  <a:lnTo>
                    <a:pt x="792909" y="280816"/>
                  </a:lnTo>
                  <a:lnTo>
                    <a:pt x="767657" y="349183"/>
                  </a:lnTo>
                  <a:lnTo>
                    <a:pt x="812800" y="406400"/>
                  </a:lnTo>
                  <a:lnTo>
                    <a:pt x="767657" y="463617"/>
                  </a:lnTo>
                  <a:lnTo>
                    <a:pt x="792909" y="531984"/>
                  </a:lnTo>
                  <a:lnTo>
                    <a:pt x="732295" y="572451"/>
                  </a:lnTo>
                  <a:lnTo>
                    <a:pt x="735184" y="645276"/>
                  </a:lnTo>
                  <a:lnTo>
                    <a:pt x="665032" y="665032"/>
                  </a:lnTo>
                  <a:lnTo>
                    <a:pt x="645276" y="735184"/>
                  </a:lnTo>
                  <a:lnTo>
                    <a:pt x="572451" y="732295"/>
                  </a:lnTo>
                  <a:lnTo>
                    <a:pt x="531984" y="792909"/>
                  </a:lnTo>
                  <a:lnTo>
                    <a:pt x="463617" y="767657"/>
                  </a:lnTo>
                  <a:lnTo>
                    <a:pt x="406400" y="812800"/>
                  </a:lnTo>
                  <a:lnTo>
                    <a:pt x="349183" y="767657"/>
                  </a:lnTo>
                  <a:lnTo>
                    <a:pt x="280816" y="792909"/>
                  </a:lnTo>
                  <a:lnTo>
                    <a:pt x="240349" y="732295"/>
                  </a:lnTo>
                  <a:lnTo>
                    <a:pt x="167524" y="735184"/>
                  </a:lnTo>
                  <a:lnTo>
                    <a:pt x="147768" y="665032"/>
                  </a:lnTo>
                  <a:lnTo>
                    <a:pt x="77616" y="645276"/>
                  </a:lnTo>
                  <a:lnTo>
                    <a:pt x="80505" y="572451"/>
                  </a:lnTo>
                  <a:lnTo>
                    <a:pt x="19891" y="531984"/>
                  </a:lnTo>
                  <a:lnTo>
                    <a:pt x="45143" y="463617"/>
                  </a:lnTo>
                  <a:lnTo>
                    <a:pt x="0" y="406400"/>
                  </a:lnTo>
                  <a:lnTo>
                    <a:pt x="45143" y="349183"/>
                  </a:lnTo>
                  <a:lnTo>
                    <a:pt x="19891" y="280816"/>
                  </a:lnTo>
                  <a:lnTo>
                    <a:pt x="80505" y="240349"/>
                  </a:lnTo>
                  <a:lnTo>
                    <a:pt x="77616" y="167524"/>
                  </a:lnTo>
                  <a:lnTo>
                    <a:pt x="147768" y="147768"/>
                  </a:lnTo>
                  <a:lnTo>
                    <a:pt x="167524" y="77616"/>
                  </a:lnTo>
                  <a:lnTo>
                    <a:pt x="240349" y="80505"/>
                  </a:lnTo>
                  <a:lnTo>
                    <a:pt x="280816" y="19891"/>
                  </a:lnTo>
                  <a:lnTo>
                    <a:pt x="349183" y="45143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586962" y="142875"/>
            <a:ext cx="2662938" cy="266293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602063" y="2217486"/>
            <a:ext cx="8407448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</a:pPr>
            <a:r>
              <a:rPr lang="en-US" b="true" sz="5600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Introduction to Streamlit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02063" y="3435350"/>
            <a:ext cx="9486740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49"/>
              </a:lnSpc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An open-source library that allow users to create interactive web apps for data science and ML with minimal code.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448032" y="8296468"/>
            <a:ext cx="3307643" cy="2309336"/>
          </a:xfrm>
          <a:custGeom>
            <a:avLst/>
            <a:gdLst/>
            <a:ahLst/>
            <a:cxnLst/>
            <a:rect r="r" b="b" t="t" l="l"/>
            <a:pathLst>
              <a:path h="2309336" w="3307643">
                <a:moveTo>
                  <a:pt x="0" y="0"/>
                </a:moveTo>
                <a:lnTo>
                  <a:pt x="3307643" y="0"/>
                </a:lnTo>
                <a:lnTo>
                  <a:pt x="3307643" y="2309337"/>
                </a:lnTo>
                <a:lnTo>
                  <a:pt x="0" y="2309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725889" y="-669578"/>
            <a:ext cx="2121483" cy="1932478"/>
          </a:xfrm>
          <a:custGeom>
            <a:avLst/>
            <a:gdLst/>
            <a:ahLst/>
            <a:cxnLst/>
            <a:rect r="r" b="b" t="t" l="l"/>
            <a:pathLst>
              <a:path h="1932478" w="2121483">
                <a:moveTo>
                  <a:pt x="0" y="0"/>
                </a:moveTo>
                <a:lnTo>
                  <a:pt x="2121483" y="0"/>
                </a:lnTo>
                <a:lnTo>
                  <a:pt x="2121483" y="1932479"/>
                </a:lnTo>
                <a:lnTo>
                  <a:pt x="0" y="1932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25062" y="123825"/>
            <a:ext cx="2662938" cy="2662938"/>
          </a:xfrm>
          <a:custGeom>
            <a:avLst/>
            <a:gdLst/>
            <a:ahLst/>
            <a:cxnLst/>
            <a:rect r="r" b="b" t="t" l="l"/>
            <a:pathLst>
              <a:path h="2662938" w="2662938">
                <a:moveTo>
                  <a:pt x="0" y="0"/>
                </a:moveTo>
                <a:lnTo>
                  <a:pt x="2662938" y="0"/>
                </a:lnTo>
                <a:lnTo>
                  <a:pt x="2662938" y="2662938"/>
                </a:lnTo>
                <a:lnTo>
                  <a:pt x="0" y="26629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602063" y="5448300"/>
            <a:ext cx="9486740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9"/>
              </a:lnSpc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Widely used in ML to create:</a:t>
            </a:r>
          </a:p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Data dashboards</a:t>
            </a:r>
          </a:p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Interactive model exploration tools</a:t>
            </a:r>
          </a:p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Real-time analytics interfaces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1746" y="2087301"/>
            <a:ext cx="5384767" cy="538476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3617" y="45143"/>
                  </a:lnTo>
                  <a:lnTo>
                    <a:pt x="531984" y="19891"/>
                  </a:lnTo>
                  <a:lnTo>
                    <a:pt x="572451" y="80505"/>
                  </a:lnTo>
                  <a:lnTo>
                    <a:pt x="645276" y="77616"/>
                  </a:lnTo>
                  <a:lnTo>
                    <a:pt x="665032" y="147768"/>
                  </a:lnTo>
                  <a:lnTo>
                    <a:pt x="735184" y="167524"/>
                  </a:lnTo>
                  <a:lnTo>
                    <a:pt x="732295" y="240349"/>
                  </a:lnTo>
                  <a:lnTo>
                    <a:pt x="792909" y="280816"/>
                  </a:lnTo>
                  <a:lnTo>
                    <a:pt x="767657" y="349183"/>
                  </a:lnTo>
                  <a:lnTo>
                    <a:pt x="812800" y="406400"/>
                  </a:lnTo>
                  <a:lnTo>
                    <a:pt x="767657" y="463617"/>
                  </a:lnTo>
                  <a:lnTo>
                    <a:pt x="792909" y="531984"/>
                  </a:lnTo>
                  <a:lnTo>
                    <a:pt x="732295" y="572451"/>
                  </a:lnTo>
                  <a:lnTo>
                    <a:pt x="735184" y="645276"/>
                  </a:lnTo>
                  <a:lnTo>
                    <a:pt x="665032" y="665032"/>
                  </a:lnTo>
                  <a:lnTo>
                    <a:pt x="645276" y="735184"/>
                  </a:lnTo>
                  <a:lnTo>
                    <a:pt x="572451" y="732295"/>
                  </a:lnTo>
                  <a:lnTo>
                    <a:pt x="531984" y="792909"/>
                  </a:lnTo>
                  <a:lnTo>
                    <a:pt x="463617" y="767657"/>
                  </a:lnTo>
                  <a:lnTo>
                    <a:pt x="406400" y="812800"/>
                  </a:lnTo>
                  <a:lnTo>
                    <a:pt x="349183" y="767657"/>
                  </a:lnTo>
                  <a:lnTo>
                    <a:pt x="280816" y="792909"/>
                  </a:lnTo>
                  <a:lnTo>
                    <a:pt x="240349" y="732295"/>
                  </a:lnTo>
                  <a:lnTo>
                    <a:pt x="167524" y="735184"/>
                  </a:lnTo>
                  <a:lnTo>
                    <a:pt x="147768" y="665032"/>
                  </a:lnTo>
                  <a:lnTo>
                    <a:pt x="77616" y="645276"/>
                  </a:lnTo>
                  <a:lnTo>
                    <a:pt x="80505" y="572451"/>
                  </a:lnTo>
                  <a:lnTo>
                    <a:pt x="19891" y="531984"/>
                  </a:lnTo>
                  <a:lnTo>
                    <a:pt x="45143" y="463617"/>
                  </a:lnTo>
                  <a:lnTo>
                    <a:pt x="0" y="406400"/>
                  </a:lnTo>
                  <a:lnTo>
                    <a:pt x="45143" y="349183"/>
                  </a:lnTo>
                  <a:lnTo>
                    <a:pt x="19891" y="280816"/>
                  </a:lnTo>
                  <a:lnTo>
                    <a:pt x="80505" y="240349"/>
                  </a:lnTo>
                  <a:lnTo>
                    <a:pt x="77616" y="167524"/>
                  </a:lnTo>
                  <a:lnTo>
                    <a:pt x="147768" y="147768"/>
                  </a:lnTo>
                  <a:lnTo>
                    <a:pt x="167524" y="77616"/>
                  </a:lnTo>
                  <a:lnTo>
                    <a:pt x="240349" y="80505"/>
                  </a:lnTo>
                  <a:lnTo>
                    <a:pt x="280816" y="19891"/>
                  </a:lnTo>
                  <a:lnTo>
                    <a:pt x="349183" y="45143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625062" y="38100"/>
            <a:ext cx="2662938" cy="2662938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602063" y="2217486"/>
            <a:ext cx="8407448" cy="90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80"/>
              </a:lnSpc>
            </a:pPr>
            <a:r>
              <a:rPr lang="en-US" sz="5600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Installation and First Run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02063" y="4571087"/>
            <a:ext cx="8407448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20"/>
              </a:lnSpc>
            </a:pPr>
            <a:r>
              <a:rPr lang="en-US" sz="2400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Run an app (eg, app.py) with: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02063" y="3485726"/>
            <a:ext cx="8407448" cy="5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9"/>
              </a:lnSpc>
            </a:pPr>
            <a:r>
              <a:rPr lang="en-US" sz="3499">
                <a:solidFill>
                  <a:srgbClr val="041E14"/>
                </a:solidFill>
                <a:latin typeface="Antic"/>
                <a:ea typeface="Antic"/>
                <a:cs typeface="Antic"/>
                <a:sym typeface="Antic"/>
              </a:rPr>
              <a:t>pip install streamlit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448032" y="8296468"/>
            <a:ext cx="3307643" cy="2309336"/>
          </a:xfrm>
          <a:custGeom>
            <a:avLst/>
            <a:gdLst/>
            <a:ahLst/>
            <a:cxnLst/>
            <a:rect r="r" b="b" t="t" l="l"/>
            <a:pathLst>
              <a:path h="2309336" w="3307643">
                <a:moveTo>
                  <a:pt x="0" y="0"/>
                </a:moveTo>
                <a:lnTo>
                  <a:pt x="3307643" y="0"/>
                </a:lnTo>
                <a:lnTo>
                  <a:pt x="3307643" y="2309337"/>
                </a:lnTo>
                <a:lnTo>
                  <a:pt x="0" y="2309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725889" y="-669578"/>
            <a:ext cx="2121483" cy="1932478"/>
          </a:xfrm>
          <a:custGeom>
            <a:avLst/>
            <a:gdLst/>
            <a:ahLst/>
            <a:cxnLst/>
            <a:rect r="r" b="b" t="t" l="l"/>
            <a:pathLst>
              <a:path h="1932478" w="2121483">
                <a:moveTo>
                  <a:pt x="0" y="0"/>
                </a:moveTo>
                <a:lnTo>
                  <a:pt x="2121483" y="0"/>
                </a:lnTo>
                <a:lnTo>
                  <a:pt x="2121483" y="1932479"/>
                </a:lnTo>
                <a:lnTo>
                  <a:pt x="0" y="19324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53637" y="19050"/>
            <a:ext cx="2662938" cy="2662938"/>
          </a:xfrm>
          <a:custGeom>
            <a:avLst/>
            <a:gdLst/>
            <a:ahLst/>
            <a:cxnLst/>
            <a:rect r="r" b="b" t="t" l="l"/>
            <a:pathLst>
              <a:path h="2662938" w="2662938">
                <a:moveTo>
                  <a:pt x="0" y="0"/>
                </a:moveTo>
                <a:lnTo>
                  <a:pt x="2662938" y="0"/>
                </a:lnTo>
                <a:lnTo>
                  <a:pt x="2662938" y="2662938"/>
                </a:lnTo>
                <a:lnTo>
                  <a:pt x="0" y="26629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602063" y="5706769"/>
            <a:ext cx="8407448" cy="57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9"/>
              </a:lnSpc>
            </a:pPr>
            <a:r>
              <a:rPr lang="en-US" sz="3499">
                <a:solidFill>
                  <a:srgbClr val="041E14"/>
                </a:solidFill>
                <a:latin typeface="Antic"/>
                <a:ea typeface="Antic"/>
                <a:cs typeface="Antic"/>
                <a:sym typeface="Antic"/>
              </a:rPr>
              <a:t>streamlit run app.py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961156" y="7912751"/>
            <a:ext cx="2326844" cy="2326844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496864" y="2329643"/>
            <a:ext cx="5627714" cy="562771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812800" y="624840"/>
                  </a:lnTo>
                  <a:lnTo>
                    <a:pt x="812800" y="0"/>
                  </a:lnTo>
                  <a:close/>
                </a:path>
              </a:pathLst>
            </a:custGeom>
            <a:blipFill>
              <a:blip r:embed="rId2"/>
              <a:stretch>
                <a:fillRect l="-35925" t="-6073" r="-33395" b="-6807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001656" y="-572714"/>
            <a:ext cx="2454871" cy="3020535"/>
          </a:xfrm>
          <a:custGeom>
            <a:avLst/>
            <a:gdLst/>
            <a:ahLst/>
            <a:cxnLst/>
            <a:rect r="r" b="b" t="t" l="l"/>
            <a:pathLst>
              <a:path h="3020535" w="2454871">
                <a:moveTo>
                  <a:pt x="0" y="0"/>
                </a:moveTo>
                <a:lnTo>
                  <a:pt x="2454871" y="0"/>
                </a:lnTo>
                <a:lnTo>
                  <a:pt x="2454871" y="3020535"/>
                </a:lnTo>
                <a:lnTo>
                  <a:pt x="0" y="30205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51404" y="-77245"/>
            <a:ext cx="2676928" cy="2029598"/>
          </a:xfrm>
          <a:custGeom>
            <a:avLst/>
            <a:gdLst/>
            <a:ahLst/>
            <a:cxnLst/>
            <a:rect r="r" b="b" t="t" l="l"/>
            <a:pathLst>
              <a:path h="2029598" w="2676928">
                <a:moveTo>
                  <a:pt x="0" y="0"/>
                </a:moveTo>
                <a:lnTo>
                  <a:pt x="2676927" y="0"/>
                </a:lnTo>
                <a:lnTo>
                  <a:pt x="2676927" y="2029598"/>
                </a:lnTo>
                <a:lnTo>
                  <a:pt x="0" y="20295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01656" y="7912751"/>
            <a:ext cx="2286344" cy="2286344"/>
          </a:xfrm>
          <a:custGeom>
            <a:avLst/>
            <a:gdLst/>
            <a:ahLst/>
            <a:cxnLst/>
            <a:rect r="r" b="b" t="t" l="l"/>
            <a:pathLst>
              <a:path h="2286344" w="2286344">
                <a:moveTo>
                  <a:pt x="0" y="0"/>
                </a:moveTo>
                <a:lnTo>
                  <a:pt x="2286344" y="0"/>
                </a:lnTo>
                <a:lnTo>
                  <a:pt x="2286344" y="2286345"/>
                </a:lnTo>
                <a:lnTo>
                  <a:pt x="0" y="22863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0778" y="7270022"/>
            <a:ext cx="10607036" cy="1738277"/>
          </a:xfrm>
          <a:custGeom>
            <a:avLst/>
            <a:gdLst/>
            <a:ahLst/>
            <a:cxnLst/>
            <a:rect r="r" b="b" t="t" l="l"/>
            <a:pathLst>
              <a:path h="1738277" w="10607036">
                <a:moveTo>
                  <a:pt x="0" y="0"/>
                </a:moveTo>
                <a:lnTo>
                  <a:pt x="10607036" y="0"/>
                </a:lnTo>
                <a:lnTo>
                  <a:pt x="10607036" y="1738276"/>
                </a:lnTo>
                <a:lnTo>
                  <a:pt x="0" y="17382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9828" y="5674401"/>
            <a:ext cx="10013381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9"/>
              </a:lnSpc>
            </a:pPr>
            <a:r>
              <a:rPr lang="en-US" sz="3799" b="true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st.slider () - Range Input</a:t>
            </a:r>
          </a:p>
          <a:p>
            <a:pPr algn="l" marL="0" indent="0" lvl="0">
              <a:lnSpc>
                <a:spcPts val="4809"/>
              </a:lnSpc>
            </a:pPr>
            <a:r>
              <a:rPr lang="en-US" sz="36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A slider allows users to select a value or range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5528" y="852833"/>
            <a:ext cx="9349379" cy="269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60"/>
              </a:lnSpc>
            </a:pPr>
            <a:r>
              <a:rPr lang="en-US" sz="9600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Core Widgets in Streamlit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9828" y="3698903"/>
            <a:ext cx="9349379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549"/>
              </a:lnSpc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Widgets are UI elements such as </a:t>
            </a: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sliders, text inputs, and buttons. They help gather user input in an interactive interface.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61253" y="9274998"/>
            <a:ext cx="10872958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Use Case: Set energy thresholds or prediction intervals.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1167" y="2487629"/>
            <a:ext cx="5084964" cy="508496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3617" y="45143"/>
                  </a:lnTo>
                  <a:lnTo>
                    <a:pt x="531984" y="19891"/>
                  </a:lnTo>
                  <a:lnTo>
                    <a:pt x="572451" y="80505"/>
                  </a:lnTo>
                  <a:lnTo>
                    <a:pt x="645276" y="77616"/>
                  </a:lnTo>
                  <a:lnTo>
                    <a:pt x="665032" y="147768"/>
                  </a:lnTo>
                  <a:lnTo>
                    <a:pt x="735184" y="167524"/>
                  </a:lnTo>
                  <a:lnTo>
                    <a:pt x="732295" y="240349"/>
                  </a:lnTo>
                  <a:lnTo>
                    <a:pt x="792909" y="280816"/>
                  </a:lnTo>
                  <a:lnTo>
                    <a:pt x="767657" y="349183"/>
                  </a:lnTo>
                  <a:lnTo>
                    <a:pt x="812800" y="406400"/>
                  </a:lnTo>
                  <a:lnTo>
                    <a:pt x="767657" y="463617"/>
                  </a:lnTo>
                  <a:lnTo>
                    <a:pt x="792909" y="531984"/>
                  </a:lnTo>
                  <a:lnTo>
                    <a:pt x="732295" y="572451"/>
                  </a:lnTo>
                  <a:lnTo>
                    <a:pt x="735184" y="645276"/>
                  </a:lnTo>
                  <a:lnTo>
                    <a:pt x="665032" y="665032"/>
                  </a:lnTo>
                  <a:lnTo>
                    <a:pt x="645276" y="735184"/>
                  </a:lnTo>
                  <a:lnTo>
                    <a:pt x="572451" y="732295"/>
                  </a:lnTo>
                  <a:lnTo>
                    <a:pt x="531984" y="792909"/>
                  </a:lnTo>
                  <a:lnTo>
                    <a:pt x="463617" y="767657"/>
                  </a:lnTo>
                  <a:lnTo>
                    <a:pt x="406400" y="812800"/>
                  </a:lnTo>
                  <a:lnTo>
                    <a:pt x="349183" y="767657"/>
                  </a:lnTo>
                  <a:lnTo>
                    <a:pt x="280816" y="792909"/>
                  </a:lnTo>
                  <a:lnTo>
                    <a:pt x="240349" y="732295"/>
                  </a:lnTo>
                  <a:lnTo>
                    <a:pt x="167524" y="735184"/>
                  </a:lnTo>
                  <a:lnTo>
                    <a:pt x="147768" y="665032"/>
                  </a:lnTo>
                  <a:lnTo>
                    <a:pt x="77616" y="645276"/>
                  </a:lnTo>
                  <a:lnTo>
                    <a:pt x="80505" y="572451"/>
                  </a:lnTo>
                  <a:lnTo>
                    <a:pt x="19891" y="531984"/>
                  </a:lnTo>
                  <a:lnTo>
                    <a:pt x="45143" y="463617"/>
                  </a:lnTo>
                  <a:lnTo>
                    <a:pt x="0" y="406400"/>
                  </a:lnTo>
                  <a:lnTo>
                    <a:pt x="45143" y="349183"/>
                  </a:lnTo>
                  <a:lnTo>
                    <a:pt x="19891" y="280816"/>
                  </a:lnTo>
                  <a:lnTo>
                    <a:pt x="80505" y="240349"/>
                  </a:lnTo>
                  <a:lnTo>
                    <a:pt x="77616" y="167524"/>
                  </a:lnTo>
                  <a:lnTo>
                    <a:pt x="147768" y="147768"/>
                  </a:lnTo>
                  <a:lnTo>
                    <a:pt x="167524" y="77616"/>
                  </a:lnTo>
                  <a:lnTo>
                    <a:pt x="240349" y="80505"/>
                  </a:lnTo>
                  <a:lnTo>
                    <a:pt x="280816" y="19891"/>
                  </a:lnTo>
                  <a:lnTo>
                    <a:pt x="349183" y="45143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31896" t="-4133" r="-34889" b="-705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819421" y="0"/>
            <a:ext cx="2468579" cy="246857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448032" y="8296468"/>
            <a:ext cx="3307643" cy="2309336"/>
          </a:xfrm>
          <a:custGeom>
            <a:avLst/>
            <a:gdLst/>
            <a:ahLst/>
            <a:cxnLst/>
            <a:rect r="r" b="b" t="t" l="l"/>
            <a:pathLst>
              <a:path h="2309336" w="3307643">
                <a:moveTo>
                  <a:pt x="0" y="0"/>
                </a:moveTo>
                <a:lnTo>
                  <a:pt x="3307643" y="0"/>
                </a:lnTo>
                <a:lnTo>
                  <a:pt x="3307643" y="2309337"/>
                </a:lnTo>
                <a:lnTo>
                  <a:pt x="0" y="2309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9575" y="-437990"/>
            <a:ext cx="2121483" cy="1932478"/>
          </a:xfrm>
          <a:custGeom>
            <a:avLst/>
            <a:gdLst/>
            <a:ahLst/>
            <a:cxnLst/>
            <a:rect r="r" b="b" t="t" l="l"/>
            <a:pathLst>
              <a:path h="1932478" w="2121483">
                <a:moveTo>
                  <a:pt x="0" y="0"/>
                </a:moveTo>
                <a:lnTo>
                  <a:pt x="2121483" y="0"/>
                </a:lnTo>
                <a:lnTo>
                  <a:pt x="2121483" y="1932478"/>
                </a:lnTo>
                <a:lnTo>
                  <a:pt x="0" y="19324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19421" y="-51267"/>
            <a:ext cx="2538896" cy="2538896"/>
          </a:xfrm>
          <a:custGeom>
            <a:avLst/>
            <a:gdLst/>
            <a:ahLst/>
            <a:cxnLst/>
            <a:rect r="r" b="b" t="t" l="l"/>
            <a:pathLst>
              <a:path h="2538896" w="2538896">
                <a:moveTo>
                  <a:pt x="0" y="0"/>
                </a:moveTo>
                <a:lnTo>
                  <a:pt x="2538896" y="0"/>
                </a:lnTo>
                <a:lnTo>
                  <a:pt x="2538896" y="2538896"/>
                </a:lnTo>
                <a:lnTo>
                  <a:pt x="0" y="2538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066019" y="2468579"/>
            <a:ext cx="10202810" cy="1401598"/>
          </a:xfrm>
          <a:custGeom>
            <a:avLst/>
            <a:gdLst/>
            <a:ahLst/>
            <a:cxnLst/>
            <a:rect r="r" b="b" t="t" l="l"/>
            <a:pathLst>
              <a:path h="1401598" w="10202810">
                <a:moveTo>
                  <a:pt x="0" y="0"/>
                </a:moveTo>
                <a:lnTo>
                  <a:pt x="10202810" y="0"/>
                </a:lnTo>
                <a:lnTo>
                  <a:pt x="10202810" y="1401598"/>
                </a:lnTo>
                <a:lnTo>
                  <a:pt x="0" y="14015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95109" y="7183118"/>
            <a:ext cx="10106530" cy="1380779"/>
          </a:xfrm>
          <a:custGeom>
            <a:avLst/>
            <a:gdLst/>
            <a:ahLst/>
            <a:cxnLst/>
            <a:rect r="r" b="b" t="t" l="l"/>
            <a:pathLst>
              <a:path h="1380779" w="10106530">
                <a:moveTo>
                  <a:pt x="0" y="0"/>
                </a:moveTo>
                <a:lnTo>
                  <a:pt x="10106530" y="0"/>
                </a:lnTo>
                <a:lnTo>
                  <a:pt x="10106530" y="1380779"/>
                </a:lnTo>
                <a:lnTo>
                  <a:pt x="0" y="13807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076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37444" y="901232"/>
            <a:ext cx="1001338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b="true" sz="37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st.text_input() - Text Box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66019" y="4032102"/>
            <a:ext cx="10694386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Use Case: Ask users for a building name, user ID, or annotation input.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37444" y="8645525"/>
            <a:ext cx="10694386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Use Case: Trigger predictions or reset views.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37444" y="5612762"/>
            <a:ext cx="1001338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b="true" sz="37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st.button() - Event Trigger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37444" y="1650064"/>
            <a:ext cx="710528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sz="37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This capture user text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37444" y="6383652"/>
            <a:ext cx="710528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sz="37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This trigger specific actions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1167" y="2487629"/>
            <a:ext cx="5084964" cy="508496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3617" y="45143"/>
                  </a:lnTo>
                  <a:lnTo>
                    <a:pt x="531984" y="19891"/>
                  </a:lnTo>
                  <a:lnTo>
                    <a:pt x="572451" y="80505"/>
                  </a:lnTo>
                  <a:lnTo>
                    <a:pt x="645276" y="77616"/>
                  </a:lnTo>
                  <a:lnTo>
                    <a:pt x="665032" y="147768"/>
                  </a:lnTo>
                  <a:lnTo>
                    <a:pt x="735184" y="167524"/>
                  </a:lnTo>
                  <a:lnTo>
                    <a:pt x="732295" y="240349"/>
                  </a:lnTo>
                  <a:lnTo>
                    <a:pt x="792909" y="280816"/>
                  </a:lnTo>
                  <a:lnTo>
                    <a:pt x="767657" y="349183"/>
                  </a:lnTo>
                  <a:lnTo>
                    <a:pt x="812800" y="406400"/>
                  </a:lnTo>
                  <a:lnTo>
                    <a:pt x="767657" y="463617"/>
                  </a:lnTo>
                  <a:lnTo>
                    <a:pt x="792909" y="531984"/>
                  </a:lnTo>
                  <a:lnTo>
                    <a:pt x="732295" y="572451"/>
                  </a:lnTo>
                  <a:lnTo>
                    <a:pt x="735184" y="645276"/>
                  </a:lnTo>
                  <a:lnTo>
                    <a:pt x="665032" y="665032"/>
                  </a:lnTo>
                  <a:lnTo>
                    <a:pt x="645276" y="735184"/>
                  </a:lnTo>
                  <a:lnTo>
                    <a:pt x="572451" y="732295"/>
                  </a:lnTo>
                  <a:lnTo>
                    <a:pt x="531984" y="792909"/>
                  </a:lnTo>
                  <a:lnTo>
                    <a:pt x="463617" y="767657"/>
                  </a:lnTo>
                  <a:lnTo>
                    <a:pt x="406400" y="812800"/>
                  </a:lnTo>
                  <a:lnTo>
                    <a:pt x="349183" y="767657"/>
                  </a:lnTo>
                  <a:lnTo>
                    <a:pt x="280816" y="792909"/>
                  </a:lnTo>
                  <a:lnTo>
                    <a:pt x="240349" y="732295"/>
                  </a:lnTo>
                  <a:lnTo>
                    <a:pt x="167524" y="735184"/>
                  </a:lnTo>
                  <a:lnTo>
                    <a:pt x="147768" y="665032"/>
                  </a:lnTo>
                  <a:lnTo>
                    <a:pt x="77616" y="645276"/>
                  </a:lnTo>
                  <a:lnTo>
                    <a:pt x="80505" y="572451"/>
                  </a:lnTo>
                  <a:lnTo>
                    <a:pt x="19891" y="531984"/>
                  </a:lnTo>
                  <a:lnTo>
                    <a:pt x="45143" y="463617"/>
                  </a:lnTo>
                  <a:lnTo>
                    <a:pt x="0" y="406400"/>
                  </a:lnTo>
                  <a:lnTo>
                    <a:pt x="45143" y="349183"/>
                  </a:lnTo>
                  <a:lnTo>
                    <a:pt x="19891" y="280816"/>
                  </a:lnTo>
                  <a:lnTo>
                    <a:pt x="80505" y="240349"/>
                  </a:lnTo>
                  <a:lnTo>
                    <a:pt x="77616" y="167524"/>
                  </a:lnTo>
                  <a:lnTo>
                    <a:pt x="147768" y="147768"/>
                  </a:lnTo>
                  <a:lnTo>
                    <a:pt x="167524" y="77616"/>
                  </a:lnTo>
                  <a:lnTo>
                    <a:pt x="240349" y="80505"/>
                  </a:lnTo>
                  <a:lnTo>
                    <a:pt x="280816" y="19891"/>
                  </a:lnTo>
                  <a:lnTo>
                    <a:pt x="349183" y="45143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31896" t="-4133" r="-34889" b="-705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819421" y="0"/>
            <a:ext cx="2468579" cy="246857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448032" y="8296468"/>
            <a:ext cx="3307643" cy="2309336"/>
          </a:xfrm>
          <a:custGeom>
            <a:avLst/>
            <a:gdLst/>
            <a:ahLst/>
            <a:cxnLst/>
            <a:rect r="r" b="b" t="t" l="l"/>
            <a:pathLst>
              <a:path h="2309336" w="3307643">
                <a:moveTo>
                  <a:pt x="0" y="0"/>
                </a:moveTo>
                <a:lnTo>
                  <a:pt x="3307643" y="0"/>
                </a:lnTo>
                <a:lnTo>
                  <a:pt x="3307643" y="2309337"/>
                </a:lnTo>
                <a:lnTo>
                  <a:pt x="0" y="2309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9575" y="-437990"/>
            <a:ext cx="2121483" cy="1932478"/>
          </a:xfrm>
          <a:custGeom>
            <a:avLst/>
            <a:gdLst/>
            <a:ahLst/>
            <a:cxnLst/>
            <a:rect r="r" b="b" t="t" l="l"/>
            <a:pathLst>
              <a:path h="1932478" w="2121483">
                <a:moveTo>
                  <a:pt x="0" y="0"/>
                </a:moveTo>
                <a:lnTo>
                  <a:pt x="2121483" y="0"/>
                </a:lnTo>
                <a:lnTo>
                  <a:pt x="2121483" y="1932478"/>
                </a:lnTo>
                <a:lnTo>
                  <a:pt x="0" y="19324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19421" y="-51267"/>
            <a:ext cx="2538896" cy="2538896"/>
          </a:xfrm>
          <a:custGeom>
            <a:avLst/>
            <a:gdLst/>
            <a:ahLst/>
            <a:cxnLst/>
            <a:rect r="r" b="b" t="t" l="l"/>
            <a:pathLst>
              <a:path h="2538896" w="2538896">
                <a:moveTo>
                  <a:pt x="0" y="0"/>
                </a:moveTo>
                <a:lnTo>
                  <a:pt x="2538896" y="0"/>
                </a:lnTo>
                <a:lnTo>
                  <a:pt x="2538896" y="2538896"/>
                </a:lnTo>
                <a:lnTo>
                  <a:pt x="0" y="2538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104119" y="2531285"/>
            <a:ext cx="7191043" cy="2376471"/>
          </a:xfrm>
          <a:custGeom>
            <a:avLst/>
            <a:gdLst/>
            <a:ahLst/>
            <a:cxnLst/>
            <a:rect r="r" b="b" t="t" l="l"/>
            <a:pathLst>
              <a:path h="2376471" w="7191043">
                <a:moveTo>
                  <a:pt x="0" y="0"/>
                </a:moveTo>
                <a:lnTo>
                  <a:pt x="7191043" y="0"/>
                </a:lnTo>
                <a:lnTo>
                  <a:pt x="7191043" y="2376471"/>
                </a:lnTo>
                <a:lnTo>
                  <a:pt x="0" y="23764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6287" r="0" b="-244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094594" y="6809157"/>
            <a:ext cx="12352946" cy="1118363"/>
          </a:xfrm>
          <a:custGeom>
            <a:avLst/>
            <a:gdLst/>
            <a:ahLst/>
            <a:cxnLst/>
            <a:rect r="r" b="b" t="t" l="l"/>
            <a:pathLst>
              <a:path h="1118363" w="12352946">
                <a:moveTo>
                  <a:pt x="0" y="0"/>
                </a:moveTo>
                <a:lnTo>
                  <a:pt x="12352946" y="0"/>
                </a:lnTo>
                <a:lnTo>
                  <a:pt x="12352946" y="1118363"/>
                </a:lnTo>
                <a:lnTo>
                  <a:pt x="0" y="111836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1649" t="-25066" r="-13348" b="-2680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037444" y="1205880"/>
            <a:ext cx="8307758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b="true" sz="37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Columns -Side-by-side Arrangement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66019" y="4803775"/>
            <a:ext cx="10694386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Use Case: Visualize predictions beside input controls.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94594" y="7975145"/>
            <a:ext cx="11443895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9"/>
              </a:lnSpc>
              <a:spcBef>
                <a:spcPct val="0"/>
              </a:spcBef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Use Case: Parameter control without cluttering main UI.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46969" y="5492750"/>
            <a:ext cx="1001338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b="true" sz="37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Sidebar - Filters and Settings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037444" y="314022"/>
            <a:ext cx="6713169" cy="84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  <a:spcBef>
                <a:spcPct val="0"/>
              </a:spcBef>
            </a:pPr>
            <a:r>
              <a:rPr lang="en-US" b="true" sz="52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Layout and Structure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85069" y="8578395"/>
            <a:ext cx="1001338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b="true" sz="37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Expander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6104119" y="9286875"/>
            <a:ext cx="11928349" cy="720812"/>
          </a:xfrm>
          <a:custGeom>
            <a:avLst/>
            <a:gdLst/>
            <a:ahLst/>
            <a:cxnLst/>
            <a:rect r="r" b="b" t="t" l="l"/>
            <a:pathLst>
              <a:path h="720812" w="11928349">
                <a:moveTo>
                  <a:pt x="0" y="0"/>
                </a:moveTo>
                <a:lnTo>
                  <a:pt x="11928349" y="0"/>
                </a:lnTo>
                <a:lnTo>
                  <a:pt x="11928349" y="720812"/>
                </a:lnTo>
                <a:lnTo>
                  <a:pt x="0" y="72081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5314" t="-15918" r="-5976" b="-29114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056494" y="6063615"/>
            <a:ext cx="10656286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sz="37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Place settings and filters in a side menu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046969" y="1788969"/>
            <a:ext cx="8737545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sz="37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For horizontal layout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1167" y="2487629"/>
            <a:ext cx="4547454" cy="45474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3617" y="45143"/>
                  </a:lnTo>
                  <a:lnTo>
                    <a:pt x="531984" y="19891"/>
                  </a:lnTo>
                  <a:lnTo>
                    <a:pt x="572451" y="80505"/>
                  </a:lnTo>
                  <a:lnTo>
                    <a:pt x="645276" y="77616"/>
                  </a:lnTo>
                  <a:lnTo>
                    <a:pt x="665032" y="147768"/>
                  </a:lnTo>
                  <a:lnTo>
                    <a:pt x="735184" y="167524"/>
                  </a:lnTo>
                  <a:lnTo>
                    <a:pt x="732295" y="240349"/>
                  </a:lnTo>
                  <a:lnTo>
                    <a:pt x="792909" y="280816"/>
                  </a:lnTo>
                  <a:lnTo>
                    <a:pt x="767657" y="349183"/>
                  </a:lnTo>
                  <a:lnTo>
                    <a:pt x="812800" y="406400"/>
                  </a:lnTo>
                  <a:lnTo>
                    <a:pt x="767657" y="463617"/>
                  </a:lnTo>
                  <a:lnTo>
                    <a:pt x="792909" y="531984"/>
                  </a:lnTo>
                  <a:lnTo>
                    <a:pt x="732295" y="572451"/>
                  </a:lnTo>
                  <a:lnTo>
                    <a:pt x="735184" y="645276"/>
                  </a:lnTo>
                  <a:lnTo>
                    <a:pt x="665032" y="665032"/>
                  </a:lnTo>
                  <a:lnTo>
                    <a:pt x="645276" y="735184"/>
                  </a:lnTo>
                  <a:lnTo>
                    <a:pt x="572451" y="732295"/>
                  </a:lnTo>
                  <a:lnTo>
                    <a:pt x="531984" y="792909"/>
                  </a:lnTo>
                  <a:lnTo>
                    <a:pt x="463617" y="767657"/>
                  </a:lnTo>
                  <a:lnTo>
                    <a:pt x="406400" y="812800"/>
                  </a:lnTo>
                  <a:lnTo>
                    <a:pt x="349183" y="767657"/>
                  </a:lnTo>
                  <a:lnTo>
                    <a:pt x="280816" y="792909"/>
                  </a:lnTo>
                  <a:lnTo>
                    <a:pt x="240349" y="732295"/>
                  </a:lnTo>
                  <a:lnTo>
                    <a:pt x="167524" y="735184"/>
                  </a:lnTo>
                  <a:lnTo>
                    <a:pt x="147768" y="665032"/>
                  </a:lnTo>
                  <a:lnTo>
                    <a:pt x="77616" y="645276"/>
                  </a:lnTo>
                  <a:lnTo>
                    <a:pt x="80505" y="572451"/>
                  </a:lnTo>
                  <a:lnTo>
                    <a:pt x="19891" y="531984"/>
                  </a:lnTo>
                  <a:lnTo>
                    <a:pt x="45143" y="463617"/>
                  </a:lnTo>
                  <a:lnTo>
                    <a:pt x="0" y="406400"/>
                  </a:lnTo>
                  <a:lnTo>
                    <a:pt x="45143" y="349183"/>
                  </a:lnTo>
                  <a:lnTo>
                    <a:pt x="19891" y="280816"/>
                  </a:lnTo>
                  <a:lnTo>
                    <a:pt x="80505" y="240349"/>
                  </a:lnTo>
                  <a:lnTo>
                    <a:pt x="77616" y="167524"/>
                  </a:lnTo>
                  <a:lnTo>
                    <a:pt x="147768" y="147768"/>
                  </a:lnTo>
                  <a:lnTo>
                    <a:pt x="167524" y="77616"/>
                  </a:lnTo>
                  <a:lnTo>
                    <a:pt x="240349" y="80505"/>
                  </a:lnTo>
                  <a:lnTo>
                    <a:pt x="280816" y="19891"/>
                  </a:lnTo>
                  <a:lnTo>
                    <a:pt x="349183" y="45143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31896" t="-4133" r="-34889" b="-7056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543756" y="1415863"/>
            <a:ext cx="11338325" cy="3259769"/>
          </a:xfrm>
          <a:custGeom>
            <a:avLst/>
            <a:gdLst/>
            <a:ahLst/>
            <a:cxnLst/>
            <a:rect r="r" b="b" t="t" l="l"/>
            <a:pathLst>
              <a:path h="3259769" w="11338325">
                <a:moveTo>
                  <a:pt x="0" y="0"/>
                </a:moveTo>
                <a:lnTo>
                  <a:pt x="11338325" y="0"/>
                </a:lnTo>
                <a:lnTo>
                  <a:pt x="11338325" y="3259768"/>
                </a:lnTo>
                <a:lnTo>
                  <a:pt x="0" y="32597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819421" y="0"/>
            <a:ext cx="2468579" cy="2468579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448032" y="8296468"/>
            <a:ext cx="3307643" cy="2309336"/>
          </a:xfrm>
          <a:custGeom>
            <a:avLst/>
            <a:gdLst/>
            <a:ahLst/>
            <a:cxnLst/>
            <a:rect r="r" b="b" t="t" l="l"/>
            <a:pathLst>
              <a:path h="2309336" w="3307643">
                <a:moveTo>
                  <a:pt x="0" y="0"/>
                </a:moveTo>
                <a:lnTo>
                  <a:pt x="3307643" y="0"/>
                </a:lnTo>
                <a:lnTo>
                  <a:pt x="3307643" y="2309337"/>
                </a:lnTo>
                <a:lnTo>
                  <a:pt x="0" y="23093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649575" y="-437990"/>
            <a:ext cx="2121483" cy="1932478"/>
          </a:xfrm>
          <a:custGeom>
            <a:avLst/>
            <a:gdLst/>
            <a:ahLst/>
            <a:cxnLst/>
            <a:rect r="r" b="b" t="t" l="l"/>
            <a:pathLst>
              <a:path h="1932478" w="2121483">
                <a:moveTo>
                  <a:pt x="0" y="0"/>
                </a:moveTo>
                <a:lnTo>
                  <a:pt x="2121483" y="0"/>
                </a:lnTo>
                <a:lnTo>
                  <a:pt x="2121483" y="1932478"/>
                </a:lnTo>
                <a:lnTo>
                  <a:pt x="0" y="19324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819421" y="-51267"/>
            <a:ext cx="2538896" cy="2538896"/>
          </a:xfrm>
          <a:custGeom>
            <a:avLst/>
            <a:gdLst/>
            <a:ahLst/>
            <a:cxnLst/>
            <a:rect r="r" b="b" t="t" l="l"/>
            <a:pathLst>
              <a:path h="2538896" w="2538896">
                <a:moveTo>
                  <a:pt x="0" y="0"/>
                </a:moveTo>
                <a:lnTo>
                  <a:pt x="2538896" y="0"/>
                </a:lnTo>
                <a:lnTo>
                  <a:pt x="2538896" y="2538896"/>
                </a:lnTo>
                <a:lnTo>
                  <a:pt x="0" y="253889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96131" y="8163687"/>
            <a:ext cx="12153730" cy="1200181"/>
          </a:xfrm>
          <a:custGeom>
            <a:avLst/>
            <a:gdLst/>
            <a:ahLst/>
            <a:cxnLst/>
            <a:rect r="r" b="b" t="t" l="l"/>
            <a:pathLst>
              <a:path h="1200181" w="12153730">
                <a:moveTo>
                  <a:pt x="0" y="0"/>
                </a:moveTo>
                <a:lnTo>
                  <a:pt x="12153729" y="0"/>
                </a:lnTo>
                <a:lnTo>
                  <a:pt x="12153729" y="1200181"/>
                </a:lnTo>
                <a:lnTo>
                  <a:pt x="0" y="12001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496131" y="4723256"/>
            <a:ext cx="10694386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49"/>
              </a:lnSpc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Expected Outcome: </a:t>
            </a:r>
          </a:p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Sidebar slider filters data</a:t>
            </a:r>
          </a:p>
          <a:p>
            <a:pPr algn="just" marL="755649" indent="-377824" lvl="1">
              <a:lnSpc>
                <a:spcPts val="4549"/>
              </a:lnSpc>
              <a:buFont typeface="Arial"/>
              <a:buChar char="•"/>
            </a:pPr>
            <a:r>
              <a:rPr lang="en-US" sz="34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Interactive output updates in real-time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15181" y="7383272"/>
            <a:ext cx="10013381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sz="37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Use  </a:t>
            </a:r>
            <a:r>
              <a:rPr lang="en-US" b="true" sz="37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st.markdown() </a:t>
            </a:r>
            <a:r>
              <a:rPr lang="en-US" sz="37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for HTML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96131" y="483047"/>
            <a:ext cx="8595037" cy="84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  <a:spcBef>
                <a:spcPct val="0"/>
              </a:spcBef>
            </a:pPr>
            <a:r>
              <a:rPr lang="en-US" b="true" sz="52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Interactive Threshold Filter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05656" y="6459981"/>
            <a:ext cx="9037269" cy="84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  <a:spcBef>
                <a:spcPct val="0"/>
              </a:spcBef>
            </a:pPr>
            <a:r>
              <a:rPr lang="en-US" b="true" sz="52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Styling &amp; Advanced Widgets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43731" y="9430543"/>
            <a:ext cx="11763169" cy="618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39"/>
              </a:lnSpc>
            </a:pPr>
            <a:r>
              <a:rPr lang="en-US" sz="37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b="true" sz="37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st.markdown()</a:t>
            </a:r>
            <a:r>
              <a:rPr lang="en-US" sz="3799">
                <a:solidFill>
                  <a:srgbClr val="041E14"/>
                </a:solidFill>
                <a:latin typeface="Aileron"/>
                <a:ea typeface="Aileron"/>
                <a:cs typeface="Aileron"/>
                <a:sym typeface="Aileron"/>
              </a:rPr>
              <a:t> adds custom styling using raw HTML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1FD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1167" y="2487629"/>
            <a:ext cx="4547454" cy="454745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3617" y="45143"/>
                  </a:lnTo>
                  <a:lnTo>
                    <a:pt x="531984" y="19891"/>
                  </a:lnTo>
                  <a:lnTo>
                    <a:pt x="572451" y="80505"/>
                  </a:lnTo>
                  <a:lnTo>
                    <a:pt x="645276" y="77616"/>
                  </a:lnTo>
                  <a:lnTo>
                    <a:pt x="665032" y="147768"/>
                  </a:lnTo>
                  <a:lnTo>
                    <a:pt x="735184" y="167524"/>
                  </a:lnTo>
                  <a:lnTo>
                    <a:pt x="732295" y="240349"/>
                  </a:lnTo>
                  <a:lnTo>
                    <a:pt x="792909" y="280816"/>
                  </a:lnTo>
                  <a:lnTo>
                    <a:pt x="767657" y="349183"/>
                  </a:lnTo>
                  <a:lnTo>
                    <a:pt x="812800" y="406400"/>
                  </a:lnTo>
                  <a:lnTo>
                    <a:pt x="767657" y="463617"/>
                  </a:lnTo>
                  <a:lnTo>
                    <a:pt x="792909" y="531984"/>
                  </a:lnTo>
                  <a:lnTo>
                    <a:pt x="732295" y="572451"/>
                  </a:lnTo>
                  <a:lnTo>
                    <a:pt x="735184" y="645276"/>
                  </a:lnTo>
                  <a:lnTo>
                    <a:pt x="665032" y="665032"/>
                  </a:lnTo>
                  <a:lnTo>
                    <a:pt x="645276" y="735184"/>
                  </a:lnTo>
                  <a:lnTo>
                    <a:pt x="572451" y="732295"/>
                  </a:lnTo>
                  <a:lnTo>
                    <a:pt x="531984" y="792909"/>
                  </a:lnTo>
                  <a:lnTo>
                    <a:pt x="463617" y="767657"/>
                  </a:lnTo>
                  <a:lnTo>
                    <a:pt x="406400" y="812800"/>
                  </a:lnTo>
                  <a:lnTo>
                    <a:pt x="349183" y="767657"/>
                  </a:lnTo>
                  <a:lnTo>
                    <a:pt x="280816" y="792909"/>
                  </a:lnTo>
                  <a:lnTo>
                    <a:pt x="240349" y="732295"/>
                  </a:lnTo>
                  <a:lnTo>
                    <a:pt x="167524" y="735184"/>
                  </a:lnTo>
                  <a:lnTo>
                    <a:pt x="147768" y="665032"/>
                  </a:lnTo>
                  <a:lnTo>
                    <a:pt x="77616" y="645276"/>
                  </a:lnTo>
                  <a:lnTo>
                    <a:pt x="80505" y="572451"/>
                  </a:lnTo>
                  <a:lnTo>
                    <a:pt x="19891" y="531984"/>
                  </a:lnTo>
                  <a:lnTo>
                    <a:pt x="45143" y="463617"/>
                  </a:lnTo>
                  <a:lnTo>
                    <a:pt x="0" y="406400"/>
                  </a:lnTo>
                  <a:lnTo>
                    <a:pt x="45143" y="349183"/>
                  </a:lnTo>
                  <a:lnTo>
                    <a:pt x="19891" y="280816"/>
                  </a:lnTo>
                  <a:lnTo>
                    <a:pt x="80505" y="240349"/>
                  </a:lnTo>
                  <a:lnTo>
                    <a:pt x="77616" y="167524"/>
                  </a:lnTo>
                  <a:lnTo>
                    <a:pt x="147768" y="147768"/>
                  </a:lnTo>
                  <a:lnTo>
                    <a:pt x="167524" y="77616"/>
                  </a:lnTo>
                  <a:lnTo>
                    <a:pt x="240349" y="80505"/>
                  </a:lnTo>
                  <a:lnTo>
                    <a:pt x="280816" y="19891"/>
                  </a:lnTo>
                  <a:lnTo>
                    <a:pt x="349183" y="45143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31896" t="-4133" r="-34889" b="-7056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5819421" y="0"/>
            <a:ext cx="2468579" cy="246857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ECCA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448032" y="8296468"/>
            <a:ext cx="3307643" cy="2309336"/>
          </a:xfrm>
          <a:custGeom>
            <a:avLst/>
            <a:gdLst/>
            <a:ahLst/>
            <a:cxnLst/>
            <a:rect r="r" b="b" t="t" l="l"/>
            <a:pathLst>
              <a:path h="2309336" w="3307643">
                <a:moveTo>
                  <a:pt x="0" y="0"/>
                </a:moveTo>
                <a:lnTo>
                  <a:pt x="3307643" y="0"/>
                </a:lnTo>
                <a:lnTo>
                  <a:pt x="3307643" y="2309337"/>
                </a:lnTo>
                <a:lnTo>
                  <a:pt x="0" y="2309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49575" y="-437990"/>
            <a:ext cx="2121483" cy="1932478"/>
          </a:xfrm>
          <a:custGeom>
            <a:avLst/>
            <a:gdLst/>
            <a:ahLst/>
            <a:cxnLst/>
            <a:rect r="r" b="b" t="t" l="l"/>
            <a:pathLst>
              <a:path h="1932478" w="2121483">
                <a:moveTo>
                  <a:pt x="0" y="0"/>
                </a:moveTo>
                <a:lnTo>
                  <a:pt x="2121483" y="0"/>
                </a:lnTo>
                <a:lnTo>
                  <a:pt x="2121483" y="1932478"/>
                </a:lnTo>
                <a:lnTo>
                  <a:pt x="0" y="19324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19421" y="-51267"/>
            <a:ext cx="2538896" cy="2538896"/>
          </a:xfrm>
          <a:custGeom>
            <a:avLst/>
            <a:gdLst/>
            <a:ahLst/>
            <a:cxnLst/>
            <a:rect r="r" b="b" t="t" l="l"/>
            <a:pathLst>
              <a:path h="2538896" w="2538896">
                <a:moveTo>
                  <a:pt x="0" y="0"/>
                </a:moveTo>
                <a:lnTo>
                  <a:pt x="2538896" y="0"/>
                </a:lnTo>
                <a:lnTo>
                  <a:pt x="2538896" y="2538896"/>
                </a:lnTo>
                <a:lnTo>
                  <a:pt x="0" y="2538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43756" y="2039536"/>
            <a:ext cx="9949511" cy="2721820"/>
          </a:xfrm>
          <a:custGeom>
            <a:avLst/>
            <a:gdLst/>
            <a:ahLst/>
            <a:cxnLst/>
            <a:rect r="r" b="b" t="t" l="l"/>
            <a:pathLst>
              <a:path h="2721820" w="9949511">
                <a:moveTo>
                  <a:pt x="0" y="0"/>
                </a:moveTo>
                <a:lnTo>
                  <a:pt x="9949511" y="0"/>
                </a:lnTo>
                <a:lnTo>
                  <a:pt x="9949511" y="2721820"/>
                </a:lnTo>
                <a:lnTo>
                  <a:pt x="0" y="27218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11609" y="6747387"/>
            <a:ext cx="12441131" cy="1047114"/>
          </a:xfrm>
          <a:custGeom>
            <a:avLst/>
            <a:gdLst/>
            <a:ahLst/>
            <a:cxnLst/>
            <a:rect r="r" b="b" t="t" l="l"/>
            <a:pathLst>
              <a:path h="1047114" w="12441131">
                <a:moveTo>
                  <a:pt x="0" y="0"/>
                </a:moveTo>
                <a:lnTo>
                  <a:pt x="12441130" y="0"/>
                </a:lnTo>
                <a:lnTo>
                  <a:pt x="12441130" y="1047114"/>
                </a:lnTo>
                <a:lnTo>
                  <a:pt x="0" y="10471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511609" y="981075"/>
            <a:ext cx="8564081" cy="84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  <a:spcBef>
                <a:spcPct val="0"/>
              </a:spcBef>
            </a:pPr>
            <a:r>
              <a:rPr lang="en-US" b="true" sz="52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Plotly &amp; Matplotlib Support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43756" y="5695482"/>
            <a:ext cx="5671288" cy="84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9"/>
              </a:lnSpc>
              <a:spcBef>
                <a:spcPct val="0"/>
              </a:spcBef>
            </a:pPr>
            <a:r>
              <a:rPr lang="en-US" b="true" sz="5299">
                <a:solidFill>
                  <a:srgbClr val="041E14"/>
                </a:solidFill>
                <a:latin typeface="Aileron Bold"/>
                <a:ea typeface="Aileron Bold"/>
                <a:cs typeface="Aileron Bold"/>
                <a:sym typeface="Aileron Bold"/>
              </a:rPr>
              <a:t>Media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Streamlit Fundamentals Essentials</dc:description>
  <dc:identifier>DAGrb6Wx8Kc</dc:identifier>
  <dcterms:modified xsi:type="dcterms:W3CDTF">2011-08-01T06:04:30Z</dcterms:modified>
  <cp:revision>1</cp:revision>
  <dc:title>Presentation - Streamlit Fundamentals Essentials</dc:title>
</cp:coreProperties>
</file>