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vo" charset="1" panose="02020502070400060406"/>
      <p:regular r:id="rId18"/>
    </p:embeddedFont>
    <p:embeddedFont>
      <p:font typeface="ABeeZee Bold" charset="1" panose="02000000000000000000"/>
      <p:regular r:id="rId19"/>
    </p:embeddedFont>
    <p:embeddedFont>
      <p:font typeface="ABeeZee" charset="1" panose="02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7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8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jpeg" Type="http://schemas.openxmlformats.org/officeDocument/2006/relationships/image"/><Relationship Id="rId5" Target="../media/image12.png" Type="http://schemas.openxmlformats.org/officeDocument/2006/relationships/image"/><Relationship Id="rId6" Target="../embeddings/oleObject1.bin" Type="http://schemas.openxmlformats.org/officeDocument/2006/relationships/oleObject"/><Relationship Id="rId7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jpeg" Type="http://schemas.openxmlformats.org/officeDocument/2006/relationships/image"/><Relationship Id="rId5" Target="../media/image13.png" Type="http://schemas.openxmlformats.org/officeDocument/2006/relationships/image"/><Relationship Id="rId6" Target="../embeddings/oleObject2.bin" Type="http://schemas.openxmlformats.org/officeDocument/2006/relationships/oleObject"/><Relationship Id="rId7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jpeg" Type="http://schemas.openxmlformats.org/officeDocument/2006/relationships/image"/><Relationship Id="rId5" Target="../media/image4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A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49899" y="0"/>
            <a:ext cx="670594" cy="10287000"/>
            <a:chOff x="0" y="0"/>
            <a:chExt cx="17661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61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6617">
                  <a:moveTo>
                    <a:pt x="0" y="0"/>
                  </a:moveTo>
                  <a:lnTo>
                    <a:pt x="176617" y="0"/>
                  </a:lnTo>
                  <a:lnTo>
                    <a:pt x="17661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3E8E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6617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796819" y="0"/>
            <a:ext cx="5514115" cy="10287000"/>
            <a:chOff x="0" y="0"/>
            <a:chExt cx="571677" cy="10665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1677" cy="1066506"/>
            </a:xfrm>
            <a:custGeom>
              <a:avLst/>
              <a:gdLst/>
              <a:ahLst/>
              <a:cxnLst/>
              <a:rect r="r" b="b" t="t" l="l"/>
              <a:pathLst>
                <a:path h="1066506" w="571677">
                  <a:moveTo>
                    <a:pt x="0" y="0"/>
                  </a:moveTo>
                  <a:lnTo>
                    <a:pt x="571677" y="0"/>
                  </a:lnTo>
                  <a:lnTo>
                    <a:pt x="571677" y="1066506"/>
                  </a:lnTo>
                  <a:lnTo>
                    <a:pt x="0" y="1066506"/>
                  </a:lnTo>
                  <a:close/>
                </a:path>
              </a:pathLst>
            </a:custGeom>
            <a:blipFill>
              <a:blip r:embed="rId2"/>
              <a:stretch>
                <a:fillRect l="-89918" t="0" r="-8991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310934" y="0"/>
            <a:ext cx="2977066" cy="10479535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22352563"/>
            </a:xfrm>
            <a:custGeom>
              <a:avLst/>
              <a:gdLst/>
              <a:ahLst/>
              <a:cxnLst/>
              <a:rect r="r" b="b" t="t" l="l"/>
              <a:pathLst>
                <a:path h="22352563" w="6350000">
                  <a:moveTo>
                    <a:pt x="0" y="0"/>
                  </a:moveTo>
                  <a:lnTo>
                    <a:pt x="6350000" y="0"/>
                  </a:lnTo>
                  <a:lnTo>
                    <a:pt x="6350000" y="22352563"/>
                  </a:lnTo>
                  <a:lnTo>
                    <a:pt x="0" y="22352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452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22352575"/>
            </a:xfrm>
            <a:custGeom>
              <a:avLst/>
              <a:gdLst/>
              <a:ahLst/>
              <a:cxnLst/>
              <a:rect r="r" b="b" t="t" l="l"/>
              <a:pathLst>
                <a:path h="22352575" w="6350000">
                  <a:moveTo>
                    <a:pt x="3175000" y="11176281"/>
                  </a:moveTo>
                  <a:lnTo>
                    <a:pt x="3175000" y="0"/>
                  </a:lnTo>
                  <a:cubicBezTo>
                    <a:pt x="1421498" y="0"/>
                    <a:pt x="0" y="5003800"/>
                    <a:pt x="0" y="11176281"/>
                  </a:cubicBezTo>
                  <a:lnTo>
                    <a:pt x="3175000" y="11176281"/>
                  </a:lnTo>
                  <a:close/>
                  <a:moveTo>
                    <a:pt x="3175000" y="11176326"/>
                  </a:moveTo>
                  <a:lnTo>
                    <a:pt x="3175000" y="22352575"/>
                  </a:lnTo>
                  <a:cubicBezTo>
                    <a:pt x="4928502" y="22352575"/>
                    <a:pt x="6350000" y="17348809"/>
                    <a:pt x="6350000" y="11176326"/>
                  </a:cubicBezTo>
                  <a:lnTo>
                    <a:pt x="3175000" y="11176326"/>
                  </a:lnTo>
                  <a:close/>
                </a:path>
              </a:pathLst>
            </a:custGeom>
            <a:solidFill>
              <a:srgbClr val="EBAE3C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45"/>
              <a:ext cx="6350000" cy="22352518"/>
            </a:xfrm>
            <a:custGeom>
              <a:avLst/>
              <a:gdLst/>
              <a:ahLst/>
              <a:cxnLst/>
              <a:rect r="r" b="b" t="t" l="l"/>
              <a:pathLst>
                <a:path h="22352518" w="6350000">
                  <a:moveTo>
                    <a:pt x="6350000" y="0"/>
                  </a:moveTo>
                  <a:lnTo>
                    <a:pt x="3175000" y="0"/>
                  </a:lnTo>
                  <a:cubicBezTo>
                    <a:pt x="3175000" y="6172481"/>
                    <a:pt x="4596486" y="11176281"/>
                    <a:pt x="6349987" y="11176281"/>
                  </a:cubicBezTo>
                  <a:lnTo>
                    <a:pt x="6350000" y="0"/>
                  </a:lnTo>
                  <a:close/>
                  <a:moveTo>
                    <a:pt x="0" y="22352518"/>
                  </a:moveTo>
                  <a:lnTo>
                    <a:pt x="3175000" y="22352518"/>
                  </a:lnTo>
                  <a:cubicBezTo>
                    <a:pt x="3175000" y="16180037"/>
                    <a:pt x="1753514" y="11176236"/>
                    <a:pt x="13" y="11176236"/>
                  </a:cubicBezTo>
                  <a:lnTo>
                    <a:pt x="0" y="22352518"/>
                  </a:lnTo>
                  <a:close/>
                </a:path>
              </a:pathLst>
            </a:custGeom>
            <a:solidFill>
              <a:srgbClr val="E3E8E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0" y="0"/>
            <a:ext cx="9449899" cy="13298553"/>
          </a:xfrm>
          <a:custGeom>
            <a:avLst/>
            <a:gdLst/>
            <a:ahLst/>
            <a:cxnLst/>
            <a:rect r="r" b="b" t="t" l="l"/>
            <a:pathLst>
              <a:path h="13298553" w="9449899">
                <a:moveTo>
                  <a:pt x="0" y="0"/>
                </a:moveTo>
                <a:lnTo>
                  <a:pt x="9449899" y="0"/>
                </a:lnTo>
                <a:lnTo>
                  <a:pt x="9449899" y="13298553"/>
                </a:lnTo>
                <a:lnTo>
                  <a:pt x="0" y="132985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9525"/>
            <a:ext cx="2081504" cy="2081504"/>
          </a:xfrm>
          <a:custGeom>
            <a:avLst/>
            <a:gdLst/>
            <a:ahLst/>
            <a:cxnLst/>
            <a:rect r="r" b="b" t="t" l="l"/>
            <a:pathLst>
              <a:path h="2081504" w="2081504">
                <a:moveTo>
                  <a:pt x="0" y="0"/>
                </a:moveTo>
                <a:lnTo>
                  <a:pt x="2081504" y="0"/>
                </a:lnTo>
                <a:lnTo>
                  <a:pt x="2081504" y="2081504"/>
                </a:lnTo>
                <a:lnTo>
                  <a:pt x="0" y="20815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486163" y="4200167"/>
            <a:ext cx="8963736" cy="3293967"/>
            <a:chOff x="0" y="0"/>
            <a:chExt cx="11951647" cy="439195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80975"/>
              <a:ext cx="11951647" cy="34232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75"/>
                </a:lnSpc>
              </a:pPr>
              <a:r>
                <a:rPr lang="en-US" sz="9675" spc="-96">
                  <a:solidFill>
                    <a:srgbClr val="002217"/>
                  </a:solidFill>
                  <a:latin typeface="Ovo"/>
                  <a:ea typeface="Ovo"/>
                  <a:cs typeface="Ovo"/>
                  <a:sym typeface="Ovo"/>
                </a:rPr>
                <a:t>Smart-Energy What-If Analysis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3772831"/>
              <a:ext cx="11951647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50"/>
                </a:lnSpc>
              </a:pPr>
              <a:r>
                <a:rPr lang="en-US" sz="3042">
                  <a:solidFill>
                    <a:srgbClr val="002217"/>
                  </a:solidFill>
                  <a:latin typeface="Ovo"/>
                  <a:ea typeface="Ovo"/>
                  <a:cs typeface="Ovo"/>
                  <a:sym typeface="Ovo"/>
                </a:rPr>
                <a:t>Advanced Streamlit for What-If Scenarios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93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646310" y="-2646310"/>
            <a:ext cx="12995380" cy="18288000"/>
          </a:xfrm>
          <a:custGeom>
            <a:avLst/>
            <a:gdLst/>
            <a:ahLst/>
            <a:cxnLst/>
            <a:rect r="r" b="b" t="t" l="l"/>
            <a:pathLst>
              <a:path h="18288000" w="1299538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8834" cy="3323197"/>
            </a:xfrm>
            <a:custGeom>
              <a:avLst/>
              <a:gdLst/>
              <a:ahLst/>
              <a:cxnLst/>
              <a:rect r="r" b="b" t="t" l="l"/>
              <a:pathLst>
                <a:path h="3323197" w="198834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1B2F1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8834" cy="1978536"/>
            </a:xfrm>
            <a:custGeom>
              <a:avLst/>
              <a:gdLst/>
              <a:ahLst/>
              <a:cxnLst/>
              <a:rect r="r" b="b" t="t" l="l"/>
              <a:pathLst>
                <a:path h="1978536" w="198834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E3E8E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58311" y="2432785"/>
            <a:ext cx="16753666" cy="5342207"/>
          </a:xfrm>
          <a:custGeom>
            <a:avLst/>
            <a:gdLst/>
            <a:ahLst/>
            <a:cxnLst/>
            <a:rect r="r" b="b" t="t" l="l"/>
            <a:pathLst>
              <a:path h="5342207" w="16753666">
                <a:moveTo>
                  <a:pt x="0" y="0"/>
                </a:moveTo>
                <a:lnTo>
                  <a:pt x="16753667" y="0"/>
                </a:lnTo>
                <a:lnTo>
                  <a:pt x="16753667" y="5342207"/>
                </a:lnTo>
                <a:lnTo>
                  <a:pt x="0" y="5342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58311" y="1402180"/>
            <a:ext cx="16989677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</a:pPr>
            <a:r>
              <a:rPr lang="en-US" sz="7200" spc="-72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Streamlit Implementation - Single Scenario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7045269" y="266700"/>
            <a:ext cx="1242731" cy="1242731"/>
          </a:xfrm>
          <a:custGeom>
            <a:avLst/>
            <a:gdLst/>
            <a:ahLst/>
            <a:cxnLst/>
            <a:rect r="r" b="b" t="t" l="l"/>
            <a:pathLst>
              <a:path h="1242731" w="1242731">
                <a:moveTo>
                  <a:pt x="0" y="0"/>
                </a:moveTo>
                <a:lnTo>
                  <a:pt x="1242731" y="0"/>
                </a:lnTo>
                <a:lnTo>
                  <a:pt x="1242731" y="1242731"/>
                </a:lnTo>
                <a:lnTo>
                  <a:pt x="0" y="12427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93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646310" y="-2646310"/>
            <a:ext cx="12995380" cy="18288000"/>
          </a:xfrm>
          <a:custGeom>
            <a:avLst/>
            <a:gdLst/>
            <a:ahLst/>
            <a:cxnLst/>
            <a:rect r="r" b="b" t="t" l="l"/>
            <a:pathLst>
              <a:path h="18288000" w="1299538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8834" cy="3323197"/>
            </a:xfrm>
            <a:custGeom>
              <a:avLst/>
              <a:gdLst/>
              <a:ahLst/>
              <a:cxnLst/>
              <a:rect r="r" b="b" t="t" l="l"/>
              <a:pathLst>
                <a:path h="3323197" w="198834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1B2F1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8834" cy="1978536"/>
            </a:xfrm>
            <a:custGeom>
              <a:avLst/>
              <a:gdLst/>
              <a:ahLst/>
              <a:cxnLst/>
              <a:rect r="r" b="b" t="t" l="l"/>
              <a:pathLst>
                <a:path h="1978536" w="198834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E3E8E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58311" y="2298037"/>
            <a:ext cx="14751661" cy="5066002"/>
          </a:xfrm>
          <a:custGeom>
            <a:avLst/>
            <a:gdLst/>
            <a:ahLst/>
            <a:cxnLst/>
            <a:rect r="r" b="b" t="t" l="l"/>
            <a:pathLst>
              <a:path h="5066002" w="14751661">
                <a:moveTo>
                  <a:pt x="0" y="0"/>
                </a:moveTo>
                <a:lnTo>
                  <a:pt x="14751662" y="0"/>
                </a:lnTo>
                <a:lnTo>
                  <a:pt x="14751662" y="5066001"/>
                </a:lnTo>
                <a:lnTo>
                  <a:pt x="0" y="50660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58311" y="652245"/>
            <a:ext cx="16208483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</a:pPr>
            <a:r>
              <a:rPr lang="en-US" sz="7200" spc="-72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A/B Scenario Comparison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660259" y="216533"/>
            <a:ext cx="1627741" cy="1627741"/>
          </a:xfrm>
          <a:custGeom>
            <a:avLst/>
            <a:gdLst/>
            <a:ahLst/>
            <a:cxnLst/>
            <a:rect r="r" b="b" t="t" l="l"/>
            <a:pathLst>
              <a:path h="1627741" w="1627741">
                <a:moveTo>
                  <a:pt x="0" y="0"/>
                </a:moveTo>
                <a:lnTo>
                  <a:pt x="1627741" y="0"/>
                </a:lnTo>
                <a:lnTo>
                  <a:pt x="1627741" y="1627741"/>
                </a:lnTo>
                <a:lnTo>
                  <a:pt x="0" y="16277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93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646310" y="-2646310"/>
            <a:ext cx="12995380" cy="18288000"/>
          </a:xfrm>
          <a:custGeom>
            <a:avLst/>
            <a:gdLst/>
            <a:ahLst/>
            <a:cxnLst/>
            <a:rect r="r" b="b" t="t" l="l"/>
            <a:pathLst>
              <a:path h="18288000" w="1299538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8834" cy="3323197"/>
            </a:xfrm>
            <a:custGeom>
              <a:avLst/>
              <a:gdLst/>
              <a:ahLst/>
              <a:cxnLst/>
              <a:rect r="r" b="b" t="t" l="l"/>
              <a:pathLst>
                <a:path h="3323197" w="198834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1B2F1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8834" cy="1978536"/>
            </a:xfrm>
            <a:custGeom>
              <a:avLst/>
              <a:gdLst/>
              <a:ahLst/>
              <a:cxnLst/>
              <a:rect r="r" b="b" t="t" l="l"/>
              <a:pathLst>
                <a:path h="1978536" w="198834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E3E8E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58311" y="2101950"/>
            <a:ext cx="15257382" cy="3424611"/>
          </a:xfrm>
          <a:custGeom>
            <a:avLst/>
            <a:gdLst/>
            <a:ahLst/>
            <a:cxnLst/>
            <a:rect r="r" b="b" t="t" l="l"/>
            <a:pathLst>
              <a:path h="3424611" w="15257382">
                <a:moveTo>
                  <a:pt x="0" y="0"/>
                </a:moveTo>
                <a:lnTo>
                  <a:pt x="15257382" y="0"/>
                </a:lnTo>
                <a:lnTo>
                  <a:pt x="15257382" y="3424611"/>
                </a:lnTo>
                <a:lnTo>
                  <a:pt x="0" y="34246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4" r="0" b="-174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8311" y="5517036"/>
            <a:ext cx="15257382" cy="1655683"/>
          </a:xfrm>
          <a:custGeom>
            <a:avLst/>
            <a:gdLst/>
            <a:ahLst/>
            <a:cxnLst/>
            <a:rect r="r" b="b" t="t" l="l"/>
            <a:pathLst>
              <a:path h="1655683" w="15257382">
                <a:moveTo>
                  <a:pt x="0" y="0"/>
                </a:moveTo>
                <a:lnTo>
                  <a:pt x="15257382" y="0"/>
                </a:lnTo>
                <a:lnTo>
                  <a:pt x="15257382" y="1655683"/>
                </a:lnTo>
                <a:lnTo>
                  <a:pt x="0" y="16556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74" r="0" b="-174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58311" y="652245"/>
            <a:ext cx="16208483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</a:pPr>
            <a:r>
              <a:rPr lang="en-US" sz="7200" spc="-72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Visual Analytics - Savings Curve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6686506" y="266700"/>
            <a:ext cx="1601494" cy="1601494"/>
          </a:xfrm>
          <a:custGeom>
            <a:avLst/>
            <a:gdLst/>
            <a:ahLst/>
            <a:cxnLst/>
            <a:rect r="r" b="b" t="t" l="l"/>
            <a:pathLst>
              <a:path h="1601494" w="1601494">
                <a:moveTo>
                  <a:pt x="0" y="0"/>
                </a:moveTo>
                <a:lnTo>
                  <a:pt x="1601494" y="0"/>
                </a:lnTo>
                <a:lnTo>
                  <a:pt x="1601494" y="1601494"/>
                </a:lnTo>
                <a:lnTo>
                  <a:pt x="0" y="16014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93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646310" y="-2646310"/>
            <a:ext cx="12995380" cy="18288000"/>
          </a:xfrm>
          <a:custGeom>
            <a:avLst/>
            <a:gdLst/>
            <a:ahLst/>
            <a:cxnLst/>
            <a:rect r="r" b="b" t="t" l="l"/>
            <a:pathLst>
              <a:path h="18288000" w="1299538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08879" y="2793427"/>
            <a:ext cx="4782454" cy="478245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52773" y="2793427"/>
            <a:ext cx="4782454" cy="478245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521748" y="2793427"/>
            <a:ext cx="4782454" cy="478245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1304517"/>
            <a:ext cx="16230600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sz="7200" spc="-72" u="none">
                <a:solidFill>
                  <a:srgbClr val="002217"/>
                </a:solidFill>
                <a:latin typeface="Ovo"/>
                <a:ea typeface="Ovo"/>
                <a:cs typeface="Ovo"/>
                <a:sym typeface="Ovo"/>
              </a:rPr>
              <a:t>Today's Module Road-Map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46531" y="4551498"/>
            <a:ext cx="2940048" cy="146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89"/>
              </a:lnSpc>
            </a:pPr>
            <a:r>
              <a:rPr lang="en-US" sz="6099" spc="-60">
                <a:solidFill>
                  <a:srgbClr val="002217"/>
                </a:solidFill>
                <a:latin typeface="Ovo"/>
                <a:ea typeface="Ovo"/>
                <a:cs typeface="Ovo"/>
                <a:sym typeface="Ovo"/>
              </a:rPr>
              <a:t>1.9 Billion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0126" y="7939342"/>
            <a:ext cx="4719961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002217"/>
                </a:solidFill>
                <a:latin typeface="Ovo"/>
                <a:ea typeface="Ovo"/>
                <a:cs typeface="Ovo"/>
                <a:sym typeface="Ovo"/>
              </a:rPr>
              <a:t>Potential Energy Savings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98991" y="4899160"/>
            <a:ext cx="3090019" cy="765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89"/>
              </a:lnSpc>
            </a:pPr>
            <a:r>
              <a:rPr lang="en-US" sz="6099" spc="-60">
                <a:solidFill>
                  <a:srgbClr val="002217"/>
                </a:solidFill>
                <a:latin typeface="Ovo"/>
                <a:ea typeface="Ovo"/>
                <a:cs typeface="Ovo"/>
                <a:sym typeface="Ovo"/>
              </a:rPr>
              <a:t>53 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83678" y="7939342"/>
            <a:ext cx="4720643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002217"/>
                </a:solidFill>
                <a:latin typeface="Ovo"/>
                <a:ea typeface="Ovo"/>
                <a:cs typeface="Ovo"/>
                <a:sym typeface="Ovo"/>
              </a:rPr>
              <a:t>Projected Efficiency Gains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34343" y="4899160"/>
            <a:ext cx="3157265" cy="765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89"/>
              </a:lnSpc>
            </a:pPr>
            <a:r>
              <a:rPr lang="en-US" sz="6099" spc="-60">
                <a:solidFill>
                  <a:srgbClr val="002217"/>
                </a:solidFill>
                <a:latin typeface="Ovo"/>
                <a:ea typeface="Ovo"/>
                <a:cs typeface="Ovo"/>
                <a:sym typeface="Ovo"/>
              </a:rPr>
              <a:t>10 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66650" y="7939342"/>
            <a:ext cx="469265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002217"/>
                </a:solidFill>
                <a:latin typeface="Ovo"/>
                <a:ea typeface="Ovo"/>
                <a:cs typeface="Ovo"/>
                <a:sym typeface="Ovo"/>
              </a:rPr>
              <a:t>Expected Cost Reductions</a:t>
            </a:r>
          </a:p>
        </p:txBody>
      </p:sp>
      <p:grpSp>
        <p:nvGrpSpPr>
          <p:cNvPr name="Group 13" id="13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8834" cy="3323197"/>
            </a:xfrm>
            <a:custGeom>
              <a:avLst/>
              <a:gdLst/>
              <a:ahLst/>
              <a:cxnLst/>
              <a:rect r="r" b="b" t="t" l="l"/>
              <a:pathLst>
                <a:path h="3323197" w="198834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FFC04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8834" cy="1978536"/>
            </a:xfrm>
            <a:custGeom>
              <a:avLst/>
              <a:gdLst/>
              <a:ahLst/>
              <a:cxnLst/>
              <a:rect r="r" b="b" t="t" l="l"/>
              <a:pathLst>
                <a:path h="1978536" w="198834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31452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206496" y="0"/>
            <a:ext cx="2081504" cy="2081504"/>
          </a:xfrm>
          <a:custGeom>
            <a:avLst/>
            <a:gdLst/>
            <a:ahLst/>
            <a:cxnLst/>
            <a:rect r="r" b="b" t="t" l="l"/>
            <a:pathLst>
              <a:path h="2081504" w="2081504">
                <a:moveTo>
                  <a:pt x="0" y="0"/>
                </a:moveTo>
                <a:lnTo>
                  <a:pt x="2081504" y="0"/>
                </a:lnTo>
                <a:lnTo>
                  <a:pt x="2081504" y="2081504"/>
                </a:lnTo>
                <a:lnTo>
                  <a:pt x="0" y="20815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93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646310" y="-2646310"/>
            <a:ext cx="12995380" cy="18288000"/>
          </a:xfrm>
          <a:custGeom>
            <a:avLst/>
            <a:gdLst/>
            <a:ahLst/>
            <a:cxnLst/>
            <a:rect r="r" b="b" t="t" l="l"/>
            <a:pathLst>
              <a:path h="18288000" w="1299538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3378" y="1209675"/>
            <a:ext cx="16208483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</a:pPr>
            <a:r>
              <a:rPr lang="en-US" sz="7200" spc="-72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Learning Outcomes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61003" y="2391406"/>
            <a:ext cx="16588110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159"/>
              </a:lnSpc>
            </a:pPr>
            <a:r>
              <a:rPr lang="en-US" sz="4299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This objective explores essential </a:t>
            </a:r>
            <a:r>
              <a:rPr lang="en-US" sz="4299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Streamlit widgets</a:t>
            </a:r>
            <a:r>
              <a:rPr lang="en-US" sz="4299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 and the core principles of </a:t>
            </a:r>
            <a:r>
              <a:rPr lang="en-US" sz="4299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what-if analysis</a:t>
            </a:r>
            <a:r>
              <a:rPr lang="en-US" sz="4299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 to enhance smart energy solutions and decision-making processes.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8430" y="5296531"/>
            <a:ext cx="17433258" cy="3507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7978" indent="-463989" lvl="1">
              <a:lnSpc>
                <a:spcPts val="5587"/>
              </a:lnSpc>
              <a:buFont typeface="Arial"/>
              <a:buChar char="•"/>
            </a:pPr>
            <a:r>
              <a:rPr lang="en-US" sz="4298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Build sliders, text i</a:t>
            </a:r>
            <a:r>
              <a:rPr lang="en-US" sz="4298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nputs &amp; buttons in Streamlit</a:t>
            </a:r>
          </a:p>
          <a:p>
            <a:pPr algn="l" marL="927978" indent="-463989" lvl="1">
              <a:lnSpc>
                <a:spcPts val="5587"/>
              </a:lnSpc>
              <a:buFont typeface="Arial"/>
              <a:buChar char="•"/>
            </a:pPr>
            <a:r>
              <a:rPr lang="en-US" sz="4298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Persist data with st.session_state</a:t>
            </a:r>
          </a:p>
          <a:p>
            <a:pPr algn="l" marL="927978" indent="-463989" lvl="1">
              <a:lnSpc>
                <a:spcPts val="5587"/>
              </a:lnSpc>
              <a:buFont typeface="Arial"/>
              <a:buChar char="•"/>
            </a:pPr>
            <a:r>
              <a:rPr lang="en-US" sz="4298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Define what-if analysis, counterfactual &amp; sensitivity curve </a:t>
            </a:r>
          </a:p>
          <a:p>
            <a:pPr algn="l" marL="927978" indent="-463989" lvl="1">
              <a:lnSpc>
                <a:spcPts val="5587"/>
              </a:lnSpc>
              <a:buFont typeface="Arial"/>
              <a:buChar char="•"/>
            </a:pPr>
            <a:r>
              <a:rPr lang="en-US" sz="4298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Derive a voltage-savings equation and code it in Python </a:t>
            </a:r>
          </a:p>
          <a:p>
            <a:pPr algn="l" marL="927978" indent="-463989" lvl="1">
              <a:lnSpc>
                <a:spcPts val="5587"/>
              </a:lnSpc>
              <a:buFont typeface="Arial"/>
              <a:buChar char="•"/>
            </a:pPr>
            <a:r>
              <a:rPr lang="en-US" sz="4298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Deliver an interactive A/B scenario dashboard with KPI cards</a:t>
            </a:r>
          </a:p>
        </p:txBody>
      </p:sp>
      <p:sp>
        <p:nvSpPr>
          <p:cNvPr name="AutoShape 6" id="6"/>
          <p:cNvSpPr/>
          <p:nvPr/>
        </p:nvSpPr>
        <p:spPr>
          <a:xfrm>
            <a:off x="1028700" y="4815519"/>
            <a:ext cx="16230596" cy="0"/>
          </a:xfrm>
          <a:prstGeom prst="line">
            <a:avLst/>
          </a:prstGeom>
          <a:ln cap="rnd" w="9525">
            <a:solidFill>
              <a:srgbClr val="E3E8E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8834" cy="3323197"/>
            </a:xfrm>
            <a:custGeom>
              <a:avLst/>
              <a:gdLst/>
              <a:ahLst/>
              <a:cxnLst/>
              <a:rect r="r" b="b" t="t" l="l"/>
              <a:pathLst>
                <a:path h="3323197" w="198834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1B2F1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8834" cy="1978536"/>
            </a:xfrm>
            <a:custGeom>
              <a:avLst/>
              <a:gdLst/>
              <a:ahLst/>
              <a:cxnLst/>
              <a:rect r="r" b="b" t="t" l="l"/>
              <a:pathLst>
                <a:path h="1978536" w="198834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E3E8E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6509004" y="266700"/>
            <a:ext cx="1778996" cy="1778996"/>
          </a:xfrm>
          <a:custGeom>
            <a:avLst/>
            <a:gdLst/>
            <a:ahLst/>
            <a:cxnLst/>
            <a:rect r="r" b="b" t="t" l="l"/>
            <a:pathLst>
              <a:path h="1778996" w="1778996">
                <a:moveTo>
                  <a:pt x="0" y="0"/>
                </a:moveTo>
                <a:lnTo>
                  <a:pt x="1778996" y="0"/>
                </a:lnTo>
                <a:lnTo>
                  <a:pt x="1778996" y="1778996"/>
                </a:lnTo>
                <a:lnTo>
                  <a:pt x="0" y="17789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8753475" y="-508333"/>
            <a:ext cx="9553575" cy="13444453"/>
          </a:xfrm>
          <a:custGeom>
            <a:avLst/>
            <a:gdLst/>
            <a:ahLst/>
            <a:cxnLst/>
            <a:rect r="r" b="b" t="t" l="l"/>
            <a:pathLst>
              <a:path h="13444453" w="9553575">
                <a:moveTo>
                  <a:pt x="0" y="0"/>
                </a:moveTo>
                <a:lnTo>
                  <a:pt x="9553575" y="0"/>
                </a:lnTo>
                <a:lnTo>
                  <a:pt x="9553575" y="13444453"/>
                </a:lnTo>
                <a:lnTo>
                  <a:pt x="0" y="134444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216780" y="0"/>
            <a:ext cx="517645" cy="10287000"/>
            <a:chOff x="0" y="0"/>
            <a:chExt cx="136334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633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6334">
                  <a:moveTo>
                    <a:pt x="0" y="0"/>
                  </a:moveTo>
                  <a:lnTo>
                    <a:pt x="136334" y="0"/>
                  </a:lnTo>
                  <a:lnTo>
                    <a:pt x="13633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1452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633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2977066" cy="10479535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22352563"/>
            </a:xfrm>
            <a:custGeom>
              <a:avLst/>
              <a:gdLst/>
              <a:ahLst/>
              <a:cxnLst/>
              <a:rect r="r" b="b" t="t" l="l"/>
              <a:pathLst>
                <a:path h="22352563" w="6350000">
                  <a:moveTo>
                    <a:pt x="0" y="0"/>
                  </a:moveTo>
                  <a:lnTo>
                    <a:pt x="6350000" y="0"/>
                  </a:lnTo>
                  <a:lnTo>
                    <a:pt x="6350000" y="22352563"/>
                  </a:lnTo>
                  <a:lnTo>
                    <a:pt x="0" y="22352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931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22352575"/>
            </a:xfrm>
            <a:custGeom>
              <a:avLst/>
              <a:gdLst/>
              <a:ahLst/>
              <a:cxnLst/>
              <a:rect r="r" b="b" t="t" l="l"/>
              <a:pathLst>
                <a:path h="22352575" w="6350000">
                  <a:moveTo>
                    <a:pt x="3175000" y="11176281"/>
                  </a:moveTo>
                  <a:lnTo>
                    <a:pt x="3175000" y="0"/>
                  </a:lnTo>
                  <a:cubicBezTo>
                    <a:pt x="1421498" y="0"/>
                    <a:pt x="0" y="5003800"/>
                    <a:pt x="0" y="11176281"/>
                  </a:cubicBezTo>
                  <a:lnTo>
                    <a:pt x="3175000" y="11176281"/>
                  </a:lnTo>
                  <a:close/>
                  <a:moveTo>
                    <a:pt x="3175000" y="11176326"/>
                  </a:moveTo>
                  <a:lnTo>
                    <a:pt x="3175000" y="22352575"/>
                  </a:lnTo>
                  <a:cubicBezTo>
                    <a:pt x="4928502" y="22352575"/>
                    <a:pt x="6350000" y="17348809"/>
                    <a:pt x="6350000" y="11176326"/>
                  </a:cubicBezTo>
                  <a:lnTo>
                    <a:pt x="3175000" y="11176326"/>
                  </a:lnTo>
                  <a:close/>
                </a:path>
              </a:pathLst>
            </a:custGeom>
            <a:solidFill>
              <a:srgbClr val="31452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5"/>
              <a:ext cx="6350000" cy="22352518"/>
            </a:xfrm>
            <a:custGeom>
              <a:avLst/>
              <a:gdLst/>
              <a:ahLst/>
              <a:cxnLst/>
              <a:rect r="r" b="b" t="t" l="l"/>
              <a:pathLst>
                <a:path h="22352518" w="6350000">
                  <a:moveTo>
                    <a:pt x="6350000" y="0"/>
                  </a:moveTo>
                  <a:lnTo>
                    <a:pt x="3175000" y="0"/>
                  </a:lnTo>
                  <a:cubicBezTo>
                    <a:pt x="3175000" y="6172481"/>
                    <a:pt x="4596486" y="11176281"/>
                    <a:pt x="6349987" y="11176281"/>
                  </a:cubicBezTo>
                  <a:lnTo>
                    <a:pt x="6350000" y="0"/>
                  </a:lnTo>
                  <a:close/>
                  <a:moveTo>
                    <a:pt x="0" y="22352518"/>
                  </a:moveTo>
                  <a:lnTo>
                    <a:pt x="3175000" y="22352518"/>
                  </a:lnTo>
                  <a:cubicBezTo>
                    <a:pt x="3175000" y="16180037"/>
                    <a:pt x="1753514" y="11176236"/>
                    <a:pt x="13" y="11176236"/>
                  </a:cubicBezTo>
                  <a:lnTo>
                    <a:pt x="0" y="22352518"/>
                  </a:lnTo>
                  <a:close/>
                </a:path>
              </a:pathLst>
            </a:custGeom>
            <a:solidFill>
              <a:srgbClr val="E3E8E1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0" y="2878742"/>
            <a:ext cx="2973702" cy="4894103"/>
            <a:chOff x="0" y="0"/>
            <a:chExt cx="648019" cy="106650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8019" cy="1066506"/>
            </a:xfrm>
            <a:custGeom>
              <a:avLst/>
              <a:gdLst/>
              <a:ahLst/>
              <a:cxnLst/>
              <a:rect r="r" b="b" t="t" l="l"/>
              <a:pathLst>
                <a:path h="1066506" w="648019">
                  <a:moveTo>
                    <a:pt x="0" y="0"/>
                  </a:moveTo>
                  <a:lnTo>
                    <a:pt x="648019" y="0"/>
                  </a:lnTo>
                  <a:lnTo>
                    <a:pt x="648019" y="1066506"/>
                  </a:lnTo>
                  <a:lnTo>
                    <a:pt x="0" y="1066506"/>
                  </a:lnTo>
                  <a:close/>
                </a:path>
              </a:pathLst>
            </a:custGeom>
            <a:blipFill>
              <a:blip r:embed="rId4"/>
              <a:stretch>
                <a:fillRect l="-73434" t="0" r="-73434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973702" y="3933481"/>
            <a:ext cx="5219312" cy="2353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27"/>
              </a:lnSpc>
            </a:pPr>
            <a:r>
              <a:rPr lang="en-US" sz="9027" spc="-90" u="none">
                <a:solidFill>
                  <a:srgbClr val="002217"/>
                </a:solidFill>
                <a:latin typeface="Ovo"/>
                <a:ea typeface="Ovo"/>
                <a:cs typeface="Ovo"/>
                <a:sym typeface="Ovo"/>
              </a:rPr>
              <a:t>Streamlit Refresher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01125" y="2579117"/>
            <a:ext cx="9022431" cy="570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8"/>
              </a:lnSpc>
            </a:pPr>
            <a:r>
              <a:rPr lang="en-US" sz="4099">
                <a:solidFill>
                  <a:srgbClr val="002217"/>
                </a:solidFill>
                <a:latin typeface="ABeeZee Bold"/>
                <a:ea typeface="ABeeZee Bold"/>
                <a:cs typeface="ABeeZee Bold"/>
                <a:sym typeface="ABeeZee Bold"/>
              </a:rPr>
              <a:t>Install: </a:t>
            </a:r>
            <a:r>
              <a:rPr lang="en-US" sz="4099">
                <a:solidFill>
                  <a:srgbClr val="002217"/>
                </a:solidFill>
                <a:latin typeface="ABeeZee"/>
                <a:ea typeface="ABeeZee"/>
                <a:cs typeface="ABeeZee"/>
                <a:sym typeface="ABeeZee"/>
              </a:rPr>
              <a:t>pip install streamlit · </a:t>
            </a:r>
          </a:p>
          <a:p>
            <a:pPr algn="l">
              <a:lnSpc>
                <a:spcPts val="5698"/>
              </a:lnSpc>
            </a:pPr>
            <a:r>
              <a:rPr lang="en-US" sz="4099">
                <a:solidFill>
                  <a:srgbClr val="002217"/>
                </a:solidFill>
                <a:latin typeface="ABeeZee Bold"/>
                <a:ea typeface="ABeeZee Bold"/>
                <a:cs typeface="ABeeZee Bold"/>
                <a:sym typeface="ABeeZee Bold"/>
              </a:rPr>
              <a:t>Run: </a:t>
            </a:r>
            <a:r>
              <a:rPr lang="en-US" sz="4099">
                <a:solidFill>
                  <a:srgbClr val="002217"/>
                </a:solidFill>
                <a:latin typeface="ABeeZee"/>
                <a:ea typeface="ABeeZee"/>
                <a:cs typeface="ABeeZee"/>
                <a:sym typeface="ABeeZee"/>
              </a:rPr>
              <a:t>streamlit run app.py</a:t>
            </a:r>
          </a:p>
          <a:p>
            <a:pPr algn="l">
              <a:lnSpc>
                <a:spcPts val="5698"/>
              </a:lnSpc>
            </a:pPr>
            <a:r>
              <a:rPr lang="en-US" sz="4099">
                <a:solidFill>
                  <a:srgbClr val="002217"/>
                </a:solidFill>
                <a:latin typeface="ABeeZee Bold"/>
                <a:ea typeface="ABeeZee Bold"/>
                <a:cs typeface="ABeeZee Bold"/>
                <a:sym typeface="ABeeZee Bold"/>
              </a:rPr>
              <a:t>Core widgets: </a:t>
            </a:r>
            <a:r>
              <a:rPr lang="en-US" sz="4099">
                <a:solidFill>
                  <a:srgbClr val="002217"/>
                </a:solidFill>
                <a:latin typeface="ABeeZee"/>
                <a:ea typeface="ABeeZee"/>
                <a:cs typeface="ABeeZee"/>
                <a:sym typeface="ABeeZee"/>
              </a:rPr>
              <a:t>st.slider, st.text_input, st.button</a:t>
            </a:r>
          </a:p>
          <a:p>
            <a:pPr algn="l">
              <a:lnSpc>
                <a:spcPts val="5698"/>
              </a:lnSpc>
            </a:pPr>
            <a:r>
              <a:rPr lang="en-US" sz="4099">
                <a:solidFill>
                  <a:srgbClr val="002217"/>
                </a:solidFill>
                <a:latin typeface="ABeeZee Bold"/>
                <a:ea typeface="ABeeZee Bold"/>
                <a:cs typeface="ABeeZee Bold"/>
                <a:sym typeface="ABeeZee Bold"/>
              </a:rPr>
              <a:t>Rerun model: </a:t>
            </a:r>
            <a:r>
              <a:rPr lang="en-US" sz="4099">
                <a:solidFill>
                  <a:srgbClr val="002217"/>
                </a:solidFill>
                <a:latin typeface="ABeeZee"/>
                <a:ea typeface="ABeeZee"/>
                <a:cs typeface="ABeeZee"/>
                <a:sym typeface="ABeeZee"/>
              </a:rPr>
              <a:t>entire script executes on any widget change</a:t>
            </a:r>
          </a:p>
          <a:p>
            <a:pPr algn="l">
              <a:lnSpc>
                <a:spcPts val="5698"/>
              </a:lnSpc>
            </a:pPr>
            <a:r>
              <a:rPr lang="en-US" sz="4099">
                <a:solidFill>
                  <a:srgbClr val="002217"/>
                </a:solidFill>
                <a:latin typeface="ABeeZee Bold"/>
                <a:ea typeface="ABeeZee Bold"/>
                <a:cs typeface="ABeeZee Bold"/>
                <a:sym typeface="ABeeZee Bold"/>
              </a:rPr>
              <a:t>Keep values: </a:t>
            </a:r>
            <a:r>
              <a:rPr lang="en-US" sz="4099">
                <a:solidFill>
                  <a:srgbClr val="002217"/>
                </a:solidFill>
                <a:latin typeface="ABeeZee"/>
                <a:ea typeface="ABeeZee"/>
                <a:cs typeface="ABeeZee"/>
                <a:sym typeface="ABeeZee"/>
              </a:rPr>
              <a:t>st.session_state['key'] = value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6473053" y="0"/>
            <a:ext cx="1833997" cy="1833997"/>
          </a:xfrm>
          <a:custGeom>
            <a:avLst/>
            <a:gdLst/>
            <a:ahLst/>
            <a:cxnLst/>
            <a:rect r="r" b="b" t="t" l="l"/>
            <a:pathLst>
              <a:path h="1833997" w="1833997">
                <a:moveTo>
                  <a:pt x="0" y="0"/>
                </a:moveTo>
                <a:lnTo>
                  <a:pt x="1833997" y="0"/>
                </a:lnTo>
                <a:lnTo>
                  <a:pt x="1833997" y="1833997"/>
                </a:lnTo>
                <a:lnTo>
                  <a:pt x="0" y="18339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8896350" y="-314325"/>
            <a:ext cx="9449899" cy="13298553"/>
          </a:xfrm>
          <a:custGeom>
            <a:avLst/>
            <a:gdLst/>
            <a:ahLst/>
            <a:cxnLst/>
            <a:rect r="r" b="b" t="t" l="l"/>
            <a:pathLst>
              <a:path h="13298553" w="9449899">
                <a:moveTo>
                  <a:pt x="0" y="0"/>
                </a:moveTo>
                <a:lnTo>
                  <a:pt x="9449899" y="0"/>
                </a:lnTo>
                <a:lnTo>
                  <a:pt x="9449899" y="13298553"/>
                </a:lnTo>
                <a:lnTo>
                  <a:pt x="0" y="13298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82075" y="0"/>
            <a:ext cx="517645" cy="10287000"/>
            <a:chOff x="0" y="0"/>
            <a:chExt cx="136334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633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6334">
                  <a:moveTo>
                    <a:pt x="0" y="0"/>
                  </a:moveTo>
                  <a:lnTo>
                    <a:pt x="136334" y="0"/>
                  </a:lnTo>
                  <a:lnTo>
                    <a:pt x="13633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1452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633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815141" y="0"/>
            <a:ext cx="6166934" cy="10287000"/>
            <a:chOff x="0" y="0"/>
            <a:chExt cx="639358" cy="10665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9358" cy="1066506"/>
            </a:xfrm>
            <a:custGeom>
              <a:avLst/>
              <a:gdLst/>
              <a:ahLst/>
              <a:cxnLst/>
              <a:rect r="r" b="b" t="t" l="l"/>
              <a:pathLst>
                <a:path h="1066506" w="639358">
                  <a:moveTo>
                    <a:pt x="0" y="0"/>
                  </a:moveTo>
                  <a:lnTo>
                    <a:pt x="639358" y="0"/>
                  </a:lnTo>
                  <a:lnTo>
                    <a:pt x="639358" y="1066506"/>
                  </a:lnTo>
                  <a:lnTo>
                    <a:pt x="0" y="1066506"/>
                  </a:lnTo>
                  <a:close/>
                </a:path>
              </a:pathLst>
            </a:custGeom>
            <a:blipFill>
              <a:blip r:embed="rId4"/>
              <a:stretch>
                <a:fillRect l="-75106" t="0" r="-75106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-57150" y="0"/>
            <a:ext cx="2977066" cy="10479535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22352563"/>
            </a:xfrm>
            <a:custGeom>
              <a:avLst/>
              <a:gdLst/>
              <a:ahLst/>
              <a:cxnLst/>
              <a:rect r="r" b="b" t="t" l="l"/>
              <a:pathLst>
                <a:path h="22352563" w="6350000">
                  <a:moveTo>
                    <a:pt x="0" y="0"/>
                  </a:moveTo>
                  <a:lnTo>
                    <a:pt x="6350000" y="0"/>
                  </a:lnTo>
                  <a:lnTo>
                    <a:pt x="6350000" y="22352563"/>
                  </a:lnTo>
                  <a:lnTo>
                    <a:pt x="0" y="22352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931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22352575"/>
            </a:xfrm>
            <a:custGeom>
              <a:avLst/>
              <a:gdLst/>
              <a:ahLst/>
              <a:cxnLst/>
              <a:rect r="r" b="b" t="t" l="l"/>
              <a:pathLst>
                <a:path h="22352575" w="6350000">
                  <a:moveTo>
                    <a:pt x="3175000" y="11176281"/>
                  </a:moveTo>
                  <a:lnTo>
                    <a:pt x="3175000" y="0"/>
                  </a:lnTo>
                  <a:cubicBezTo>
                    <a:pt x="1421498" y="0"/>
                    <a:pt x="0" y="5003800"/>
                    <a:pt x="0" y="11176281"/>
                  </a:cubicBezTo>
                  <a:lnTo>
                    <a:pt x="3175000" y="11176281"/>
                  </a:lnTo>
                  <a:close/>
                  <a:moveTo>
                    <a:pt x="3175000" y="11176326"/>
                  </a:moveTo>
                  <a:lnTo>
                    <a:pt x="3175000" y="22352575"/>
                  </a:lnTo>
                  <a:cubicBezTo>
                    <a:pt x="4928502" y="22352575"/>
                    <a:pt x="6350000" y="17348809"/>
                    <a:pt x="6350000" y="11176326"/>
                  </a:cubicBezTo>
                  <a:lnTo>
                    <a:pt x="3175000" y="11176326"/>
                  </a:lnTo>
                  <a:close/>
                </a:path>
              </a:pathLst>
            </a:custGeom>
            <a:solidFill>
              <a:srgbClr val="31452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45"/>
              <a:ext cx="6350000" cy="22352518"/>
            </a:xfrm>
            <a:custGeom>
              <a:avLst/>
              <a:gdLst/>
              <a:ahLst/>
              <a:cxnLst/>
              <a:rect r="r" b="b" t="t" l="l"/>
              <a:pathLst>
                <a:path h="22352518" w="6350000">
                  <a:moveTo>
                    <a:pt x="6350000" y="0"/>
                  </a:moveTo>
                  <a:lnTo>
                    <a:pt x="3175000" y="0"/>
                  </a:lnTo>
                  <a:cubicBezTo>
                    <a:pt x="3175000" y="6172481"/>
                    <a:pt x="4596486" y="11176281"/>
                    <a:pt x="6349987" y="11176281"/>
                  </a:cubicBezTo>
                  <a:lnTo>
                    <a:pt x="6350000" y="0"/>
                  </a:lnTo>
                  <a:close/>
                  <a:moveTo>
                    <a:pt x="0" y="22352518"/>
                  </a:moveTo>
                  <a:lnTo>
                    <a:pt x="3175000" y="22352518"/>
                  </a:lnTo>
                  <a:cubicBezTo>
                    <a:pt x="3175000" y="16180037"/>
                    <a:pt x="1753514" y="11176236"/>
                    <a:pt x="13" y="11176236"/>
                  </a:cubicBezTo>
                  <a:lnTo>
                    <a:pt x="0" y="22352518"/>
                  </a:lnTo>
                  <a:close/>
                </a:path>
              </a:pathLst>
            </a:custGeom>
            <a:solidFill>
              <a:srgbClr val="E3E8E1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9946750" y="1295400"/>
            <a:ext cx="7917846" cy="83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00"/>
              </a:lnSpc>
            </a:pPr>
            <a:r>
              <a:rPr lang="en-US" sz="6200" spc="-62" u="none">
                <a:solidFill>
                  <a:srgbClr val="002217"/>
                </a:solidFill>
                <a:latin typeface="Ovo"/>
                <a:ea typeface="Ovo"/>
                <a:cs typeface="Ovo"/>
                <a:sym typeface="Ovo"/>
              </a:rPr>
              <a:t>Layout Building Blocks</a:t>
            </a:r>
          </a:p>
        </p:txBody>
      </p:sp>
      <p:graphicFrame>
        <p:nvGraphicFramePr>
          <p:cNvPr name="Object 13" id="13"/>
          <p:cNvGraphicFramePr/>
          <p:nvPr/>
        </p:nvGraphicFramePr>
        <p:xfrm>
          <a:off x="9836441" y="2210373"/>
          <a:ext cx="3771900" cy="1676400"/>
        </p:xfrm>
        <a:graphic>
          <a:graphicData uri="http://schemas.openxmlformats.org/presentationml/2006/ole">
            <p:oleObj imgW="4521200" imgH="2425700" r:id="rId6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Freeform 14" id="14"/>
          <p:cNvSpPr/>
          <p:nvPr/>
        </p:nvSpPr>
        <p:spPr>
          <a:xfrm flipH="false" flipV="false" rot="0">
            <a:off x="16940566" y="-12052"/>
            <a:ext cx="1366484" cy="1366484"/>
          </a:xfrm>
          <a:custGeom>
            <a:avLst/>
            <a:gdLst/>
            <a:ahLst/>
            <a:cxnLst/>
            <a:rect r="r" b="b" t="t" l="l"/>
            <a:pathLst>
              <a:path h="1366484" w="1366484">
                <a:moveTo>
                  <a:pt x="0" y="0"/>
                </a:moveTo>
                <a:lnTo>
                  <a:pt x="1366484" y="0"/>
                </a:lnTo>
                <a:lnTo>
                  <a:pt x="1366484" y="1366484"/>
                </a:lnTo>
                <a:lnTo>
                  <a:pt x="0" y="13664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93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646310" y="-2646310"/>
            <a:ext cx="12995380" cy="18288000"/>
          </a:xfrm>
          <a:custGeom>
            <a:avLst/>
            <a:gdLst/>
            <a:ahLst/>
            <a:cxnLst/>
            <a:rect r="r" b="b" t="t" l="l"/>
            <a:pathLst>
              <a:path h="18288000" w="1299538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50817" y="1152525"/>
            <a:ext cx="16208483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</a:pPr>
            <a:r>
              <a:rPr lang="en-US" sz="7200" spc="-72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Key Terms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0817" y="3366483"/>
            <a:ext cx="1620847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39"/>
              </a:lnSpc>
            </a:pPr>
            <a:r>
              <a:rPr lang="en-US" sz="3199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Understanding </a:t>
            </a:r>
            <a:r>
              <a:rPr lang="en-US" sz="3199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key terms</a:t>
            </a:r>
            <a:r>
              <a:rPr lang="en-US" sz="3199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 in What-If Analysis is essential for effective communication and implementation of machine learning strategies in smart energy solutions.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50817" y="6373116"/>
            <a:ext cx="4662181" cy="2348039"/>
            <a:chOff x="0" y="0"/>
            <a:chExt cx="6216242" cy="313071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810683"/>
              <a:ext cx="6216242" cy="23200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80"/>
                </a:lnSpc>
              </a:pPr>
              <a:r>
                <a:rPr lang="en-US" sz="2677">
                  <a:solidFill>
                    <a:srgbClr val="FCFFFE"/>
                  </a:solidFill>
                  <a:latin typeface="Ovo"/>
                  <a:ea typeface="Ovo"/>
                  <a:cs typeface="Ovo"/>
                  <a:sym typeface="Ovo"/>
                </a:rPr>
                <a:t>Explores different scenarios by altering variables to predict outcomes, essential for informed decision-making.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7625"/>
              <a:ext cx="6216242" cy="4875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77"/>
                </a:lnSpc>
              </a:pPr>
              <a:r>
                <a:rPr lang="en-US" sz="2677">
                  <a:solidFill>
                    <a:srgbClr val="FCFFFE"/>
                  </a:solidFill>
                  <a:latin typeface="Ovo"/>
                  <a:ea typeface="Ovo"/>
                  <a:cs typeface="Ovo"/>
                  <a:sym typeface="Ovo"/>
                </a:rPr>
                <a:t>What-If Analysis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801851" y="6370390"/>
            <a:ext cx="4684298" cy="2430116"/>
            <a:chOff x="0" y="0"/>
            <a:chExt cx="6245731" cy="324015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918858"/>
              <a:ext cx="6245731" cy="2321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sz="2677" strike="noStrike" u="none">
                  <a:solidFill>
                    <a:srgbClr val="FCFFFE"/>
                  </a:solidFill>
                  <a:latin typeface="Ovo"/>
                  <a:ea typeface="Ovo"/>
                  <a:cs typeface="Ovo"/>
                  <a:sym typeface="Ovo"/>
                </a:rPr>
                <a:t>Refers to evaluating situations that did not occur, helping in better understanding potential impacts and solutions.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7150"/>
              <a:ext cx="6245731" cy="586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99"/>
                </a:lnSpc>
                <a:spcBef>
                  <a:spcPct val="0"/>
                </a:spcBef>
              </a:pPr>
              <a:r>
                <a:rPr lang="en-US" sz="3199" strike="noStrike" u="none">
                  <a:solidFill>
                    <a:srgbClr val="FCFFFE"/>
                  </a:solidFill>
                  <a:latin typeface="Ovo"/>
                  <a:ea typeface="Ovo"/>
                  <a:cs typeface="Ovo"/>
                  <a:sym typeface="Ovo"/>
                </a:rPr>
                <a:t>Counterfactual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575002" y="6370390"/>
            <a:ext cx="4684298" cy="2868502"/>
            <a:chOff x="0" y="0"/>
            <a:chExt cx="6245731" cy="382467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918858"/>
              <a:ext cx="6245731" cy="2905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sz="2677" strike="noStrike" u="none">
                  <a:solidFill>
                    <a:srgbClr val="FCFFFE"/>
                  </a:solidFill>
                  <a:latin typeface="Ovo"/>
                  <a:ea typeface="Ovo"/>
                  <a:cs typeface="Ovo"/>
                  <a:sym typeface="Ovo"/>
                </a:rPr>
                <a:t>Illustrates how changes in input variables affect outputs, crucial for assessing the robustness of machine learning models.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7150"/>
              <a:ext cx="6245731" cy="586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99"/>
                </a:lnSpc>
                <a:spcBef>
                  <a:spcPct val="0"/>
                </a:spcBef>
              </a:pPr>
              <a:r>
                <a:rPr lang="en-US" sz="3199" strike="noStrike" u="none">
                  <a:solidFill>
                    <a:srgbClr val="FCFFFE"/>
                  </a:solidFill>
                  <a:latin typeface="Ovo"/>
                  <a:ea typeface="Ovo"/>
                  <a:cs typeface="Ovo"/>
                  <a:sym typeface="Ovo"/>
                </a:rPr>
                <a:t>Sensitivity Curve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rot="0">
            <a:off x="1028700" y="5597586"/>
            <a:ext cx="16230596" cy="0"/>
          </a:xfrm>
          <a:prstGeom prst="line">
            <a:avLst/>
          </a:prstGeom>
          <a:ln cap="rnd" w="9525">
            <a:solidFill>
              <a:srgbClr val="E3E8E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8834" cy="3323197"/>
            </a:xfrm>
            <a:custGeom>
              <a:avLst/>
              <a:gdLst/>
              <a:ahLst/>
              <a:cxnLst/>
              <a:rect r="r" b="b" t="t" l="l"/>
              <a:pathLst>
                <a:path h="3323197" w="198834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1B2F1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8834" cy="1978536"/>
            </a:xfrm>
            <a:custGeom>
              <a:avLst/>
              <a:gdLst/>
              <a:ahLst/>
              <a:cxnLst/>
              <a:rect r="r" b="b" t="t" l="l"/>
              <a:pathLst>
                <a:path h="1978536" w="198834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E3E8E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6218548" y="266700"/>
            <a:ext cx="2081504" cy="2081504"/>
          </a:xfrm>
          <a:custGeom>
            <a:avLst/>
            <a:gdLst/>
            <a:ahLst/>
            <a:cxnLst/>
            <a:rect r="r" b="b" t="t" l="l"/>
            <a:pathLst>
              <a:path h="2081504" w="2081504">
                <a:moveTo>
                  <a:pt x="0" y="0"/>
                </a:moveTo>
                <a:lnTo>
                  <a:pt x="2081504" y="0"/>
                </a:lnTo>
                <a:lnTo>
                  <a:pt x="2081504" y="2081504"/>
                </a:lnTo>
                <a:lnTo>
                  <a:pt x="0" y="20815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8896350" y="-314325"/>
            <a:ext cx="9449899" cy="13298553"/>
          </a:xfrm>
          <a:custGeom>
            <a:avLst/>
            <a:gdLst/>
            <a:ahLst/>
            <a:cxnLst/>
            <a:rect r="r" b="b" t="t" l="l"/>
            <a:pathLst>
              <a:path h="13298553" w="9449899">
                <a:moveTo>
                  <a:pt x="0" y="0"/>
                </a:moveTo>
                <a:lnTo>
                  <a:pt x="9449899" y="0"/>
                </a:lnTo>
                <a:lnTo>
                  <a:pt x="9449899" y="13298553"/>
                </a:lnTo>
                <a:lnTo>
                  <a:pt x="0" y="13298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82075" y="0"/>
            <a:ext cx="517645" cy="10287000"/>
            <a:chOff x="0" y="0"/>
            <a:chExt cx="136334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633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6334">
                  <a:moveTo>
                    <a:pt x="0" y="0"/>
                  </a:moveTo>
                  <a:lnTo>
                    <a:pt x="136334" y="0"/>
                  </a:lnTo>
                  <a:lnTo>
                    <a:pt x="13633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1452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633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815141" y="0"/>
            <a:ext cx="6166934" cy="10287000"/>
            <a:chOff x="0" y="0"/>
            <a:chExt cx="639358" cy="10665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9358" cy="1066506"/>
            </a:xfrm>
            <a:custGeom>
              <a:avLst/>
              <a:gdLst/>
              <a:ahLst/>
              <a:cxnLst/>
              <a:rect r="r" b="b" t="t" l="l"/>
              <a:pathLst>
                <a:path h="1066506" w="639358">
                  <a:moveTo>
                    <a:pt x="0" y="0"/>
                  </a:moveTo>
                  <a:lnTo>
                    <a:pt x="639358" y="0"/>
                  </a:lnTo>
                  <a:lnTo>
                    <a:pt x="639358" y="1066506"/>
                  </a:lnTo>
                  <a:lnTo>
                    <a:pt x="0" y="1066506"/>
                  </a:lnTo>
                  <a:close/>
                </a:path>
              </a:pathLst>
            </a:custGeom>
            <a:blipFill>
              <a:blip r:embed="rId4"/>
              <a:stretch>
                <a:fillRect l="-75106" t="0" r="-75106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-57150" y="0"/>
            <a:ext cx="2977066" cy="10479535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22352563"/>
            </a:xfrm>
            <a:custGeom>
              <a:avLst/>
              <a:gdLst/>
              <a:ahLst/>
              <a:cxnLst/>
              <a:rect r="r" b="b" t="t" l="l"/>
              <a:pathLst>
                <a:path h="22352563" w="6350000">
                  <a:moveTo>
                    <a:pt x="0" y="0"/>
                  </a:moveTo>
                  <a:lnTo>
                    <a:pt x="6350000" y="0"/>
                  </a:lnTo>
                  <a:lnTo>
                    <a:pt x="6350000" y="22352563"/>
                  </a:lnTo>
                  <a:lnTo>
                    <a:pt x="0" y="22352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931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22352575"/>
            </a:xfrm>
            <a:custGeom>
              <a:avLst/>
              <a:gdLst/>
              <a:ahLst/>
              <a:cxnLst/>
              <a:rect r="r" b="b" t="t" l="l"/>
              <a:pathLst>
                <a:path h="22352575" w="6350000">
                  <a:moveTo>
                    <a:pt x="3175000" y="11176281"/>
                  </a:moveTo>
                  <a:lnTo>
                    <a:pt x="3175000" y="0"/>
                  </a:lnTo>
                  <a:cubicBezTo>
                    <a:pt x="1421498" y="0"/>
                    <a:pt x="0" y="5003800"/>
                    <a:pt x="0" y="11176281"/>
                  </a:cubicBezTo>
                  <a:lnTo>
                    <a:pt x="3175000" y="11176281"/>
                  </a:lnTo>
                  <a:close/>
                  <a:moveTo>
                    <a:pt x="3175000" y="11176326"/>
                  </a:moveTo>
                  <a:lnTo>
                    <a:pt x="3175000" y="22352575"/>
                  </a:lnTo>
                  <a:cubicBezTo>
                    <a:pt x="4928502" y="22352575"/>
                    <a:pt x="6350000" y="17348809"/>
                    <a:pt x="6350000" y="11176326"/>
                  </a:cubicBezTo>
                  <a:lnTo>
                    <a:pt x="3175000" y="11176326"/>
                  </a:lnTo>
                  <a:close/>
                </a:path>
              </a:pathLst>
            </a:custGeom>
            <a:solidFill>
              <a:srgbClr val="31452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45"/>
              <a:ext cx="6350000" cy="22352518"/>
            </a:xfrm>
            <a:custGeom>
              <a:avLst/>
              <a:gdLst/>
              <a:ahLst/>
              <a:cxnLst/>
              <a:rect r="r" b="b" t="t" l="l"/>
              <a:pathLst>
                <a:path h="22352518" w="6350000">
                  <a:moveTo>
                    <a:pt x="6350000" y="0"/>
                  </a:moveTo>
                  <a:lnTo>
                    <a:pt x="3175000" y="0"/>
                  </a:lnTo>
                  <a:cubicBezTo>
                    <a:pt x="3175000" y="6172481"/>
                    <a:pt x="4596486" y="11176281"/>
                    <a:pt x="6349987" y="11176281"/>
                  </a:cubicBezTo>
                  <a:lnTo>
                    <a:pt x="6350000" y="0"/>
                  </a:lnTo>
                  <a:close/>
                  <a:moveTo>
                    <a:pt x="0" y="22352518"/>
                  </a:moveTo>
                  <a:lnTo>
                    <a:pt x="3175000" y="22352518"/>
                  </a:lnTo>
                  <a:cubicBezTo>
                    <a:pt x="3175000" y="16180037"/>
                    <a:pt x="1753514" y="11176236"/>
                    <a:pt x="13" y="11176236"/>
                  </a:cubicBezTo>
                  <a:lnTo>
                    <a:pt x="0" y="22352518"/>
                  </a:lnTo>
                  <a:close/>
                </a:path>
              </a:pathLst>
            </a:custGeom>
            <a:solidFill>
              <a:srgbClr val="E3E8E1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9577638" y="1367790"/>
            <a:ext cx="8330358" cy="669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00"/>
              </a:lnSpc>
            </a:pPr>
            <a:r>
              <a:rPr lang="en-US" sz="5000" spc="-50">
                <a:solidFill>
                  <a:srgbClr val="002217"/>
                </a:solidFill>
                <a:latin typeface="Ovo"/>
                <a:ea typeface="Ovo"/>
                <a:cs typeface="Ovo"/>
                <a:sym typeface="Ovo"/>
              </a:rPr>
              <a:t>Key Terms for Voltage Savings</a:t>
            </a:r>
          </a:p>
        </p:txBody>
      </p:sp>
      <p:graphicFrame>
        <p:nvGraphicFramePr>
          <p:cNvPr name="Object 13" id="13"/>
          <p:cNvGraphicFramePr/>
          <p:nvPr/>
        </p:nvGraphicFramePr>
        <p:xfrm>
          <a:off x="9742499" y="2913233"/>
          <a:ext cx="2514600" cy="2095500"/>
        </p:xfrm>
        <a:graphic>
          <a:graphicData uri="http://schemas.openxmlformats.org/presentationml/2006/ole">
            <p:oleObj imgW="3009900" imgH="2590800" r:id="rId6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Freeform 14" id="14"/>
          <p:cNvSpPr/>
          <p:nvPr/>
        </p:nvSpPr>
        <p:spPr>
          <a:xfrm flipH="false" flipV="false" rot="0">
            <a:off x="16972771" y="0"/>
            <a:ext cx="1325852" cy="1325852"/>
          </a:xfrm>
          <a:custGeom>
            <a:avLst/>
            <a:gdLst/>
            <a:ahLst/>
            <a:cxnLst/>
            <a:rect r="r" b="b" t="t" l="l"/>
            <a:pathLst>
              <a:path h="1325852" w="1325852">
                <a:moveTo>
                  <a:pt x="0" y="0"/>
                </a:moveTo>
                <a:lnTo>
                  <a:pt x="1325853" y="0"/>
                </a:lnTo>
                <a:lnTo>
                  <a:pt x="1325853" y="1325852"/>
                </a:lnTo>
                <a:lnTo>
                  <a:pt x="0" y="13258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5603305" y="-3041109"/>
            <a:ext cx="12013528" cy="16906270"/>
          </a:xfrm>
          <a:custGeom>
            <a:avLst/>
            <a:gdLst/>
            <a:ahLst/>
            <a:cxnLst/>
            <a:rect r="r" b="b" t="t" l="l"/>
            <a:pathLst>
              <a:path h="16906270" w="12013528">
                <a:moveTo>
                  <a:pt x="0" y="0"/>
                </a:moveTo>
                <a:lnTo>
                  <a:pt x="12013529" y="0"/>
                </a:lnTo>
                <a:lnTo>
                  <a:pt x="12013529" y="16906270"/>
                </a:lnTo>
                <a:lnTo>
                  <a:pt x="0" y="1690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977066" cy="10479535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22352563"/>
            </a:xfrm>
            <a:custGeom>
              <a:avLst/>
              <a:gdLst/>
              <a:ahLst/>
              <a:cxnLst/>
              <a:rect r="r" b="b" t="t" l="l"/>
              <a:pathLst>
                <a:path h="22352563" w="6350000">
                  <a:moveTo>
                    <a:pt x="0" y="0"/>
                  </a:moveTo>
                  <a:lnTo>
                    <a:pt x="6350000" y="0"/>
                  </a:lnTo>
                  <a:lnTo>
                    <a:pt x="6350000" y="22352563"/>
                  </a:lnTo>
                  <a:lnTo>
                    <a:pt x="0" y="22352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931E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22352575"/>
            </a:xfrm>
            <a:custGeom>
              <a:avLst/>
              <a:gdLst/>
              <a:ahLst/>
              <a:cxnLst/>
              <a:rect r="r" b="b" t="t" l="l"/>
              <a:pathLst>
                <a:path h="22352575" w="6350000">
                  <a:moveTo>
                    <a:pt x="3175000" y="11176281"/>
                  </a:moveTo>
                  <a:lnTo>
                    <a:pt x="3175000" y="0"/>
                  </a:lnTo>
                  <a:cubicBezTo>
                    <a:pt x="1421498" y="0"/>
                    <a:pt x="0" y="5003800"/>
                    <a:pt x="0" y="11176281"/>
                  </a:cubicBezTo>
                  <a:lnTo>
                    <a:pt x="3175000" y="11176281"/>
                  </a:lnTo>
                  <a:close/>
                  <a:moveTo>
                    <a:pt x="3175000" y="11176326"/>
                  </a:moveTo>
                  <a:lnTo>
                    <a:pt x="3175000" y="22352575"/>
                  </a:lnTo>
                  <a:cubicBezTo>
                    <a:pt x="4928502" y="22352575"/>
                    <a:pt x="6350000" y="17348809"/>
                    <a:pt x="6350000" y="11176326"/>
                  </a:cubicBezTo>
                  <a:lnTo>
                    <a:pt x="3175000" y="11176326"/>
                  </a:lnTo>
                  <a:close/>
                </a:path>
              </a:pathLst>
            </a:custGeom>
            <a:solidFill>
              <a:srgbClr val="314528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45"/>
              <a:ext cx="6350000" cy="22352518"/>
            </a:xfrm>
            <a:custGeom>
              <a:avLst/>
              <a:gdLst/>
              <a:ahLst/>
              <a:cxnLst/>
              <a:rect r="r" b="b" t="t" l="l"/>
              <a:pathLst>
                <a:path h="22352518" w="6350000">
                  <a:moveTo>
                    <a:pt x="6350000" y="0"/>
                  </a:moveTo>
                  <a:lnTo>
                    <a:pt x="3175000" y="0"/>
                  </a:lnTo>
                  <a:cubicBezTo>
                    <a:pt x="3175000" y="6172481"/>
                    <a:pt x="4596486" y="11176281"/>
                    <a:pt x="6349987" y="11176281"/>
                  </a:cubicBezTo>
                  <a:lnTo>
                    <a:pt x="6350000" y="0"/>
                  </a:lnTo>
                  <a:close/>
                  <a:moveTo>
                    <a:pt x="0" y="22352518"/>
                  </a:moveTo>
                  <a:lnTo>
                    <a:pt x="3175000" y="22352518"/>
                  </a:lnTo>
                  <a:cubicBezTo>
                    <a:pt x="3175000" y="16180037"/>
                    <a:pt x="1753514" y="11176236"/>
                    <a:pt x="13" y="11176236"/>
                  </a:cubicBezTo>
                  <a:lnTo>
                    <a:pt x="0" y="22352518"/>
                  </a:lnTo>
                  <a:close/>
                </a:path>
              </a:pathLst>
            </a:custGeom>
            <a:solidFill>
              <a:srgbClr val="E3E8E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1258050" y="-12052"/>
            <a:ext cx="6174159" cy="10299052"/>
            <a:chOff x="0" y="0"/>
            <a:chExt cx="639358" cy="10665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9358" cy="1066506"/>
            </a:xfrm>
            <a:custGeom>
              <a:avLst/>
              <a:gdLst/>
              <a:ahLst/>
              <a:cxnLst/>
              <a:rect r="r" b="b" t="t" l="l"/>
              <a:pathLst>
                <a:path h="1066506" w="639358">
                  <a:moveTo>
                    <a:pt x="0" y="0"/>
                  </a:moveTo>
                  <a:lnTo>
                    <a:pt x="639358" y="0"/>
                  </a:lnTo>
                  <a:lnTo>
                    <a:pt x="639358" y="1066506"/>
                  </a:lnTo>
                  <a:lnTo>
                    <a:pt x="0" y="1066506"/>
                  </a:lnTo>
                  <a:close/>
                </a:path>
              </a:pathLst>
            </a:custGeom>
            <a:blipFill>
              <a:blip r:embed="rId4"/>
              <a:stretch>
                <a:fillRect l="-75106" t="0" r="-75106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6218548" y="-12052"/>
            <a:ext cx="2081504" cy="2081504"/>
          </a:xfrm>
          <a:custGeom>
            <a:avLst/>
            <a:gdLst/>
            <a:ahLst/>
            <a:cxnLst/>
            <a:rect r="r" b="b" t="t" l="l"/>
            <a:pathLst>
              <a:path h="2081504" w="2081504">
                <a:moveTo>
                  <a:pt x="0" y="0"/>
                </a:moveTo>
                <a:lnTo>
                  <a:pt x="2081504" y="0"/>
                </a:lnTo>
                <a:lnTo>
                  <a:pt x="2081504" y="2081504"/>
                </a:lnTo>
                <a:lnTo>
                  <a:pt x="0" y="20815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222595" y="3853062"/>
            <a:ext cx="12774948" cy="3492705"/>
          </a:xfrm>
          <a:custGeom>
            <a:avLst/>
            <a:gdLst/>
            <a:ahLst/>
            <a:cxnLst/>
            <a:rect r="r" b="b" t="t" l="l"/>
            <a:pathLst>
              <a:path h="3492705" w="12774948">
                <a:moveTo>
                  <a:pt x="0" y="0"/>
                </a:moveTo>
                <a:lnTo>
                  <a:pt x="12774949" y="0"/>
                </a:lnTo>
                <a:lnTo>
                  <a:pt x="12774949" y="3492706"/>
                </a:lnTo>
                <a:lnTo>
                  <a:pt x="0" y="34927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6" t="0" r="-396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286524" y="479173"/>
            <a:ext cx="9614584" cy="1270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519"/>
              </a:lnSpc>
            </a:pPr>
            <a:r>
              <a:rPr lang="en-US" sz="9519" spc="-95" u="none">
                <a:solidFill>
                  <a:srgbClr val="002217"/>
                </a:solidFill>
                <a:latin typeface="Ovo"/>
                <a:ea typeface="Ovo"/>
                <a:cs typeface="Ovo"/>
                <a:sym typeface="Ovo"/>
              </a:rPr>
              <a:t>Physics Refresher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22595" y="2912746"/>
            <a:ext cx="6672004" cy="94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20"/>
              </a:lnSpc>
            </a:pPr>
            <a:r>
              <a:rPr lang="en-US" sz="7020" spc="-70">
                <a:solidFill>
                  <a:srgbClr val="002217"/>
                </a:solidFill>
                <a:latin typeface="Ovo"/>
                <a:ea typeface="Ovo"/>
                <a:cs typeface="Ovo"/>
                <a:sym typeface="Ovo"/>
              </a:rPr>
              <a:t>Power vs Voltage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93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646310" y="-2646310"/>
            <a:ext cx="12995380" cy="18288000"/>
          </a:xfrm>
          <a:custGeom>
            <a:avLst/>
            <a:gdLst/>
            <a:ahLst/>
            <a:cxnLst/>
            <a:rect r="r" b="b" t="t" l="l"/>
            <a:pathLst>
              <a:path h="18288000" w="1299538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561187" y="8814120"/>
            <a:ext cx="16230596" cy="0"/>
          </a:xfrm>
          <a:prstGeom prst="line">
            <a:avLst/>
          </a:prstGeom>
          <a:ln cap="rnd" w="9525">
            <a:solidFill>
              <a:srgbClr val="E3E8E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8834" cy="3323197"/>
            </a:xfrm>
            <a:custGeom>
              <a:avLst/>
              <a:gdLst/>
              <a:ahLst/>
              <a:cxnLst/>
              <a:rect r="r" b="b" t="t" l="l"/>
              <a:pathLst>
                <a:path h="3323197" w="198834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1B2F1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8834" cy="1978536"/>
            </a:xfrm>
            <a:custGeom>
              <a:avLst/>
              <a:gdLst/>
              <a:ahLst/>
              <a:cxnLst/>
              <a:rect r="r" b="b" t="t" l="l"/>
              <a:pathLst>
                <a:path h="1978536" w="198834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E3E8E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33727" y="9489965"/>
            <a:ext cx="7428826" cy="633755"/>
          </a:xfrm>
          <a:custGeom>
            <a:avLst/>
            <a:gdLst/>
            <a:ahLst/>
            <a:cxnLst/>
            <a:rect r="r" b="b" t="t" l="l"/>
            <a:pathLst>
              <a:path h="633755" w="7428826">
                <a:moveTo>
                  <a:pt x="0" y="0"/>
                </a:moveTo>
                <a:lnTo>
                  <a:pt x="7428826" y="0"/>
                </a:lnTo>
                <a:lnTo>
                  <a:pt x="7428826" y="633755"/>
                </a:lnTo>
                <a:lnTo>
                  <a:pt x="0" y="6337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2111" r="0" b="-13545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33727" y="1763813"/>
            <a:ext cx="13712025" cy="6907433"/>
          </a:xfrm>
          <a:custGeom>
            <a:avLst/>
            <a:gdLst/>
            <a:ahLst/>
            <a:cxnLst/>
            <a:rect r="r" b="b" t="t" l="l"/>
            <a:pathLst>
              <a:path h="6907433" w="13712025">
                <a:moveTo>
                  <a:pt x="0" y="0"/>
                </a:moveTo>
                <a:lnTo>
                  <a:pt x="13712025" y="0"/>
                </a:lnTo>
                <a:lnTo>
                  <a:pt x="13712025" y="6907432"/>
                </a:lnTo>
                <a:lnTo>
                  <a:pt x="0" y="69074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58311" y="652245"/>
            <a:ext cx="16208483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</a:pPr>
            <a:r>
              <a:rPr lang="en-US" sz="7200" spc="-72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Savings Formula in Code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8311" y="8798998"/>
            <a:ext cx="1576713" cy="529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60"/>
              </a:lnSpc>
              <a:spcBef>
                <a:spcPct val="0"/>
              </a:spcBef>
            </a:pPr>
            <a:r>
              <a:rPr lang="en-US" sz="3277">
                <a:solidFill>
                  <a:srgbClr val="FCFFFE"/>
                </a:solidFill>
                <a:latin typeface="Ovo"/>
                <a:ea typeface="Ovo"/>
                <a:cs typeface="Ovo"/>
                <a:sym typeface="Ovo"/>
              </a:rPr>
              <a:t>Result: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6509004" y="266700"/>
            <a:ext cx="1778996" cy="1778996"/>
          </a:xfrm>
          <a:custGeom>
            <a:avLst/>
            <a:gdLst/>
            <a:ahLst/>
            <a:cxnLst/>
            <a:rect r="r" b="b" t="t" l="l"/>
            <a:pathLst>
              <a:path h="1778996" w="1778996">
                <a:moveTo>
                  <a:pt x="0" y="0"/>
                </a:moveTo>
                <a:lnTo>
                  <a:pt x="1778996" y="0"/>
                </a:lnTo>
                <a:lnTo>
                  <a:pt x="1778996" y="1778996"/>
                </a:lnTo>
                <a:lnTo>
                  <a:pt x="0" y="17789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Smart-Energy Analysis</dc:description>
  <dc:identifier>DAGrhd0wrkI</dc:identifier>
  <dcterms:modified xsi:type="dcterms:W3CDTF">2011-08-01T06:04:30Z</dcterms:modified>
  <cp:revision>1</cp:revision>
  <dc:title>Presentation - Smart-Energy Analysis</dc:title>
</cp:coreProperties>
</file>