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Ultra" charset="1" panose="02060505000000020004"/>
      <p:regular r:id="rId22"/>
    </p:embeddedFont>
    <p:embeddedFont>
      <p:font typeface="Helvetica World Bold" charset="1" panose="020B0800040000020004"/>
      <p:regular r:id="rId23"/>
    </p:embeddedFont>
    <p:embeddedFont>
      <p:font typeface="Helvetica World" charset="1" panose="020B05000400000200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3.jpe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3.jpe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3.jpe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3.jpe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3.jpe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3.jpe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.jpe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3.jpe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3.jpe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3.jpeg" Type="http://schemas.openxmlformats.org/officeDocument/2006/relationships/image"/><Relationship Id="rId6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4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992901"/>
            <a:ext cx="5305882" cy="2294099"/>
            <a:chOff x="0" y="0"/>
            <a:chExt cx="1397434" cy="6042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7434" cy="604207"/>
            </a:xfrm>
            <a:custGeom>
              <a:avLst/>
              <a:gdLst/>
              <a:ahLst/>
              <a:cxnLst/>
              <a:rect r="r" b="b" t="t" l="l"/>
              <a:pathLst>
                <a:path h="604207" w="1397434">
                  <a:moveTo>
                    <a:pt x="0" y="0"/>
                  </a:moveTo>
                  <a:lnTo>
                    <a:pt x="1397434" y="0"/>
                  </a:lnTo>
                  <a:lnTo>
                    <a:pt x="1397434" y="604207"/>
                  </a:lnTo>
                  <a:lnTo>
                    <a:pt x="0" y="604207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7434" cy="6423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90602" y="0"/>
            <a:ext cx="3897398" cy="8652468"/>
            <a:chOff x="0" y="0"/>
            <a:chExt cx="1026475" cy="22788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26475" cy="2278839"/>
            </a:xfrm>
            <a:custGeom>
              <a:avLst/>
              <a:gdLst/>
              <a:ahLst/>
              <a:cxnLst/>
              <a:rect r="r" b="b" t="t" l="l"/>
              <a:pathLst>
                <a:path h="2278839" w="1026475">
                  <a:moveTo>
                    <a:pt x="0" y="0"/>
                  </a:moveTo>
                  <a:lnTo>
                    <a:pt x="1026475" y="0"/>
                  </a:lnTo>
                  <a:lnTo>
                    <a:pt x="1026475" y="2278839"/>
                  </a:lnTo>
                  <a:lnTo>
                    <a:pt x="0" y="2278839"/>
                  </a:lnTo>
                  <a:close/>
                </a:path>
              </a:pathLst>
            </a:custGeom>
            <a:solidFill>
              <a:srgbClr val="F6765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26475" cy="231693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632123" y="261659"/>
            <a:ext cx="3909131" cy="9471896"/>
            <a:chOff x="0" y="0"/>
            <a:chExt cx="5212174" cy="126291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12174" cy="1791093"/>
            </a:xfrm>
            <a:custGeom>
              <a:avLst/>
              <a:gdLst/>
              <a:ahLst/>
              <a:cxnLst/>
              <a:rect r="r" b="b" t="t" l="l"/>
              <a:pathLst>
                <a:path h="1791093" w="5212174">
                  <a:moveTo>
                    <a:pt x="0" y="0"/>
                  </a:moveTo>
                  <a:lnTo>
                    <a:pt x="5212174" y="0"/>
                  </a:lnTo>
                  <a:lnTo>
                    <a:pt x="5212174" y="1791093"/>
                  </a:lnTo>
                  <a:lnTo>
                    <a:pt x="0" y="1791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509121"/>
              <a:ext cx="5212174" cy="1791093"/>
            </a:xfrm>
            <a:custGeom>
              <a:avLst/>
              <a:gdLst/>
              <a:ahLst/>
              <a:cxnLst/>
              <a:rect r="r" b="b" t="t" l="l"/>
              <a:pathLst>
                <a:path h="1791093" w="5212174">
                  <a:moveTo>
                    <a:pt x="0" y="0"/>
                  </a:moveTo>
                  <a:lnTo>
                    <a:pt x="5212174" y="0"/>
                  </a:lnTo>
                  <a:lnTo>
                    <a:pt x="5212174" y="1791093"/>
                  </a:lnTo>
                  <a:lnTo>
                    <a:pt x="0" y="1791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2164490"/>
              <a:ext cx="5212174" cy="1791093"/>
            </a:xfrm>
            <a:custGeom>
              <a:avLst/>
              <a:gdLst/>
              <a:ahLst/>
              <a:cxnLst/>
              <a:rect r="r" b="b" t="t" l="l"/>
              <a:pathLst>
                <a:path h="1791093" w="5212174">
                  <a:moveTo>
                    <a:pt x="0" y="0"/>
                  </a:moveTo>
                  <a:lnTo>
                    <a:pt x="5212174" y="0"/>
                  </a:lnTo>
                  <a:lnTo>
                    <a:pt x="5212174" y="1791093"/>
                  </a:lnTo>
                  <a:lnTo>
                    <a:pt x="0" y="1791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8673611"/>
              <a:ext cx="5212174" cy="1791093"/>
            </a:xfrm>
            <a:custGeom>
              <a:avLst/>
              <a:gdLst/>
              <a:ahLst/>
              <a:cxnLst/>
              <a:rect r="r" b="b" t="t" l="l"/>
              <a:pathLst>
                <a:path h="1791093" w="5212174">
                  <a:moveTo>
                    <a:pt x="0" y="0"/>
                  </a:moveTo>
                  <a:lnTo>
                    <a:pt x="5212174" y="0"/>
                  </a:lnTo>
                  <a:lnTo>
                    <a:pt x="5212174" y="1791093"/>
                  </a:lnTo>
                  <a:lnTo>
                    <a:pt x="0" y="1791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4328980"/>
              <a:ext cx="5212174" cy="1791093"/>
            </a:xfrm>
            <a:custGeom>
              <a:avLst/>
              <a:gdLst/>
              <a:ahLst/>
              <a:cxnLst/>
              <a:rect r="r" b="b" t="t" l="l"/>
              <a:pathLst>
                <a:path h="1791093" w="5212174">
                  <a:moveTo>
                    <a:pt x="0" y="0"/>
                  </a:moveTo>
                  <a:lnTo>
                    <a:pt x="5212174" y="0"/>
                  </a:lnTo>
                  <a:lnTo>
                    <a:pt x="5212174" y="1791093"/>
                  </a:lnTo>
                  <a:lnTo>
                    <a:pt x="0" y="1791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0838102"/>
              <a:ext cx="5212174" cy="1791093"/>
            </a:xfrm>
            <a:custGeom>
              <a:avLst/>
              <a:gdLst/>
              <a:ahLst/>
              <a:cxnLst/>
              <a:rect r="r" b="b" t="t" l="l"/>
              <a:pathLst>
                <a:path h="1791093" w="5212174">
                  <a:moveTo>
                    <a:pt x="0" y="0"/>
                  </a:moveTo>
                  <a:lnTo>
                    <a:pt x="5212174" y="0"/>
                  </a:lnTo>
                  <a:lnTo>
                    <a:pt x="5212174" y="1791092"/>
                  </a:lnTo>
                  <a:lnTo>
                    <a:pt x="0" y="1791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5305882" y="7992901"/>
            <a:ext cx="12982118" cy="2294099"/>
            <a:chOff x="0" y="0"/>
            <a:chExt cx="3419159" cy="60420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19159" cy="604207"/>
            </a:xfrm>
            <a:custGeom>
              <a:avLst/>
              <a:gdLst/>
              <a:ahLst/>
              <a:cxnLst/>
              <a:rect r="r" b="b" t="t" l="l"/>
              <a:pathLst>
                <a:path h="604207" w="3419159">
                  <a:moveTo>
                    <a:pt x="0" y="0"/>
                  </a:moveTo>
                  <a:lnTo>
                    <a:pt x="3419159" y="0"/>
                  </a:lnTo>
                  <a:lnTo>
                    <a:pt x="3419159" y="604207"/>
                  </a:lnTo>
                  <a:lnTo>
                    <a:pt x="0" y="604207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419159" cy="6423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19090" y="1070329"/>
            <a:ext cx="13094710" cy="6350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825"/>
              </a:lnSpc>
            </a:pPr>
            <a:r>
              <a:rPr lang="en-US" sz="10917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Auth Integration - Secure Access for AI Dashboards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613800" y="494192"/>
            <a:ext cx="4170148" cy="7130838"/>
            <a:chOff x="0" y="0"/>
            <a:chExt cx="646065" cy="110475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46065" cy="1104753"/>
            </a:xfrm>
            <a:custGeom>
              <a:avLst/>
              <a:gdLst/>
              <a:ahLst/>
              <a:cxnLst/>
              <a:rect r="r" b="b" t="t" l="l"/>
              <a:pathLst>
                <a:path h="1104753" w="646065">
                  <a:moveTo>
                    <a:pt x="0" y="0"/>
                  </a:moveTo>
                  <a:lnTo>
                    <a:pt x="646065" y="0"/>
                  </a:lnTo>
                  <a:lnTo>
                    <a:pt x="646065" y="1104753"/>
                  </a:lnTo>
                  <a:lnTo>
                    <a:pt x="0" y="1104753"/>
                  </a:lnTo>
                  <a:close/>
                </a:path>
              </a:pathLst>
            </a:custGeom>
            <a:blipFill>
              <a:blip r:embed="rId4"/>
              <a:stretch>
                <a:fillRect l="-78247" t="0" r="-78247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5334457" y="8050051"/>
            <a:ext cx="15524903" cy="2696661"/>
            <a:chOff x="0" y="0"/>
            <a:chExt cx="20699871" cy="35955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4129933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7065238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9" y="0"/>
                  </a:lnTo>
                  <a:lnTo>
                    <a:pt x="6569939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9362" y="8055886"/>
            <a:ext cx="5395823" cy="217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0"/>
              </a:lnSpc>
            </a:pPr>
            <a:r>
              <a:rPr lang="en-US" sz="3207" spc="-64" b="true">
                <a:solidFill>
                  <a:srgbClr val="0B1017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Presented by:</a:t>
            </a:r>
          </a:p>
          <a:p>
            <a:pPr algn="l">
              <a:lnSpc>
                <a:spcPts val="4490"/>
              </a:lnSpc>
            </a:pPr>
            <a:r>
              <a:rPr lang="en-US" sz="3207" spc="-64" b="true">
                <a:solidFill>
                  <a:srgbClr val="0B1017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             Dr Grace U. Nneji</a:t>
            </a:r>
          </a:p>
          <a:p>
            <a:pPr algn="l" marL="0" indent="0" lvl="0">
              <a:lnSpc>
                <a:spcPts val="4490"/>
              </a:lnSpc>
            </a:pPr>
            <a:r>
              <a:rPr lang="en-US" b="true" sz="3207" spc="-64">
                <a:solidFill>
                  <a:srgbClr val="0B1017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             Dr Happy N. Monday</a:t>
            </a:r>
          </a:p>
          <a:p>
            <a:pPr algn="l" marL="0" indent="0" lvl="0">
              <a:lnSpc>
                <a:spcPts val="281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4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56570" y="8652468"/>
            <a:ext cx="14031430" cy="1634532"/>
            <a:chOff x="0" y="0"/>
            <a:chExt cx="3695521" cy="430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5521" cy="430494"/>
            </a:xfrm>
            <a:custGeom>
              <a:avLst/>
              <a:gdLst/>
              <a:ahLst/>
              <a:cxnLst/>
              <a:rect r="r" b="b" t="t" l="l"/>
              <a:pathLst>
                <a:path h="430494" w="3695521">
                  <a:moveTo>
                    <a:pt x="0" y="0"/>
                  </a:moveTo>
                  <a:lnTo>
                    <a:pt x="3695521" y="0"/>
                  </a:lnTo>
                  <a:lnTo>
                    <a:pt x="3695521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95521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16351" y="9267825"/>
            <a:ext cx="15524903" cy="2696661"/>
            <a:chOff x="0" y="0"/>
            <a:chExt cx="20699871" cy="3595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129933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065238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9" y="0"/>
                  </a:lnTo>
                  <a:lnTo>
                    <a:pt x="6569939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8652468"/>
            <a:ext cx="4256570" cy="1634532"/>
            <a:chOff x="0" y="0"/>
            <a:chExt cx="1121072" cy="4304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1072" cy="430494"/>
            </a:xfrm>
            <a:custGeom>
              <a:avLst/>
              <a:gdLst/>
              <a:ahLst/>
              <a:cxnLst/>
              <a:rect r="r" b="b" t="t" l="l"/>
              <a:pathLst>
                <a:path h="430494" w="1121072">
                  <a:moveTo>
                    <a:pt x="0" y="0"/>
                  </a:moveTo>
                  <a:lnTo>
                    <a:pt x="1121072" y="0"/>
                  </a:lnTo>
                  <a:lnTo>
                    <a:pt x="1121072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21072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344355" y="6708823"/>
            <a:ext cx="1943645" cy="1943645"/>
          </a:xfrm>
          <a:custGeom>
            <a:avLst/>
            <a:gdLst/>
            <a:ahLst/>
            <a:cxnLst/>
            <a:rect r="r" b="b" t="t" l="l"/>
            <a:pathLst>
              <a:path h="1943645" w="1943645">
                <a:moveTo>
                  <a:pt x="0" y="0"/>
                </a:moveTo>
                <a:lnTo>
                  <a:pt x="1943645" y="0"/>
                </a:lnTo>
                <a:lnTo>
                  <a:pt x="1943645" y="1943645"/>
                </a:lnTo>
                <a:lnTo>
                  <a:pt x="0" y="19436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8618802"/>
            <a:ext cx="4256570" cy="1634532"/>
            <a:chOff x="0" y="0"/>
            <a:chExt cx="659454" cy="2532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9454" cy="253232"/>
            </a:xfrm>
            <a:custGeom>
              <a:avLst/>
              <a:gdLst/>
              <a:ahLst/>
              <a:cxnLst/>
              <a:rect r="r" b="b" t="t" l="l"/>
              <a:pathLst>
                <a:path h="253232" w="659454">
                  <a:moveTo>
                    <a:pt x="0" y="0"/>
                  </a:moveTo>
                  <a:lnTo>
                    <a:pt x="659454" y="0"/>
                  </a:lnTo>
                  <a:lnTo>
                    <a:pt x="659454" y="253232"/>
                  </a:lnTo>
                  <a:lnTo>
                    <a:pt x="0" y="253232"/>
                  </a:lnTo>
                  <a:close/>
                </a:path>
              </a:pathLst>
            </a:custGeom>
            <a:blipFill>
              <a:blip r:embed="rId5"/>
              <a:stretch>
                <a:fillRect l="0" t="-36805" r="0" b="-36805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818838" y="2359890"/>
            <a:ext cx="16111952" cy="3541946"/>
          </a:xfrm>
          <a:custGeom>
            <a:avLst/>
            <a:gdLst/>
            <a:ahLst/>
            <a:cxnLst/>
            <a:rect r="r" b="b" t="t" l="l"/>
            <a:pathLst>
              <a:path h="3541946" w="16111952">
                <a:moveTo>
                  <a:pt x="0" y="0"/>
                </a:moveTo>
                <a:lnTo>
                  <a:pt x="16111952" y="0"/>
                </a:lnTo>
                <a:lnTo>
                  <a:pt x="16111952" y="3541946"/>
                </a:lnTo>
                <a:lnTo>
                  <a:pt x="0" y="35419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788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18838" y="706579"/>
            <a:ext cx="4877106" cy="701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31"/>
              </a:lnSpc>
            </a:pPr>
            <a:r>
              <a:rPr lang="en-US" sz="4982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Login Flow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4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56570" y="8652468"/>
            <a:ext cx="14031430" cy="1634532"/>
            <a:chOff x="0" y="0"/>
            <a:chExt cx="3695521" cy="430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5521" cy="430494"/>
            </a:xfrm>
            <a:custGeom>
              <a:avLst/>
              <a:gdLst/>
              <a:ahLst/>
              <a:cxnLst/>
              <a:rect r="r" b="b" t="t" l="l"/>
              <a:pathLst>
                <a:path h="430494" w="3695521">
                  <a:moveTo>
                    <a:pt x="0" y="0"/>
                  </a:moveTo>
                  <a:lnTo>
                    <a:pt x="3695521" y="0"/>
                  </a:lnTo>
                  <a:lnTo>
                    <a:pt x="3695521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95521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16351" y="9267825"/>
            <a:ext cx="15524903" cy="2696661"/>
            <a:chOff x="0" y="0"/>
            <a:chExt cx="20699871" cy="3595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129933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065238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9" y="0"/>
                  </a:lnTo>
                  <a:lnTo>
                    <a:pt x="6569939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8652468"/>
            <a:ext cx="4256570" cy="1634532"/>
            <a:chOff x="0" y="0"/>
            <a:chExt cx="1121072" cy="4304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1072" cy="430494"/>
            </a:xfrm>
            <a:custGeom>
              <a:avLst/>
              <a:gdLst/>
              <a:ahLst/>
              <a:cxnLst/>
              <a:rect r="r" b="b" t="t" l="l"/>
              <a:pathLst>
                <a:path h="430494" w="1121072">
                  <a:moveTo>
                    <a:pt x="0" y="0"/>
                  </a:moveTo>
                  <a:lnTo>
                    <a:pt x="1121072" y="0"/>
                  </a:lnTo>
                  <a:lnTo>
                    <a:pt x="1121072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21072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344355" y="6708823"/>
            <a:ext cx="1943645" cy="1943645"/>
          </a:xfrm>
          <a:custGeom>
            <a:avLst/>
            <a:gdLst/>
            <a:ahLst/>
            <a:cxnLst/>
            <a:rect r="r" b="b" t="t" l="l"/>
            <a:pathLst>
              <a:path h="1943645" w="1943645">
                <a:moveTo>
                  <a:pt x="0" y="0"/>
                </a:moveTo>
                <a:lnTo>
                  <a:pt x="1943645" y="0"/>
                </a:lnTo>
                <a:lnTo>
                  <a:pt x="1943645" y="1943645"/>
                </a:lnTo>
                <a:lnTo>
                  <a:pt x="0" y="19436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8618802"/>
            <a:ext cx="4256570" cy="1634532"/>
            <a:chOff x="0" y="0"/>
            <a:chExt cx="659454" cy="2532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9454" cy="253232"/>
            </a:xfrm>
            <a:custGeom>
              <a:avLst/>
              <a:gdLst/>
              <a:ahLst/>
              <a:cxnLst/>
              <a:rect r="r" b="b" t="t" l="l"/>
              <a:pathLst>
                <a:path h="253232" w="659454">
                  <a:moveTo>
                    <a:pt x="0" y="0"/>
                  </a:moveTo>
                  <a:lnTo>
                    <a:pt x="659454" y="0"/>
                  </a:lnTo>
                  <a:lnTo>
                    <a:pt x="659454" y="253232"/>
                  </a:lnTo>
                  <a:lnTo>
                    <a:pt x="0" y="253232"/>
                  </a:lnTo>
                  <a:close/>
                </a:path>
              </a:pathLst>
            </a:custGeom>
            <a:blipFill>
              <a:blip r:embed="rId5"/>
              <a:stretch>
                <a:fillRect l="0" t="-36805" r="0" b="-36805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2206912"/>
            <a:ext cx="13032974" cy="4716088"/>
          </a:xfrm>
          <a:custGeom>
            <a:avLst/>
            <a:gdLst/>
            <a:ahLst/>
            <a:cxnLst/>
            <a:rect r="r" b="b" t="t" l="l"/>
            <a:pathLst>
              <a:path h="4716088" w="13032974">
                <a:moveTo>
                  <a:pt x="0" y="0"/>
                </a:moveTo>
                <a:lnTo>
                  <a:pt x="13032974" y="0"/>
                </a:lnTo>
                <a:lnTo>
                  <a:pt x="13032974" y="4716089"/>
                </a:lnTo>
                <a:lnTo>
                  <a:pt x="0" y="47160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18838" y="706579"/>
            <a:ext cx="5986379" cy="701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31"/>
              </a:lnSpc>
            </a:pPr>
            <a:r>
              <a:rPr lang="en-US" sz="4982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UI Components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4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56570" y="8652468"/>
            <a:ext cx="14031430" cy="1634532"/>
            <a:chOff x="0" y="0"/>
            <a:chExt cx="3695521" cy="430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5521" cy="430494"/>
            </a:xfrm>
            <a:custGeom>
              <a:avLst/>
              <a:gdLst/>
              <a:ahLst/>
              <a:cxnLst/>
              <a:rect r="r" b="b" t="t" l="l"/>
              <a:pathLst>
                <a:path h="430494" w="3695521">
                  <a:moveTo>
                    <a:pt x="0" y="0"/>
                  </a:moveTo>
                  <a:lnTo>
                    <a:pt x="3695521" y="0"/>
                  </a:lnTo>
                  <a:lnTo>
                    <a:pt x="3695521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95521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16351" y="9267825"/>
            <a:ext cx="15524903" cy="2696661"/>
            <a:chOff x="0" y="0"/>
            <a:chExt cx="20699871" cy="3595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129933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065238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9" y="0"/>
                  </a:lnTo>
                  <a:lnTo>
                    <a:pt x="6569939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8652468"/>
            <a:ext cx="4256570" cy="1634532"/>
            <a:chOff x="0" y="0"/>
            <a:chExt cx="1121072" cy="4304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1072" cy="430494"/>
            </a:xfrm>
            <a:custGeom>
              <a:avLst/>
              <a:gdLst/>
              <a:ahLst/>
              <a:cxnLst/>
              <a:rect r="r" b="b" t="t" l="l"/>
              <a:pathLst>
                <a:path h="430494" w="1121072">
                  <a:moveTo>
                    <a:pt x="0" y="0"/>
                  </a:moveTo>
                  <a:lnTo>
                    <a:pt x="1121072" y="0"/>
                  </a:lnTo>
                  <a:lnTo>
                    <a:pt x="1121072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21072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287477" y="56877"/>
            <a:ext cx="1943645" cy="1943645"/>
          </a:xfrm>
          <a:custGeom>
            <a:avLst/>
            <a:gdLst/>
            <a:ahLst/>
            <a:cxnLst/>
            <a:rect r="r" b="b" t="t" l="l"/>
            <a:pathLst>
              <a:path h="1943645" w="1943645">
                <a:moveTo>
                  <a:pt x="0" y="0"/>
                </a:moveTo>
                <a:lnTo>
                  <a:pt x="1943646" y="0"/>
                </a:lnTo>
                <a:lnTo>
                  <a:pt x="1943646" y="1943646"/>
                </a:lnTo>
                <a:lnTo>
                  <a:pt x="0" y="19436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8618802"/>
            <a:ext cx="4256570" cy="1634532"/>
            <a:chOff x="0" y="0"/>
            <a:chExt cx="659454" cy="2532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9454" cy="253232"/>
            </a:xfrm>
            <a:custGeom>
              <a:avLst/>
              <a:gdLst/>
              <a:ahLst/>
              <a:cxnLst/>
              <a:rect r="r" b="b" t="t" l="l"/>
              <a:pathLst>
                <a:path h="253232" w="659454">
                  <a:moveTo>
                    <a:pt x="0" y="0"/>
                  </a:moveTo>
                  <a:lnTo>
                    <a:pt x="659454" y="0"/>
                  </a:lnTo>
                  <a:lnTo>
                    <a:pt x="659454" y="253232"/>
                  </a:lnTo>
                  <a:lnTo>
                    <a:pt x="0" y="253232"/>
                  </a:lnTo>
                  <a:close/>
                </a:path>
              </a:pathLst>
            </a:custGeom>
            <a:blipFill>
              <a:blip r:embed="rId5"/>
              <a:stretch>
                <a:fillRect l="0" t="-36805" r="0" b="-36805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818838" y="2351829"/>
            <a:ext cx="12694075" cy="2196430"/>
          </a:xfrm>
          <a:custGeom>
            <a:avLst/>
            <a:gdLst/>
            <a:ahLst/>
            <a:cxnLst/>
            <a:rect r="r" b="b" t="t" l="l"/>
            <a:pathLst>
              <a:path h="2196430" w="12694075">
                <a:moveTo>
                  <a:pt x="0" y="0"/>
                </a:moveTo>
                <a:lnTo>
                  <a:pt x="12694075" y="0"/>
                </a:lnTo>
                <a:lnTo>
                  <a:pt x="12694075" y="2196430"/>
                </a:lnTo>
                <a:lnTo>
                  <a:pt x="0" y="21964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18838" y="706579"/>
            <a:ext cx="13331559" cy="701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31"/>
              </a:lnSpc>
            </a:pPr>
            <a:r>
              <a:rPr lang="en-US" sz="4982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Session State &amp; Route Protection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3904" y="5415917"/>
            <a:ext cx="17440191" cy="138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</a:t>
            </a:r>
            <a:r>
              <a:rPr lang="en-US" sz="39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t.stop() halts further script execution. </a:t>
            </a:r>
          </a:p>
          <a:p>
            <a:pPr algn="just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After login, rerun populates st.session_state["user"], unlocking rest of page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4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56570" y="8652468"/>
            <a:ext cx="14031430" cy="1634532"/>
            <a:chOff x="0" y="0"/>
            <a:chExt cx="3695521" cy="430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5521" cy="430494"/>
            </a:xfrm>
            <a:custGeom>
              <a:avLst/>
              <a:gdLst/>
              <a:ahLst/>
              <a:cxnLst/>
              <a:rect r="r" b="b" t="t" l="l"/>
              <a:pathLst>
                <a:path h="430494" w="3695521">
                  <a:moveTo>
                    <a:pt x="0" y="0"/>
                  </a:moveTo>
                  <a:lnTo>
                    <a:pt x="3695521" y="0"/>
                  </a:lnTo>
                  <a:lnTo>
                    <a:pt x="3695521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95521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16351" y="9267825"/>
            <a:ext cx="15524903" cy="2696661"/>
            <a:chOff x="0" y="0"/>
            <a:chExt cx="20699871" cy="3595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129933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065238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9" y="0"/>
                  </a:lnTo>
                  <a:lnTo>
                    <a:pt x="6569939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8652468"/>
            <a:ext cx="4256570" cy="1634532"/>
            <a:chOff x="0" y="0"/>
            <a:chExt cx="1121072" cy="4304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1072" cy="430494"/>
            </a:xfrm>
            <a:custGeom>
              <a:avLst/>
              <a:gdLst/>
              <a:ahLst/>
              <a:cxnLst/>
              <a:rect r="r" b="b" t="t" l="l"/>
              <a:pathLst>
                <a:path h="430494" w="1121072">
                  <a:moveTo>
                    <a:pt x="0" y="0"/>
                  </a:moveTo>
                  <a:lnTo>
                    <a:pt x="1121072" y="0"/>
                  </a:lnTo>
                  <a:lnTo>
                    <a:pt x="1121072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21072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500759" y="56877"/>
            <a:ext cx="1730364" cy="1730364"/>
          </a:xfrm>
          <a:custGeom>
            <a:avLst/>
            <a:gdLst/>
            <a:ahLst/>
            <a:cxnLst/>
            <a:rect r="r" b="b" t="t" l="l"/>
            <a:pathLst>
              <a:path h="1730364" w="1730364">
                <a:moveTo>
                  <a:pt x="0" y="0"/>
                </a:moveTo>
                <a:lnTo>
                  <a:pt x="1730364" y="0"/>
                </a:lnTo>
                <a:lnTo>
                  <a:pt x="1730364" y="1730364"/>
                </a:lnTo>
                <a:lnTo>
                  <a:pt x="0" y="1730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8618802"/>
            <a:ext cx="4256570" cy="1634532"/>
            <a:chOff x="0" y="0"/>
            <a:chExt cx="659454" cy="2532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9454" cy="253232"/>
            </a:xfrm>
            <a:custGeom>
              <a:avLst/>
              <a:gdLst/>
              <a:ahLst/>
              <a:cxnLst/>
              <a:rect r="r" b="b" t="t" l="l"/>
              <a:pathLst>
                <a:path h="253232" w="659454">
                  <a:moveTo>
                    <a:pt x="0" y="0"/>
                  </a:moveTo>
                  <a:lnTo>
                    <a:pt x="659454" y="0"/>
                  </a:lnTo>
                  <a:lnTo>
                    <a:pt x="659454" y="253232"/>
                  </a:lnTo>
                  <a:lnTo>
                    <a:pt x="0" y="253232"/>
                  </a:lnTo>
                  <a:close/>
                </a:path>
              </a:pathLst>
            </a:custGeom>
            <a:blipFill>
              <a:blip r:embed="rId5"/>
              <a:stretch>
                <a:fillRect l="0" t="-36805" r="0" b="-36805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2450227"/>
            <a:ext cx="15900816" cy="1345477"/>
          </a:xfrm>
          <a:custGeom>
            <a:avLst/>
            <a:gdLst/>
            <a:ahLst/>
            <a:cxnLst/>
            <a:rect r="r" b="b" t="t" l="l"/>
            <a:pathLst>
              <a:path h="1345477" w="15900816">
                <a:moveTo>
                  <a:pt x="0" y="0"/>
                </a:moveTo>
                <a:lnTo>
                  <a:pt x="15900816" y="0"/>
                </a:lnTo>
                <a:lnTo>
                  <a:pt x="15900816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90" t="-15597" r="-2074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1085850"/>
            <a:ext cx="13331559" cy="701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31"/>
              </a:lnSpc>
            </a:pPr>
            <a:r>
              <a:rPr lang="en-US" sz="4982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Storing Extra Metadata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4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56570" y="8652468"/>
            <a:ext cx="14031430" cy="1634532"/>
            <a:chOff x="0" y="0"/>
            <a:chExt cx="3695521" cy="430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5521" cy="430494"/>
            </a:xfrm>
            <a:custGeom>
              <a:avLst/>
              <a:gdLst/>
              <a:ahLst/>
              <a:cxnLst/>
              <a:rect r="r" b="b" t="t" l="l"/>
              <a:pathLst>
                <a:path h="430494" w="3695521">
                  <a:moveTo>
                    <a:pt x="0" y="0"/>
                  </a:moveTo>
                  <a:lnTo>
                    <a:pt x="3695521" y="0"/>
                  </a:lnTo>
                  <a:lnTo>
                    <a:pt x="3695521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95521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16351" y="9267825"/>
            <a:ext cx="15524903" cy="2696661"/>
            <a:chOff x="0" y="0"/>
            <a:chExt cx="20699871" cy="3595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129933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065238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9" y="0"/>
                  </a:lnTo>
                  <a:lnTo>
                    <a:pt x="6569939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8652468"/>
            <a:ext cx="4256570" cy="1634532"/>
            <a:chOff x="0" y="0"/>
            <a:chExt cx="1121072" cy="4304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1072" cy="430494"/>
            </a:xfrm>
            <a:custGeom>
              <a:avLst/>
              <a:gdLst/>
              <a:ahLst/>
              <a:cxnLst/>
              <a:rect r="r" b="b" t="t" l="l"/>
              <a:pathLst>
                <a:path h="430494" w="1121072">
                  <a:moveTo>
                    <a:pt x="0" y="0"/>
                  </a:moveTo>
                  <a:lnTo>
                    <a:pt x="1121072" y="0"/>
                  </a:lnTo>
                  <a:lnTo>
                    <a:pt x="1121072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21072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344355" y="0"/>
            <a:ext cx="1943645" cy="1943645"/>
          </a:xfrm>
          <a:custGeom>
            <a:avLst/>
            <a:gdLst/>
            <a:ahLst/>
            <a:cxnLst/>
            <a:rect r="r" b="b" t="t" l="l"/>
            <a:pathLst>
              <a:path h="1943645" w="1943645">
                <a:moveTo>
                  <a:pt x="0" y="0"/>
                </a:moveTo>
                <a:lnTo>
                  <a:pt x="1943645" y="0"/>
                </a:lnTo>
                <a:lnTo>
                  <a:pt x="1943645" y="1943645"/>
                </a:lnTo>
                <a:lnTo>
                  <a:pt x="0" y="19436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8618802"/>
            <a:ext cx="4256570" cy="1634532"/>
            <a:chOff x="0" y="0"/>
            <a:chExt cx="659454" cy="2532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9454" cy="253232"/>
            </a:xfrm>
            <a:custGeom>
              <a:avLst/>
              <a:gdLst/>
              <a:ahLst/>
              <a:cxnLst/>
              <a:rect r="r" b="b" t="t" l="l"/>
              <a:pathLst>
                <a:path h="253232" w="659454">
                  <a:moveTo>
                    <a:pt x="0" y="0"/>
                  </a:moveTo>
                  <a:lnTo>
                    <a:pt x="659454" y="0"/>
                  </a:lnTo>
                  <a:lnTo>
                    <a:pt x="659454" y="253232"/>
                  </a:lnTo>
                  <a:lnTo>
                    <a:pt x="0" y="253232"/>
                  </a:lnTo>
                  <a:close/>
                </a:path>
              </a:pathLst>
            </a:custGeom>
            <a:blipFill>
              <a:blip r:embed="rId5"/>
              <a:stretch>
                <a:fillRect l="0" t="-36805" r="0" b="-36805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2497977"/>
            <a:ext cx="13117311" cy="3875044"/>
          </a:xfrm>
          <a:custGeom>
            <a:avLst/>
            <a:gdLst/>
            <a:ahLst/>
            <a:cxnLst/>
            <a:rect r="r" b="b" t="t" l="l"/>
            <a:pathLst>
              <a:path h="3875044" w="13117311">
                <a:moveTo>
                  <a:pt x="0" y="0"/>
                </a:moveTo>
                <a:lnTo>
                  <a:pt x="13117311" y="0"/>
                </a:lnTo>
                <a:lnTo>
                  <a:pt x="13117311" y="3875045"/>
                </a:lnTo>
                <a:lnTo>
                  <a:pt x="0" y="38750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81" t="-9228" r="-13904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694299"/>
            <a:ext cx="10243585" cy="73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88"/>
              </a:lnSpc>
            </a:pPr>
            <a:r>
              <a:rPr lang="en-US" sz="5316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Logout Logic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4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56570" y="8652468"/>
            <a:ext cx="14031430" cy="1634532"/>
            <a:chOff x="0" y="0"/>
            <a:chExt cx="3695521" cy="430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5521" cy="430494"/>
            </a:xfrm>
            <a:custGeom>
              <a:avLst/>
              <a:gdLst/>
              <a:ahLst/>
              <a:cxnLst/>
              <a:rect r="r" b="b" t="t" l="l"/>
              <a:pathLst>
                <a:path h="430494" w="3695521">
                  <a:moveTo>
                    <a:pt x="0" y="0"/>
                  </a:moveTo>
                  <a:lnTo>
                    <a:pt x="3695521" y="0"/>
                  </a:lnTo>
                  <a:lnTo>
                    <a:pt x="3695521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95521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16351" y="9267825"/>
            <a:ext cx="15524903" cy="2696661"/>
            <a:chOff x="0" y="0"/>
            <a:chExt cx="20699871" cy="3595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129933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065238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9" y="0"/>
                  </a:lnTo>
                  <a:lnTo>
                    <a:pt x="6569939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8652468"/>
            <a:ext cx="4256570" cy="1634532"/>
            <a:chOff x="0" y="0"/>
            <a:chExt cx="1121072" cy="4304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1072" cy="430494"/>
            </a:xfrm>
            <a:custGeom>
              <a:avLst/>
              <a:gdLst/>
              <a:ahLst/>
              <a:cxnLst/>
              <a:rect r="r" b="b" t="t" l="l"/>
              <a:pathLst>
                <a:path h="430494" w="1121072">
                  <a:moveTo>
                    <a:pt x="0" y="0"/>
                  </a:moveTo>
                  <a:lnTo>
                    <a:pt x="1121072" y="0"/>
                  </a:lnTo>
                  <a:lnTo>
                    <a:pt x="1121072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21072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569207" y="0"/>
            <a:ext cx="1718793" cy="1718793"/>
          </a:xfrm>
          <a:custGeom>
            <a:avLst/>
            <a:gdLst/>
            <a:ahLst/>
            <a:cxnLst/>
            <a:rect r="r" b="b" t="t" l="l"/>
            <a:pathLst>
              <a:path h="1718793" w="1718793">
                <a:moveTo>
                  <a:pt x="0" y="0"/>
                </a:moveTo>
                <a:lnTo>
                  <a:pt x="1718793" y="0"/>
                </a:lnTo>
                <a:lnTo>
                  <a:pt x="1718793" y="1718793"/>
                </a:lnTo>
                <a:lnTo>
                  <a:pt x="0" y="17187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8618802"/>
            <a:ext cx="4256570" cy="1634532"/>
            <a:chOff x="0" y="0"/>
            <a:chExt cx="659454" cy="2532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9454" cy="253232"/>
            </a:xfrm>
            <a:custGeom>
              <a:avLst/>
              <a:gdLst/>
              <a:ahLst/>
              <a:cxnLst/>
              <a:rect r="r" b="b" t="t" l="l"/>
              <a:pathLst>
                <a:path h="253232" w="659454">
                  <a:moveTo>
                    <a:pt x="0" y="0"/>
                  </a:moveTo>
                  <a:lnTo>
                    <a:pt x="659454" y="0"/>
                  </a:lnTo>
                  <a:lnTo>
                    <a:pt x="659454" y="253232"/>
                  </a:lnTo>
                  <a:lnTo>
                    <a:pt x="0" y="253232"/>
                  </a:lnTo>
                  <a:close/>
                </a:path>
              </a:pathLst>
            </a:custGeom>
            <a:blipFill>
              <a:blip r:embed="rId5"/>
              <a:stretch>
                <a:fillRect l="0" t="-36805" r="0" b="-36805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572002" y="1718793"/>
            <a:ext cx="10206801" cy="6275473"/>
          </a:xfrm>
          <a:custGeom>
            <a:avLst/>
            <a:gdLst/>
            <a:ahLst/>
            <a:cxnLst/>
            <a:rect r="r" b="b" t="t" l="l"/>
            <a:pathLst>
              <a:path h="6275473" w="10206801">
                <a:moveTo>
                  <a:pt x="0" y="0"/>
                </a:moveTo>
                <a:lnTo>
                  <a:pt x="10206801" y="0"/>
                </a:lnTo>
                <a:lnTo>
                  <a:pt x="10206801" y="6275473"/>
                </a:lnTo>
                <a:lnTo>
                  <a:pt x="0" y="6275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694299"/>
            <a:ext cx="12222287" cy="73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88"/>
              </a:lnSpc>
            </a:pPr>
            <a:r>
              <a:rPr lang="en-US" sz="5316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Logging Predictions by User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4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652468"/>
            <a:ext cx="4256570" cy="1634532"/>
            <a:chOff x="0" y="0"/>
            <a:chExt cx="1121072" cy="430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1072" cy="430494"/>
            </a:xfrm>
            <a:custGeom>
              <a:avLst/>
              <a:gdLst/>
              <a:ahLst/>
              <a:cxnLst/>
              <a:rect r="r" b="b" t="t" l="l"/>
              <a:pathLst>
                <a:path h="430494" w="1121072">
                  <a:moveTo>
                    <a:pt x="0" y="0"/>
                  </a:moveTo>
                  <a:lnTo>
                    <a:pt x="1121072" y="0"/>
                  </a:lnTo>
                  <a:lnTo>
                    <a:pt x="1121072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21072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56570" y="8652468"/>
            <a:ext cx="14031430" cy="1634532"/>
            <a:chOff x="0" y="0"/>
            <a:chExt cx="3695521" cy="4304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95521" cy="430494"/>
            </a:xfrm>
            <a:custGeom>
              <a:avLst/>
              <a:gdLst/>
              <a:ahLst/>
              <a:cxnLst/>
              <a:rect r="r" b="b" t="t" l="l"/>
              <a:pathLst>
                <a:path h="430494" w="3695521">
                  <a:moveTo>
                    <a:pt x="0" y="0"/>
                  </a:moveTo>
                  <a:lnTo>
                    <a:pt x="3695521" y="0"/>
                  </a:lnTo>
                  <a:lnTo>
                    <a:pt x="3695521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6765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695521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833536" y="8877006"/>
            <a:ext cx="4927454" cy="2696661"/>
          </a:xfrm>
          <a:custGeom>
            <a:avLst/>
            <a:gdLst/>
            <a:ahLst/>
            <a:cxnLst/>
            <a:rect r="r" b="b" t="t" l="l"/>
            <a:pathLst>
              <a:path h="2696661" w="4927454">
                <a:moveTo>
                  <a:pt x="0" y="0"/>
                </a:moveTo>
                <a:lnTo>
                  <a:pt x="4927454" y="0"/>
                </a:lnTo>
                <a:lnTo>
                  <a:pt x="4927454" y="2696661"/>
                </a:lnTo>
                <a:lnTo>
                  <a:pt x="0" y="2696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208665" y="8867481"/>
            <a:ext cx="4927454" cy="2696661"/>
          </a:xfrm>
          <a:custGeom>
            <a:avLst/>
            <a:gdLst/>
            <a:ahLst/>
            <a:cxnLst/>
            <a:rect r="r" b="b" t="t" l="l"/>
            <a:pathLst>
              <a:path h="2696661" w="4927454">
                <a:moveTo>
                  <a:pt x="0" y="0"/>
                </a:moveTo>
                <a:lnTo>
                  <a:pt x="4927454" y="0"/>
                </a:lnTo>
                <a:lnTo>
                  <a:pt x="4927454" y="2696661"/>
                </a:lnTo>
                <a:lnTo>
                  <a:pt x="0" y="2696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96507" y="8877006"/>
            <a:ext cx="4927454" cy="2696661"/>
          </a:xfrm>
          <a:custGeom>
            <a:avLst/>
            <a:gdLst/>
            <a:ahLst/>
            <a:cxnLst/>
            <a:rect r="r" b="b" t="t" l="l"/>
            <a:pathLst>
              <a:path h="2696661" w="4927454">
                <a:moveTo>
                  <a:pt x="0" y="0"/>
                </a:moveTo>
                <a:lnTo>
                  <a:pt x="4927454" y="0"/>
                </a:lnTo>
                <a:lnTo>
                  <a:pt x="4927454" y="2696661"/>
                </a:lnTo>
                <a:lnTo>
                  <a:pt x="0" y="2696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3825" y="8857956"/>
            <a:ext cx="3909131" cy="1343319"/>
          </a:xfrm>
          <a:custGeom>
            <a:avLst/>
            <a:gdLst/>
            <a:ahLst/>
            <a:cxnLst/>
            <a:rect r="r" b="b" t="t" l="l"/>
            <a:pathLst>
              <a:path h="1343319" w="3909131">
                <a:moveTo>
                  <a:pt x="0" y="0"/>
                </a:moveTo>
                <a:lnTo>
                  <a:pt x="3909131" y="0"/>
                </a:lnTo>
                <a:lnTo>
                  <a:pt x="3909131" y="1343319"/>
                </a:lnTo>
                <a:lnTo>
                  <a:pt x="0" y="13433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66300" y="2958703"/>
            <a:ext cx="12028090" cy="341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478"/>
              </a:lnSpc>
            </a:pPr>
            <a:r>
              <a:rPr lang="en-US" sz="11232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Thanks for Listening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287477" y="56877"/>
            <a:ext cx="1943645" cy="1943645"/>
          </a:xfrm>
          <a:custGeom>
            <a:avLst/>
            <a:gdLst/>
            <a:ahLst/>
            <a:cxnLst/>
            <a:rect r="r" b="b" t="t" l="l"/>
            <a:pathLst>
              <a:path h="1943645" w="1943645">
                <a:moveTo>
                  <a:pt x="0" y="0"/>
                </a:moveTo>
                <a:lnTo>
                  <a:pt x="1943646" y="0"/>
                </a:lnTo>
                <a:lnTo>
                  <a:pt x="1943646" y="1943646"/>
                </a:lnTo>
                <a:lnTo>
                  <a:pt x="0" y="19436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4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44355" y="0"/>
            <a:ext cx="1943645" cy="1654674"/>
            <a:chOff x="0" y="0"/>
            <a:chExt cx="425489" cy="3622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5489" cy="362230"/>
            </a:xfrm>
            <a:custGeom>
              <a:avLst/>
              <a:gdLst/>
              <a:ahLst/>
              <a:cxnLst/>
              <a:rect r="r" b="b" t="t" l="l"/>
              <a:pathLst>
                <a:path h="362230" w="425489">
                  <a:moveTo>
                    <a:pt x="0" y="0"/>
                  </a:moveTo>
                  <a:lnTo>
                    <a:pt x="425489" y="0"/>
                  </a:lnTo>
                  <a:lnTo>
                    <a:pt x="425489" y="362230"/>
                  </a:lnTo>
                  <a:lnTo>
                    <a:pt x="0" y="362230"/>
                  </a:lnTo>
                  <a:close/>
                </a:path>
              </a:pathLst>
            </a:custGeom>
            <a:blipFill>
              <a:blip r:embed="rId2"/>
              <a:stretch>
                <a:fillRect l="-13849" t="0" r="-13849" b="0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4256570" y="8652468"/>
            <a:ext cx="14031430" cy="1634532"/>
            <a:chOff x="0" y="0"/>
            <a:chExt cx="3695521" cy="4304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95521" cy="430494"/>
            </a:xfrm>
            <a:custGeom>
              <a:avLst/>
              <a:gdLst/>
              <a:ahLst/>
              <a:cxnLst/>
              <a:rect r="r" b="b" t="t" l="l"/>
              <a:pathLst>
                <a:path h="430494" w="3695521">
                  <a:moveTo>
                    <a:pt x="0" y="0"/>
                  </a:moveTo>
                  <a:lnTo>
                    <a:pt x="3695521" y="0"/>
                  </a:lnTo>
                  <a:lnTo>
                    <a:pt x="3695521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695521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724997" y="8947743"/>
            <a:ext cx="15524903" cy="2696661"/>
            <a:chOff x="0" y="0"/>
            <a:chExt cx="20699871" cy="35955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4129933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065238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9" y="0"/>
                  </a:lnTo>
                  <a:lnTo>
                    <a:pt x="6569939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0" y="8652468"/>
            <a:ext cx="4256570" cy="1634532"/>
            <a:chOff x="0" y="0"/>
            <a:chExt cx="1121072" cy="43049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21072" cy="430494"/>
            </a:xfrm>
            <a:custGeom>
              <a:avLst/>
              <a:gdLst/>
              <a:ahLst/>
              <a:cxnLst/>
              <a:rect r="r" b="b" t="t" l="l"/>
              <a:pathLst>
                <a:path h="430494" w="1121072">
                  <a:moveTo>
                    <a:pt x="0" y="0"/>
                  </a:moveTo>
                  <a:lnTo>
                    <a:pt x="1121072" y="0"/>
                  </a:lnTo>
                  <a:lnTo>
                    <a:pt x="1121072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121072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38789" y="1857862"/>
            <a:ext cx="17749211" cy="4928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655"/>
              </a:lnSpc>
              <a:buFont typeface="Arial"/>
              <a:buChar char="•"/>
            </a:pPr>
            <a:r>
              <a:rPr lang="en-US" sz="27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Define essential </a:t>
            </a:r>
            <a:r>
              <a:rPr lang="en-US" sz="27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authentication</a:t>
            </a:r>
            <a:r>
              <a:rPr lang="en-US" sz="27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and authorization terms (identity, session, RLS, JWT, CSRF, refresh token). </a:t>
            </a:r>
          </a:p>
          <a:p>
            <a:pPr algn="l" marL="604519" indent="-302260" lvl="1">
              <a:lnSpc>
                <a:spcPts val="5655"/>
              </a:lnSpc>
              <a:buFont typeface="Arial"/>
              <a:buChar char="•"/>
            </a:pPr>
            <a:r>
              <a:rPr lang="en-US" sz="27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Configure Supabase email/password authentication for a new project. </a:t>
            </a:r>
          </a:p>
          <a:p>
            <a:pPr algn="l" marL="604519" indent="-302260" lvl="1">
              <a:lnSpc>
                <a:spcPts val="5655"/>
              </a:lnSpc>
              <a:buFont typeface="Arial"/>
              <a:buChar char="•"/>
            </a:pPr>
            <a:r>
              <a:rPr lang="en-US" sz="27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Implement Register, Login, and Logout flows in Streamlit. </a:t>
            </a:r>
          </a:p>
          <a:p>
            <a:pPr algn="l" marL="604519" indent="-302260" lvl="1">
              <a:lnSpc>
                <a:spcPts val="5655"/>
              </a:lnSpc>
              <a:buFont typeface="Arial"/>
              <a:buChar char="•"/>
            </a:pPr>
            <a:r>
              <a:rPr lang="en-US" sz="27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Persist user information securely with st.session_state . </a:t>
            </a:r>
          </a:p>
          <a:p>
            <a:pPr algn="l" marL="604519" indent="-302260" lvl="1">
              <a:lnSpc>
                <a:spcPts val="5655"/>
              </a:lnSpc>
              <a:buFont typeface="Arial"/>
              <a:buChar char="•"/>
            </a:pPr>
            <a:r>
              <a:rPr lang="en-US" sz="27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Protect pages and API calls via route guard patterns. </a:t>
            </a:r>
          </a:p>
          <a:p>
            <a:pPr algn="l" marL="604519" indent="-302260" lvl="1">
              <a:lnSpc>
                <a:spcPts val="5655"/>
              </a:lnSpc>
              <a:buFont typeface="Arial"/>
              <a:buChar char="•"/>
            </a:pPr>
            <a:r>
              <a:rPr lang="en-US" sz="27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Log predictions by user to the predictions table. </a:t>
            </a:r>
          </a:p>
          <a:p>
            <a:pPr algn="l" marL="604519" indent="-302260" lvl="1">
              <a:lnSpc>
                <a:spcPts val="5655"/>
              </a:lnSpc>
              <a:buFont typeface="Arial"/>
              <a:buChar char="•"/>
            </a:pPr>
            <a:r>
              <a:rPr lang="en-US" sz="27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Troubleshoot common auth errors and security pitfalls.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5496" y="886500"/>
            <a:ext cx="11802562" cy="768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5"/>
              </a:lnSpc>
            </a:pPr>
            <a:r>
              <a:rPr lang="en-US" sz="5566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Learning Goals for Today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2272" y="9229725"/>
            <a:ext cx="2644385" cy="40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 spc="-43" strike="noStrike" u="none">
                <a:solidFill>
                  <a:srgbClr val="0B1017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AI Summer School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6315780" y="6680248"/>
            <a:ext cx="1943645" cy="1943645"/>
          </a:xfrm>
          <a:custGeom>
            <a:avLst/>
            <a:gdLst/>
            <a:ahLst/>
            <a:cxnLst/>
            <a:rect r="r" b="b" t="t" l="l"/>
            <a:pathLst>
              <a:path h="1943645" w="1943645">
                <a:moveTo>
                  <a:pt x="0" y="0"/>
                </a:moveTo>
                <a:lnTo>
                  <a:pt x="1943645" y="0"/>
                </a:lnTo>
                <a:lnTo>
                  <a:pt x="1943645" y="1943645"/>
                </a:lnTo>
                <a:lnTo>
                  <a:pt x="0" y="19436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4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56570" y="8652468"/>
            <a:ext cx="14031430" cy="1634532"/>
            <a:chOff x="0" y="0"/>
            <a:chExt cx="3695521" cy="430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5521" cy="430494"/>
            </a:xfrm>
            <a:custGeom>
              <a:avLst/>
              <a:gdLst/>
              <a:ahLst/>
              <a:cxnLst/>
              <a:rect r="r" b="b" t="t" l="l"/>
              <a:pathLst>
                <a:path h="430494" w="3695521">
                  <a:moveTo>
                    <a:pt x="0" y="0"/>
                  </a:moveTo>
                  <a:lnTo>
                    <a:pt x="3695521" y="0"/>
                  </a:lnTo>
                  <a:lnTo>
                    <a:pt x="3695521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95521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15472" y="8652468"/>
            <a:ext cx="15524903" cy="2696661"/>
            <a:chOff x="0" y="0"/>
            <a:chExt cx="20699871" cy="3595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129933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065238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9" y="0"/>
                  </a:lnTo>
                  <a:lnTo>
                    <a:pt x="6569939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8652468"/>
            <a:ext cx="4256570" cy="1634532"/>
            <a:chOff x="0" y="0"/>
            <a:chExt cx="1121072" cy="4304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1072" cy="430494"/>
            </a:xfrm>
            <a:custGeom>
              <a:avLst/>
              <a:gdLst/>
              <a:ahLst/>
              <a:cxnLst/>
              <a:rect r="r" b="b" t="t" l="l"/>
              <a:pathLst>
                <a:path h="430494" w="1121072">
                  <a:moveTo>
                    <a:pt x="0" y="0"/>
                  </a:moveTo>
                  <a:lnTo>
                    <a:pt x="1121072" y="0"/>
                  </a:lnTo>
                  <a:lnTo>
                    <a:pt x="1121072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21072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8652468"/>
            <a:ext cx="4256570" cy="1634532"/>
            <a:chOff x="0" y="0"/>
            <a:chExt cx="659454" cy="2532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9454" cy="253232"/>
            </a:xfrm>
            <a:custGeom>
              <a:avLst/>
              <a:gdLst/>
              <a:ahLst/>
              <a:cxnLst/>
              <a:rect r="r" b="b" t="t" l="l"/>
              <a:pathLst>
                <a:path h="253232" w="659454">
                  <a:moveTo>
                    <a:pt x="0" y="0"/>
                  </a:moveTo>
                  <a:lnTo>
                    <a:pt x="659454" y="0"/>
                  </a:lnTo>
                  <a:lnTo>
                    <a:pt x="659454" y="253232"/>
                  </a:lnTo>
                  <a:lnTo>
                    <a:pt x="0" y="253232"/>
                  </a:lnTo>
                  <a:close/>
                </a:path>
              </a:pathLst>
            </a:custGeom>
            <a:blipFill>
              <a:blip r:embed="rId4"/>
              <a:stretch>
                <a:fillRect l="0" t="-36805" r="0" b="-36805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6495834" y="56877"/>
            <a:ext cx="1735289" cy="1735289"/>
          </a:xfrm>
          <a:custGeom>
            <a:avLst/>
            <a:gdLst/>
            <a:ahLst/>
            <a:cxnLst/>
            <a:rect r="r" b="b" t="t" l="l"/>
            <a:pathLst>
              <a:path h="1735289" w="1735289">
                <a:moveTo>
                  <a:pt x="0" y="0"/>
                </a:moveTo>
                <a:lnTo>
                  <a:pt x="1735289" y="0"/>
                </a:lnTo>
                <a:lnTo>
                  <a:pt x="1735289" y="1735289"/>
                </a:lnTo>
                <a:lnTo>
                  <a:pt x="0" y="17352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1649645"/>
            <a:ext cx="15467134" cy="6569366"/>
          </a:xfrm>
          <a:custGeom>
            <a:avLst/>
            <a:gdLst/>
            <a:ahLst/>
            <a:cxnLst/>
            <a:rect r="r" b="b" t="t" l="l"/>
            <a:pathLst>
              <a:path h="6569366" w="15467134">
                <a:moveTo>
                  <a:pt x="0" y="0"/>
                </a:moveTo>
                <a:lnTo>
                  <a:pt x="15467134" y="0"/>
                </a:lnTo>
                <a:lnTo>
                  <a:pt x="15467134" y="6569366"/>
                </a:lnTo>
                <a:lnTo>
                  <a:pt x="0" y="65693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697" t="0" r="-2222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694644"/>
            <a:ext cx="12701972" cy="734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44"/>
              </a:lnSpc>
            </a:pPr>
            <a:r>
              <a:rPr lang="en-US" sz="5274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Key Vocabulary &amp; Definitions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4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6136" y="2671143"/>
            <a:ext cx="17255728" cy="3831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5" indent="-388618" lvl="1">
              <a:lnSpc>
                <a:spcPts val="7415"/>
              </a:lnSpc>
              <a:buFont typeface="Arial"/>
              <a:buChar char="•"/>
            </a:pPr>
            <a:r>
              <a:rPr lang="en-US" b="true" sz="3599">
                <a:solidFill>
                  <a:srgbClr val="FEF0EE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Personalized Analytics – Users see only their building’s data. </a:t>
            </a:r>
          </a:p>
          <a:p>
            <a:pPr algn="l" marL="777235" indent="-388618" lvl="1">
              <a:lnSpc>
                <a:spcPts val="7415"/>
              </a:lnSpc>
              <a:buFont typeface="Arial"/>
              <a:buChar char="•"/>
            </a:pPr>
            <a:r>
              <a:rPr lang="en-US" b="true" sz="3599">
                <a:solidFill>
                  <a:srgbClr val="FEF0EE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Regulatory Compliance – Energy data often contains PII. </a:t>
            </a:r>
          </a:p>
          <a:p>
            <a:pPr algn="l" marL="777235" indent="-388618" lvl="1">
              <a:lnSpc>
                <a:spcPts val="7415"/>
              </a:lnSpc>
              <a:buFont typeface="Arial"/>
              <a:buChar char="•"/>
            </a:pPr>
            <a:r>
              <a:rPr lang="en-US" b="true" sz="3599">
                <a:solidFill>
                  <a:srgbClr val="FEF0EE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Audit Trails – Identify who triggered predictions.</a:t>
            </a:r>
          </a:p>
          <a:p>
            <a:pPr algn="l" marL="777235" indent="-388618" lvl="1">
              <a:lnSpc>
                <a:spcPts val="7415"/>
              </a:lnSpc>
              <a:buFont typeface="Arial"/>
              <a:buChar char="•"/>
            </a:pPr>
            <a:r>
              <a:rPr lang="en-US" b="true" sz="3599">
                <a:solidFill>
                  <a:srgbClr val="FEF0EE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Usage Based Billing – Secure access for premium services.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3952095" cy="154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30"/>
              </a:lnSpc>
            </a:pPr>
            <a:r>
              <a:rPr lang="en-US" sz="4482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Why Authentication Matters in Energy Dashboards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256570" y="8652468"/>
            <a:ext cx="14031430" cy="1634532"/>
            <a:chOff x="0" y="0"/>
            <a:chExt cx="3695521" cy="4304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95521" cy="430494"/>
            </a:xfrm>
            <a:custGeom>
              <a:avLst/>
              <a:gdLst/>
              <a:ahLst/>
              <a:cxnLst/>
              <a:rect r="r" b="b" t="t" l="l"/>
              <a:pathLst>
                <a:path h="430494" w="3695521">
                  <a:moveTo>
                    <a:pt x="0" y="0"/>
                  </a:moveTo>
                  <a:lnTo>
                    <a:pt x="3695521" y="0"/>
                  </a:lnTo>
                  <a:lnTo>
                    <a:pt x="3695521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695521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706219" y="8652468"/>
            <a:ext cx="15524903" cy="2696661"/>
            <a:chOff x="0" y="0"/>
            <a:chExt cx="20699871" cy="35955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4129933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065238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9" y="0"/>
                  </a:lnTo>
                  <a:lnTo>
                    <a:pt x="6569939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0" y="8652468"/>
            <a:ext cx="4256570" cy="1634532"/>
            <a:chOff x="0" y="0"/>
            <a:chExt cx="1121072" cy="43049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21072" cy="430494"/>
            </a:xfrm>
            <a:custGeom>
              <a:avLst/>
              <a:gdLst/>
              <a:ahLst/>
              <a:cxnLst/>
              <a:rect r="r" b="b" t="t" l="l"/>
              <a:pathLst>
                <a:path h="430494" w="1121072">
                  <a:moveTo>
                    <a:pt x="0" y="0"/>
                  </a:moveTo>
                  <a:lnTo>
                    <a:pt x="1121072" y="0"/>
                  </a:lnTo>
                  <a:lnTo>
                    <a:pt x="1121072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121072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287477" y="56877"/>
            <a:ext cx="1943645" cy="1943645"/>
          </a:xfrm>
          <a:custGeom>
            <a:avLst/>
            <a:gdLst/>
            <a:ahLst/>
            <a:cxnLst/>
            <a:rect r="r" b="b" t="t" l="l"/>
            <a:pathLst>
              <a:path h="1943645" w="1943645">
                <a:moveTo>
                  <a:pt x="0" y="0"/>
                </a:moveTo>
                <a:lnTo>
                  <a:pt x="1943646" y="0"/>
                </a:lnTo>
                <a:lnTo>
                  <a:pt x="1943646" y="1943646"/>
                </a:lnTo>
                <a:lnTo>
                  <a:pt x="0" y="19436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0" y="8618802"/>
            <a:ext cx="4256570" cy="1634532"/>
            <a:chOff x="0" y="0"/>
            <a:chExt cx="659454" cy="2532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59454" cy="253232"/>
            </a:xfrm>
            <a:custGeom>
              <a:avLst/>
              <a:gdLst/>
              <a:ahLst/>
              <a:cxnLst/>
              <a:rect r="r" b="b" t="t" l="l"/>
              <a:pathLst>
                <a:path h="253232" w="659454">
                  <a:moveTo>
                    <a:pt x="0" y="0"/>
                  </a:moveTo>
                  <a:lnTo>
                    <a:pt x="659454" y="0"/>
                  </a:lnTo>
                  <a:lnTo>
                    <a:pt x="659454" y="253232"/>
                  </a:lnTo>
                  <a:lnTo>
                    <a:pt x="0" y="253232"/>
                  </a:lnTo>
                  <a:close/>
                </a:path>
              </a:pathLst>
            </a:custGeom>
            <a:blipFill>
              <a:blip r:embed="rId5"/>
              <a:stretch>
                <a:fillRect l="0" t="-36805" r="0" b="-36805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4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56570" y="8652468"/>
            <a:ext cx="14031430" cy="1634532"/>
            <a:chOff x="0" y="0"/>
            <a:chExt cx="3695521" cy="430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5521" cy="430494"/>
            </a:xfrm>
            <a:custGeom>
              <a:avLst/>
              <a:gdLst/>
              <a:ahLst/>
              <a:cxnLst/>
              <a:rect r="r" b="b" t="t" l="l"/>
              <a:pathLst>
                <a:path h="430494" w="3695521">
                  <a:moveTo>
                    <a:pt x="0" y="0"/>
                  </a:moveTo>
                  <a:lnTo>
                    <a:pt x="3695521" y="0"/>
                  </a:lnTo>
                  <a:lnTo>
                    <a:pt x="3695521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95521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63097" y="8652468"/>
            <a:ext cx="15524903" cy="2696661"/>
            <a:chOff x="0" y="0"/>
            <a:chExt cx="20699871" cy="3595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129933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065238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9" y="0"/>
                  </a:lnTo>
                  <a:lnTo>
                    <a:pt x="6569939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8652468"/>
            <a:ext cx="4256570" cy="1634532"/>
            <a:chOff x="0" y="0"/>
            <a:chExt cx="1121072" cy="4304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1072" cy="430494"/>
            </a:xfrm>
            <a:custGeom>
              <a:avLst/>
              <a:gdLst/>
              <a:ahLst/>
              <a:cxnLst/>
              <a:rect r="r" b="b" t="t" l="l"/>
              <a:pathLst>
                <a:path h="430494" w="1121072">
                  <a:moveTo>
                    <a:pt x="0" y="0"/>
                  </a:moveTo>
                  <a:lnTo>
                    <a:pt x="1121072" y="0"/>
                  </a:lnTo>
                  <a:lnTo>
                    <a:pt x="1121072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21072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344355" y="56877"/>
            <a:ext cx="1943645" cy="1943645"/>
          </a:xfrm>
          <a:custGeom>
            <a:avLst/>
            <a:gdLst/>
            <a:ahLst/>
            <a:cxnLst/>
            <a:rect r="r" b="b" t="t" l="l"/>
            <a:pathLst>
              <a:path h="1943645" w="1943645">
                <a:moveTo>
                  <a:pt x="0" y="0"/>
                </a:moveTo>
                <a:lnTo>
                  <a:pt x="1943645" y="0"/>
                </a:lnTo>
                <a:lnTo>
                  <a:pt x="1943645" y="1943646"/>
                </a:lnTo>
                <a:lnTo>
                  <a:pt x="0" y="19436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8618802"/>
            <a:ext cx="4256570" cy="1634532"/>
            <a:chOff x="0" y="0"/>
            <a:chExt cx="659454" cy="2532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9454" cy="253232"/>
            </a:xfrm>
            <a:custGeom>
              <a:avLst/>
              <a:gdLst/>
              <a:ahLst/>
              <a:cxnLst/>
              <a:rect r="r" b="b" t="t" l="l"/>
              <a:pathLst>
                <a:path h="253232" w="659454">
                  <a:moveTo>
                    <a:pt x="0" y="0"/>
                  </a:moveTo>
                  <a:lnTo>
                    <a:pt x="659454" y="0"/>
                  </a:lnTo>
                  <a:lnTo>
                    <a:pt x="659454" y="253232"/>
                  </a:lnTo>
                  <a:lnTo>
                    <a:pt x="0" y="253232"/>
                  </a:lnTo>
                  <a:close/>
                </a:path>
              </a:pathLst>
            </a:custGeom>
            <a:blipFill>
              <a:blip r:embed="rId5"/>
              <a:stretch>
                <a:fillRect l="0" t="-36805" r="0" b="-36805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2794338"/>
            <a:ext cx="16234438" cy="2007251"/>
          </a:xfrm>
          <a:custGeom>
            <a:avLst/>
            <a:gdLst/>
            <a:ahLst/>
            <a:cxnLst/>
            <a:rect r="r" b="b" t="t" l="l"/>
            <a:pathLst>
              <a:path h="2007251" w="16234438">
                <a:moveTo>
                  <a:pt x="0" y="0"/>
                </a:moveTo>
                <a:lnTo>
                  <a:pt x="16234438" y="0"/>
                </a:lnTo>
                <a:lnTo>
                  <a:pt x="16234438" y="2007251"/>
                </a:lnTo>
                <a:lnTo>
                  <a:pt x="0" y="20072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641" r="-477" b="-367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37863" y="5082046"/>
            <a:ext cx="15606492" cy="220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7" indent="-356233" lvl="1">
              <a:lnSpc>
                <a:spcPts val="5873"/>
              </a:lnSpc>
              <a:buFont typeface="Arial"/>
              <a:buChar char="•"/>
            </a:pPr>
            <a:r>
              <a:rPr lang="en-US" sz="32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Upon sign in, Supabase issues an access JWT + refresh token. </a:t>
            </a:r>
          </a:p>
          <a:p>
            <a:pPr algn="l" marL="712467" indent="-356233" lvl="1">
              <a:lnSpc>
                <a:spcPts val="5873"/>
              </a:lnSpc>
              <a:buFont typeface="Arial"/>
              <a:buChar char="•"/>
            </a:pPr>
            <a:r>
              <a:rPr lang="en-US" sz="32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Calls to supabase.auth automatically include JWT in headers. </a:t>
            </a:r>
          </a:p>
          <a:p>
            <a:pPr algn="l" marL="755646" indent="-377823" lvl="1">
              <a:lnSpc>
                <a:spcPts val="6229"/>
              </a:lnSpc>
              <a:buFont typeface="Arial"/>
              <a:buChar char="•"/>
            </a:pPr>
            <a:r>
              <a:rPr lang="en-US" sz="34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PostgreSQL RLS can extract user info from JWT via auth.jwt() or auth.uid()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690797"/>
            <a:ext cx="13606776" cy="164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20"/>
              </a:lnSpc>
            </a:pPr>
            <a:r>
              <a:rPr lang="en-US" sz="6000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Supabase Auth Architecture at a Glance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4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8838" y="2407722"/>
            <a:ext cx="16440462" cy="4507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17"/>
              </a:lnSpc>
            </a:pPr>
            <a:r>
              <a:rPr lang="en-US" sz="42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1. Sup</a:t>
            </a:r>
            <a:r>
              <a:rPr lang="en-US" sz="42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abase Dashboard → Auth → Provi</a:t>
            </a:r>
            <a:r>
              <a:rPr lang="en-US" sz="42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der</a:t>
            </a:r>
            <a:r>
              <a:rPr lang="en-US" sz="42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s. </a:t>
            </a:r>
          </a:p>
          <a:p>
            <a:pPr algn="l" marL="0" indent="0" lvl="0">
              <a:lnSpc>
                <a:spcPts val="5417"/>
              </a:lnSpc>
            </a:pPr>
            <a:r>
              <a:rPr lang="en-US" sz="42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2. Enable Email provider. </a:t>
            </a:r>
          </a:p>
          <a:p>
            <a:pPr algn="l" marL="0" indent="0" lvl="0">
              <a:lnSpc>
                <a:spcPts val="5417"/>
              </a:lnSpc>
            </a:pPr>
            <a:r>
              <a:rPr lang="en-US" sz="42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3</a:t>
            </a:r>
            <a:r>
              <a:rPr lang="en-US" sz="42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. </a:t>
            </a:r>
            <a:r>
              <a:rPr lang="en-US" sz="42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</a:t>
            </a:r>
            <a:r>
              <a:rPr lang="en-US" sz="42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</a:t>
            </a:r>
            <a:r>
              <a:rPr lang="en-US" sz="42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t password rules and confirmation options. </a:t>
            </a:r>
          </a:p>
          <a:p>
            <a:pPr algn="l" marL="0" indent="0" lvl="0">
              <a:lnSpc>
                <a:spcPts val="5417"/>
              </a:lnSpc>
            </a:pPr>
          </a:p>
          <a:p>
            <a:pPr algn="l" marL="0" indent="0" lvl="0">
              <a:lnSpc>
                <a:spcPts val="5417"/>
              </a:lnSpc>
            </a:pPr>
            <a:r>
              <a:rPr lang="en-US" sz="42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Tip – For dev/testing, disable email confirmation; for production, keep it ON to reduce spam sign ups</a:t>
            </a:r>
          </a:p>
          <a:p>
            <a:pPr algn="l" marL="0" indent="0" lvl="0">
              <a:lnSpc>
                <a:spcPts val="315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818838" y="1057548"/>
            <a:ext cx="14830575" cy="812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66"/>
              </a:lnSpc>
            </a:pPr>
            <a:r>
              <a:rPr lang="en-US" sz="5949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Enabling Email/Password Auth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256570" y="8652468"/>
            <a:ext cx="14031430" cy="1634532"/>
            <a:chOff x="0" y="0"/>
            <a:chExt cx="3695521" cy="4304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95521" cy="430494"/>
            </a:xfrm>
            <a:custGeom>
              <a:avLst/>
              <a:gdLst/>
              <a:ahLst/>
              <a:cxnLst/>
              <a:rect r="r" b="b" t="t" l="l"/>
              <a:pathLst>
                <a:path h="430494" w="3695521">
                  <a:moveTo>
                    <a:pt x="0" y="0"/>
                  </a:moveTo>
                  <a:lnTo>
                    <a:pt x="3695521" y="0"/>
                  </a:lnTo>
                  <a:lnTo>
                    <a:pt x="3695521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695521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763097" y="8652468"/>
            <a:ext cx="15524903" cy="2696661"/>
            <a:chOff x="0" y="0"/>
            <a:chExt cx="20699871" cy="35955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4129933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065238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9" y="0"/>
                  </a:lnTo>
                  <a:lnTo>
                    <a:pt x="6569939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0" y="8652468"/>
            <a:ext cx="4256570" cy="1634532"/>
            <a:chOff x="0" y="0"/>
            <a:chExt cx="1121072" cy="43049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21072" cy="430494"/>
            </a:xfrm>
            <a:custGeom>
              <a:avLst/>
              <a:gdLst/>
              <a:ahLst/>
              <a:cxnLst/>
              <a:rect r="r" b="b" t="t" l="l"/>
              <a:pathLst>
                <a:path h="430494" w="1121072">
                  <a:moveTo>
                    <a:pt x="0" y="0"/>
                  </a:moveTo>
                  <a:lnTo>
                    <a:pt x="1121072" y="0"/>
                  </a:lnTo>
                  <a:lnTo>
                    <a:pt x="1121072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121072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287477" y="0"/>
            <a:ext cx="1943645" cy="1943645"/>
          </a:xfrm>
          <a:custGeom>
            <a:avLst/>
            <a:gdLst/>
            <a:ahLst/>
            <a:cxnLst/>
            <a:rect r="r" b="b" t="t" l="l"/>
            <a:pathLst>
              <a:path h="1943645" w="1943645">
                <a:moveTo>
                  <a:pt x="0" y="0"/>
                </a:moveTo>
                <a:lnTo>
                  <a:pt x="1943646" y="0"/>
                </a:lnTo>
                <a:lnTo>
                  <a:pt x="1943646" y="1943645"/>
                </a:lnTo>
                <a:lnTo>
                  <a:pt x="0" y="19436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0" y="8618802"/>
            <a:ext cx="4256570" cy="1634532"/>
            <a:chOff x="0" y="0"/>
            <a:chExt cx="659454" cy="2532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59454" cy="253232"/>
            </a:xfrm>
            <a:custGeom>
              <a:avLst/>
              <a:gdLst/>
              <a:ahLst/>
              <a:cxnLst/>
              <a:rect r="r" b="b" t="t" l="l"/>
              <a:pathLst>
                <a:path h="253232" w="659454">
                  <a:moveTo>
                    <a:pt x="0" y="0"/>
                  </a:moveTo>
                  <a:lnTo>
                    <a:pt x="659454" y="0"/>
                  </a:lnTo>
                  <a:lnTo>
                    <a:pt x="659454" y="253232"/>
                  </a:lnTo>
                  <a:lnTo>
                    <a:pt x="0" y="253232"/>
                  </a:lnTo>
                  <a:close/>
                </a:path>
              </a:pathLst>
            </a:custGeom>
            <a:blipFill>
              <a:blip r:embed="rId5"/>
              <a:stretch>
                <a:fillRect l="0" t="-36805" r="0" b="-36805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4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56570" y="8652468"/>
            <a:ext cx="14031430" cy="1634532"/>
            <a:chOff x="0" y="0"/>
            <a:chExt cx="3695521" cy="430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5521" cy="430494"/>
            </a:xfrm>
            <a:custGeom>
              <a:avLst/>
              <a:gdLst/>
              <a:ahLst/>
              <a:cxnLst/>
              <a:rect r="r" b="b" t="t" l="l"/>
              <a:pathLst>
                <a:path h="430494" w="3695521">
                  <a:moveTo>
                    <a:pt x="0" y="0"/>
                  </a:moveTo>
                  <a:lnTo>
                    <a:pt x="3695521" y="0"/>
                  </a:lnTo>
                  <a:lnTo>
                    <a:pt x="3695521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95521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06219" y="8652468"/>
            <a:ext cx="15524903" cy="2696661"/>
            <a:chOff x="0" y="0"/>
            <a:chExt cx="20699871" cy="3595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129933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065238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9" y="0"/>
                  </a:lnTo>
                  <a:lnTo>
                    <a:pt x="6569939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8652468"/>
            <a:ext cx="4256570" cy="1634532"/>
            <a:chOff x="0" y="0"/>
            <a:chExt cx="1121072" cy="4304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1072" cy="430494"/>
            </a:xfrm>
            <a:custGeom>
              <a:avLst/>
              <a:gdLst/>
              <a:ahLst/>
              <a:cxnLst/>
              <a:rect r="r" b="b" t="t" l="l"/>
              <a:pathLst>
                <a:path h="430494" w="1121072">
                  <a:moveTo>
                    <a:pt x="0" y="0"/>
                  </a:moveTo>
                  <a:lnTo>
                    <a:pt x="1121072" y="0"/>
                  </a:lnTo>
                  <a:lnTo>
                    <a:pt x="1121072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21072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826384"/>
            <a:ext cx="14946925" cy="5756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55"/>
              </a:lnSpc>
            </a:pPr>
            <a:r>
              <a:rPr lang="en-US" sz="43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SUPABASE_URL=htt</a:t>
            </a:r>
            <a:r>
              <a:rPr lang="en-US" sz="43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ps://&lt;project&gt;.supabase.co </a:t>
            </a:r>
          </a:p>
          <a:p>
            <a:pPr algn="l" marL="0" indent="0" lvl="0">
              <a:lnSpc>
                <a:spcPts val="7655"/>
              </a:lnSpc>
            </a:pPr>
            <a:r>
              <a:rPr lang="en-US" sz="43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SUPABASE_ANON_KEY=&lt;anon-key&gt; </a:t>
            </a:r>
          </a:p>
          <a:p>
            <a:pPr algn="l" marL="0" indent="0" lvl="0">
              <a:lnSpc>
                <a:spcPts val="7655"/>
              </a:lnSpc>
            </a:pPr>
            <a:r>
              <a:rPr lang="en-US" sz="43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SUPABASE_SERVICE_ROLE=&lt;service-key&gt; </a:t>
            </a:r>
          </a:p>
          <a:p>
            <a:pPr algn="l" marL="0" indent="0" lvl="0">
              <a:lnSpc>
                <a:spcPts val="7655"/>
              </a:lnSpc>
            </a:pPr>
          </a:p>
          <a:p>
            <a:pPr algn="l" marL="949951" indent="-474975" lvl="1">
              <a:lnSpc>
                <a:spcPts val="7655"/>
              </a:lnSpc>
              <a:buFont typeface="Arial"/>
              <a:buChar char="•"/>
            </a:pPr>
            <a:r>
              <a:rPr lang="en-US" sz="43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Anon key: has limited DB rights defined by RLS. </a:t>
            </a:r>
          </a:p>
          <a:p>
            <a:pPr algn="l" marL="949951" indent="-474975" lvl="1">
              <a:lnSpc>
                <a:spcPts val="7655"/>
              </a:lnSpc>
              <a:buFont typeface="Arial"/>
              <a:buChar char="•"/>
            </a:pPr>
            <a:r>
              <a:rPr lang="en-US" sz="43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</a:t>
            </a:r>
            <a:r>
              <a:rPr lang="en-US" sz="43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er</a:t>
            </a:r>
            <a:r>
              <a:rPr lang="en-US" sz="43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vi</a:t>
            </a:r>
            <a:r>
              <a:rPr lang="en-US" sz="43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ce</a:t>
            </a:r>
            <a:r>
              <a:rPr lang="en-US" sz="4399">
                <a:solidFill>
                  <a:srgbClr val="FEF0EE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role key: bypasses RLS – never ship to browsers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41639"/>
            <a:ext cx="10243585" cy="779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71"/>
              </a:lnSpc>
            </a:pPr>
            <a:r>
              <a:rPr lang="en-US" sz="5674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Storing Secrets in .env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6287477" y="56877"/>
            <a:ext cx="1943645" cy="1943645"/>
          </a:xfrm>
          <a:custGeom>
            <a:avLst/>
            <a:gdLst/>
            <a:ahLst/>
            <a:cxnLst/>
            <a:rect r="r" b="b" t="t" l="l"/>
            <a:pathLst>
              <a:path h="1943645" w="1943645">
                <a:moveTo>
                  <a:pt x="0" y="0"/>
                </a:moveTo>
                <a:lnTo>
                  <a:pt x="1943646" y="0"/>
                </a:lnTo>
                <a:lnTo>
                  <a:pt x="1943646" y="1943646"/>
                </a:lnTo>
                <a:lnTo>
                  <a:pt x="0" y="19436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0" y="8618802"/>
            <a:ext cx="4256570" cy="1634532"/>
            <a:chOff x="0" y="0"/>
            <a:chExt cx="659454" cy="2532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59454" cy="253232"/>
            </a:xfrm>
            <a:custGeom>
              <a:avLst/>
              <a:gdLst/>
              <a:ahLst/>
              <a:cxnLst/>
              <a:rect r="r" b="b" t="t" l="l"/>
              <a:pathLst>
                <a:path h="253232" w="659454">
                  <a:moveTo>
                    <a:pt x="0" y="0"/>
                  </a:moveTo>
                  <a:lnTo>
                    <a:pt x="659454" y="0"/>
                  </a:lnTo>
                  <a:lnTo>
                    <a:pt x="659454" y="253232"/>
                  </a:lnTo>
                  <a:lnTo>
                    <a:pt x="0" y="253232"/>
                  </a:lnTo>
                  <a:close/>
                </a:path>
              </a:pathLst>
            </a:custGeom>
            <a:blipFill>
              <a:blip r:embed="rId5"/>
              <a:stretch>
                <a:fillRect l="0" t="-36805" r="0" b="-36805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4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56570" y="8652468"/>
            <a:ext cx="14031430" cy="1634532"/>
            <a:chOff x="0" y="0"/>
            <a:chExt cx="3695521" cy="430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5521" cy="430494"/>
            </a:xfrm>
            <a:custGeom>
              <a:avLst/>
              <a:gdLst/>
              <a:ahLst/>
              <a:cxnLst/>
              <a:rect r="r" b="b" t="t" l="l"/>
              <a:pathLst>
                <a:path h="430494" w="3695521">
                  <a:moveTo>
                    <a:pt x="0" y="0"/>
                  </a:moveTo>
                  <a:lnTo>
                    <a:pt x="3695521" y="0"/>
                  </a:lnTo>
                  <a:lnTo>
                    <a:pt x="3695521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95521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16351" y="9267825"/>
            <a:ext cx="15524903" cy="2696661"/>
            <a:chOff x="0" y="0"/>
            <a:chExt cx="20699871" cy="3595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129933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065238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9" y="0"/>
                  </a:lnTo>
                  <a:lnTo>
                    <a:pt x="6569939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8652468"/>
            <a:ext cx="4256570" cy="1634532"/>
            <a:chOff x="0" y="0"/>
            <a:chExt cx="1121072" cy="4304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1072" cy="430494"/>
            </a:xfrm>
            <a:custGeom>
              <a:avLst/>
              <a:gdLst/>
              <a:ahLst/>
              <a:cxnLst/>
              <a:rect r="r" b="b" t="t" l="l"/>
              <a:pathLst>
                <a:path h="430494" w="1121072">
                  <a:moveTo>
                    <a:pt x="0" y="0"/>
                  </a:moveTo>
                  <a:lnTo>
                    <a:pt x="1121072" y="0"/>
                  </a:lnTo>
                  <a:lnTo>
                    <a:pt x="1121072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21072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707202" y="56877"/>
            <a:ext cx="1523920" cy="1523920"/>
          </a:xfrm>
          <a:custGeom>
            <a:avLst/>
            <a:gdLst/>
            <a:ahLst/>
            <a:cxnLst/>
            <a:rect r="r" b="b" t="t" l="l"/>
            <a:pathLst>
              <a:path h="1523920" w="1523920">
                <a:moveTo>
                  <a:pt x="0" y="0"/>
                </a:moveTo>
                <a:lnTo>
                  <a:pt x="1523921" y="0"/>
                </a:lnTo>
                <a:lnTo>
                  <a:pt x="1523921" y="1523921"/>
                </a:lnTo>
                <a:lnTo>
                  <a:pt x="0" y="15239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8618802"/>
            <a:ext cx="4256570" cy="1634532"/>
            <a:chOff x="0" y="0"/>
            <a:chExt cx="659454" cy="2532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9454" cy="253232"/>
            </a:xfrm>
            <a:custGeom>
              <a:avLst/>
              <a:gdLst/>
              <a:ahLst/>
              <a:cxnLst/>
              <a:rect r="r" b="b" t="t" l="l"/>
              <a:pathLst>
                <a:path h="253232" w="659454">
                  <a:moveTo>
                    <a:pt x="0" y="0"/>
                  </a:moveTo>
                  <a:lnTo>
                    <a:pt x="659454" y="0"/>
                  </a:lnTo>
                  <a:lnTo>
                    <a:pt x="659454" y="253232"/>
                  </a:lnTo>
                  <a:lnTo>
                    <a:pt x="0" y="253232"/>
                  </a:lnTo>
                  <a:close/>
                </a:path>
              </a:pathLst>
            </a:custGeom>
            <a:blipFill>
              <a:blip r:embed="rId5"/>
              <a:stretch>
                <a:fillRect l="0" t="-36805" r="0" b="-36805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3878187"/>
            <a:ext cx="9138241" cy="4690157"/>
          </a:xfrm>
          <a:custGeom>
            <a:avLst/>
            <a:gdLst/>
            <a:ahLst/>
            <a:cxnLst/>
            <a:rect r="r" b="b" t="t" l="l"/>
            <a:pathLst>
              <a:path h="4690157" w="9138241">
                <a:moveTo>
                  <a:pt x="0" y="0"/>
                </a:moveTo>
                <a:lnTo>
                  <a:pt x="9138241" y="0"/>
                </a:lnTo>
                <a:lnTo>
                  <a:pt x="9138241" y="4690156"/>
                </a:lnTo>
                <a:lnTo>
                  <a:pt x="0" y="46901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88857" y="479339"/>
            <a:ext cx="15301210" cy="61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0"/>
              </a:lnSpc>
            </a:pPr>
            <a:r>
              <a:rPr lang="en-US" sz="4439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Implementing register / Login in Streamlit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8857" y="3222677"/>
            <a:ext cx="12552070" cy="605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43"/>
              </a:lnSpc>
            </a:pPr>
            <a:r>
              <a:rPr lang="en-US" sz="4339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Initialise Client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1209805"/>
            <a:ext cx="9625068" cy="1539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  <a:spcBef>
                <a:spcPct val="0"/>
              </a:spcBef>
            </a:pPr>
            <a:r>
              <a:rPr lang="en-US" b="true" sz="4099">
                <a:solidFill>
                  <a:srgbClr val="FFFAE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</a:t>
            </a:r>
            <a:r>
              <a:rPr lang="en-US" b="true" sz="4099">
                <a:solidFill>
                  <a:srgbClr val="FFFAE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nstall SDK &amp; dotenv: </a:t>
            </a:r>
          </a:p>
          <a:p>
            <a:pPr algn="l">
              <a:lnSpc>
                <a:spcPts val="5739"/>
              </a:lnSpc>
              <a:spcBef>
                <a:spcPct val="0"/>
              </a:spcBef>
            </a:pPr>
            <a:r>
              <a:rPr lang="en-US" b="true" sz="4099">
                <a:solidFill>
                  <a:srgbClr val="FFFAE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pip install supabase python-dotenv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4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56570" y="8652468"/>
            <a:ext cx="14031430" cy="1634532"/>
            <a:chOff x="0" y="0"/>
            <a:chExt cx="3695521" cy="430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5521" cy="430494"/>
            </a:xfrm>
            <a:custGeom>
              <a:avLst/>
              <a:gdLst/>
              <a:ahLst/>
              <a:cxnLst/>
              <a:rect r="r" b="b" t="t" l="l"/>
              <a:pathLst>
                <a:path h="430494" w="3695521">
                  <a:moveTo>
                    <a:pt x="0" y="0"/>
                  </a:moveTo>
                  <a:lnTo>
                    <a:pt x="3695521" y="0"/>
                  </a:lnTo>
                  <a:lnTo>
                    <a:pt x="3695521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95521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16351" y="9267825"/>
            <a:ext cx="15524903" cy="2696661"/>
            <a:chOff x="0" y="0"/>
            <a:chExt cx="20699871" cy="3595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129933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065238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9" y="0"/>
                  </a:lnTo>
                  <a:lnTo>
                    <a:pt x="6569939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569938" cy="3595548"/>
            </a:xfrm>
            <a:custGeom>
              <a:avLst/>
              <a:gdLst/>
              <a:ahLst/>
              <a:cxnLst/>
              <a:rect r="r" b="b" t="t" l="l"/>
              <a:pathLst>
                <a:path h="3595548" w="6569938">
                  <a:moveTo>
                    <a:pt x="0" y="0"/>
                  </a:moveTo>
                  <a:lnTo>
                    <a:pt x="6569938" y="0"/>
                  </a:lnTo>
                  <a:lnTo>
                    <a:pt x="6569938" y="3595548"/>
                  </a:lnTo>
                  <a:lnTo>
                    <a:pt x="0" y="35955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8652468"/>
            <a:ext cx="4256570" cy="1634532"/>
            <a:chOff x="0" y="0"/>
            <a:chExt cx="1121072" cy="4304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1072" cy="430494"/>
            </a:xfrm>
            <a:custGeom>
              <a:avLst/>
              <a:gdLst/>
              <a:ahLst/>
              <a:cxnLst/>
              <a:rect r="r" b="b" t="t" l="l"/>
              <a:pathLst>
                <a:path h="430494" w="1121072">
                  <a:moveTo>
                    <a:pt x="0" y="0"/>
                  </a:moveTo>
                  <a:lnTo>
                    <a:pt x="1121072" y="0"/>
                  </a:lnTo>
                  <a:lnTo>
                    <a:pt x="1121072" y="430494"/>
                  </a:lnTo>
                  <a:lnTo>
                    <a:pt x="0" y="430494"/>
                  </a:lnTo>
                  <a:close/>
                </a:path>
              </a:pathLst>
            </a:custGeom>
            <a:solidFill>
              <a:srgbClr val="FFFA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21072" cy="468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344355" y="6708823"/>
            <a:ext cx="1943645" cy="1943645"/>
          </a:xfrm>
          <a:custGeom>
            <a:avLst/>
            <a:gdLst/>
            <a:ahLst/>
            <a:cxnLst/>
            <a:rect r="r" b="b" t="t" l="l"/>
            <a:pathLst>
              <a:path h="1943645" w="1943645">
                <a:moveTo>
                  <a:pt x="0" y="0"/>
                </a:moveTo>
                <a:lnTo>
                  <a:pt x="1943645" y="0"/>
                </a:lnTo>
                <a:lnTo>
                  <a:pt x="1943645" y="1943645"/>
                </a:lnTo>
                <a:lnTo>
                  <a:pt x="0" y="19436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8618802"/>
            <a:ext cx="4256570" cy="1634532"/>
            <a:chOff x="0" y="0"/>
            <a:chExt cx="659454" cy="2532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9454" cy="253232"/>
            </a:xfrm>
            <a:custGeom>
              <a:avLst/>
              <a:gdLst/>
              <a:ahLst/>
              <a:cxnLst/>
              <a:rect r="r" b="b" t="t" l="l"/>
              <a:pathLst>
                <a:path h="253232" w="659454">
                  <a:moveTo>
                    <a:pt x="0" y="0"/>
                  </a:moveTo>
                  <a:lnTo>
                    <a:pt x="659454" y="0"/>
                  </a:lnTo>
                  <a:lnTo>
                    <a:pt x="659454" y="253232"/>
                  </a:lnTo>
                  <a:lnTo>
                    <a:pt x="0" y="253232"/>
                  </a:lnTo>
                  <a:close/>
                </a:path>
              </a:pathLst>
            </a:custGeom>
            <a:blipFill>
              <a:blip r:embed="rId5"/>
              <a:stretch>
                <a:fillRect l="0" t="-36805" r="0" b="-36805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1901777"/>
            <a:ext cx="15864360" cy="3241723"/>
          </a:xfrm>
          <a:custGeom>
            <a:avLst/>
            <a:gdLst/>
            <a:ahLst/>
            <a:cxnLst/>
            <a:rect r="r" b="b" t="t" l="l"/>
            <a:pathLst>
              <a:path h="3241723" w="15864360">
                <a:moveTo>
                  <a:pt x="0" y="0"/>
                </a:moveTo>
                <a:lnTo>
                  <a:pt x="15864360" y="0"/>
                </a:lnTo>
                <a:lnTo>
                  <a:pt x="15864360" y="3241723"/>
                </a:lnTo>
                <a:lnTo>
                  <a:pt x="0" y="32417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727635"/>
            <a:ext cx="5506693" cy="659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71"/>
              </a:lnSpc>
            </a:pPr>
            <a:r>
              <a:rPr lang="en-US" sz="4739">
                <a:solidFill>
                  <a:srgbClr val="FEF0EE"/>
                </a:solidFill>
                <a:latin typeface="Ultra"/>
                <a:ea typeface="Ultra"/>
                <a:cs typeface="Ultra"/>
                <a:sym typeface="Ultra"/>
              </a:rPr>
              <a:t>Register 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Machine Learning Module: Day 11</dc:description>
  <dc:identifier>DAGroOkU06k</dc:identifier>
  <dcterms:modified xsi:type="dcterms:W3CDTF">2011-08-01T06:04:30Z</dcterms:modified>
  <cp:revision>1</cp:revision>
  <dc:title>Presentation - Machine Learning Module: Day 11</dc:title>
</cp:coreProperties>
</file>