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7" r:id="rId3"/>
  </p:sldMasterIdLst>
  <p:notesMasterIdLst>
    <p:notesMasterId r:id="rId29"/>
  </p:notesMasterIdLst>
  <p:sldIdLst>
    <p:sldId id="256" r:id="rId4"/>
    <p:sldId id="257" r:id="rId5"/>
    <p:sldId id="258" r:id="rId6"/>
    <p:sldId id="259" r:id="rId7"/>
    <p:sldId id="328" r:id="rId8"/>
    <p:sldId id="370" r:id="rId9"/>
    <p:sldId id="388" r:id="rId10"/>
    <p:sldId id="392" r:id="rId11"/>
    <p:sldId id="387" r:id="rId12"/>
    <p:sldId id="367" r:id="rId13"/>
    <p:sldId id="393" r:id="rId14"/>
    <p:sldId id="389" r:id="rId15"/>
    <p:sldId id="396" r:id="rId16"/>
    <p:sldId id="391" r:id="rId17"/>
    <p:sldId id="413" r:id="rId18"/>
    <p:sldId id="404" r:id="rId19"/>
    <p:sldId id="414" r:id="rId20"/>
    <p:sldId id="405" r:id="rId21"/>
    <p:sldId id="342" r:id="rId22"/>
    <p:sldId id="329" r:id="rId23"/>
    <p:sldId id="390" r:id="rId24"/>
    <p:sldId id="394" r:id="rId25"/>
    <p:sldId id="395" r:id="rId26"/>
    <p:sldId id="406" r:id="rId27"/>
    <p:sldId id="407" r:id="rId28"/>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3631"/>
  </p:normalViewPr>
  <p:slideViewPr>
    <p:cSldViewPr snapToGrid="0" snapToObjects="1">
      <p:cViewPr>
        <p:scale>
          <a:sx n="75" d="100"/>
          <a:sy n="75" d="100"/>
        </p:scale>
        <p:origin x="348" y="-10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notesMaster" Target="notesMasters/notes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8" name="直角三角形 7"/>
          <p:cNvSpPr/>
          <p:nvPr userDrawn="1"/>
        </p:nvSpPr>
        <p:spPr>
          <a:xfrm rot="5400000">
            <a:off x="1657349" y="-1657351"/>
            <a:ext cx="1155700" cy="4470402"/>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直角三角形 5"/>
          <p:cNvSpPr/>
          <p:nvPr userDrawn="1"/>
        </p:nvSpPr>
        <p:spPr>
          <a:xfrm rot="16200000">
            <a:off x="8165252" y="2831252"/>
            <a:ext cx="3695700" cy="4357796"/>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直角三角形 8"/>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kumimoji="1"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kumimoji="1"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kumimoji="1"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panose="020B0604020202020204" pitchFamily="34" charset="0"/>
              <a:buChar char="•"/>
              <a:defRPr sz="1400" b="1">
                <a:solidFill>
                  <a:schemeClr val="tx1">
                    <a:lumMod val="75000"/>
                    <a:lumOff val="25000"/>
                  </a:schemeClr>
                </a:solidFill>
              </a:defRPr>
            </a:lvl1pPr>
          </a:lstStyle>
          <a:p>
            <a:pPr lvl="0"/>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英文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rPr>
              <a:t>Century Gothic</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Microsoft YaHei" panose="020B0503020204020204" pitchFamily="3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Microsoft YaHei" panose="020B0503020204020204" pitchFamily="3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Microsoft YaHei" panose="020B0503020204020204" pitchFamily="3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Microsoft YaHei" panose="020B0503020204020204" pitchFamily="3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Microsoft YaHei" panose="020B0503020204020204" pitchFamily="34" charset="-122"/>
              <a:cs typeface="Segoe UI Light" panose="020B0502040204020203"/>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25" name="文本占位符 5"/>
          <p:cNvSpPr>
            <a:spLocks noGrp="1"/>
          </p:cNvSpPr>
          <p:nvPr>
            <p:ph type="body" sz="quarter" idx="12" hasCustomPrompt="1"/>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Microsoft YaHei" panose="020B0503020204020204" pitchFamily="3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Microsoft YaHei" panose="020B0503020204020204" pitchFamily="3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Microsoft YaHei"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Microsoft YaHei" panose="020B0503020204020204" pitchFamily="34" charset="-122"/>
              <a:cs typeface="Segoe UI Light" panose="020B0502040204020203"/>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Microsoft YaHei" panose="020B0503020204020204" pitchFamily="3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Microsoft YaHei" panose="020B0503020204020204" pitchFamily="34" charset="-122"/>
              </a:rPr>
              <a:t>获取更多优质模板（放映模式）</a:t>
            </a:r>
            <a:endPar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Microsoft YaHei" panose="020B0503020204020204" pitchFamily="34" charset="-122"/>
            </a:endParaRP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3" name="文本占位符 5"/>
          <p:cNvSpPr>
            <a:spLocks noGrp="1"/>
          </p:cNvSpPr>
          <p:nvPr>
            <p:ph type="body" sz="quarter" idx="18" hasCustomPrompt="1"/>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panose="020B0502020202020204"/>
                <a:ea typeface="Microsoft YaHei" panose="020B0503020204020204" pitchFamily="34" charset="-122"/>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panose="020B0502020202020204"/>
              <a:ea typeface="Microsoft YaHei" panose="020B0503020204020204" pitchFamily="34" charset="-122"/>
            </a:endParaRPr>
          </a:p>
        </p:txBody>
      </p:sp>
      <p:sp>
        <p:nvSpPr>
          <p:cNvPr id="25" name="文本占位符 5"/>
          <p:cNvSpPr>
            <a:spLocks noGrp="1"/>
          </p:cNvSpPr>
          <p:nvPr>
            <p:ph type="body" sz="quarter" idx="12" hasCustomPrompt="1"/>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1" name="文本占位符 5"/>
          <p:cNvSpPr>
            <a:spLocks noGrp="1"/>
          </p:cNvSpPr>
          <p:nvPr>
            <p:ph type="body" sz="quarter" idx="22" hasCustomPrompt="1"/>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42035" y="4909820"/>
            <a:ext cx="7769860" cy="835025"/>
          </a:xfrm>
        </p:spPr>
        <p:txBody>
          <a:bodyPr/>
          <a:lstStyle/>
          <a:p>
            <a:r>
              <a:rPr kumimoji="1" lang="en-US" altLang="zh-CN" sz="4400" dirty="0"/>
              <a:t>Presenters: Happy &amp; Grace</a:t>
            </a:r>
            <a:endParaRPr kumimoji="1" lang="en-US" altLang="zh-CN" sz="4400" dirty="0"/>
          </a:p>
        </p:txBody>
      </p:sp>
      <p:sp>
        <p:nvSpPr>
          <p:cNvPr id="3" name="文本占位符 2"/>
          <p:cNvSpPr>
            <a:spLocks noGrp="1"/>
          </p:cNvSpPr>
          <p:nvPr>
            <p:ph type="body" sz="quarter" idx="11"/>
          </p:nvPr>
        </p:nvSpPr>
        <p:spPr>
          <a:xfrm>
            <a:off x="855345" y="1053465"/>
            <a:ext cx="9790430" cy="2606675"/>
          </a:xfrm>
        </p:spPr>
        <p:txBody>
          <a:bodyPr tIns="540000"/>
          <a:lstStyle/>
          <a:p>
            <a:pPr algn="ctr"/>
            <a:r>
              <a:rPr lang="en-US" sz="6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Convolutional Neural Network</a:t>
            </a:r>
            <a:endParaRPr kumimoji="1" lang="en-US" sz="64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AlexNet</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899567" y="76055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Picture 5"/>
          <p:cNvPicPr>
            <a:picLocks noChangeAspect="1"/>
          </p:cNvPicPr>
          <p:nvPr/>
        </p:nvPicPr>
        <p:blipFill>
          <a:blip r:embed="rId1"/>
          <a:stretch>
            <a:fillRect/>
          </a:stretch>
        </p:blipFill>
        <p:spPr>
          <a:xfrm>
            <a:off x="970280" y="880745"/>
            <a:ext cx="10891520" cy="55124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p:nvPr>
            <p:ph type="body" sz="quarter" idx="13"/>
          </p:nvPr>
        </p:nvSpPr>
        <p:spPr>
          <a:xfrm>
            <a:off x="1673860" y="1619885"/>
            <a:ext cx="9062720" cy="3408045"/>
          </a:xfrm>
        </p:spPr>
        <p:txBody>
          <a:bodyPr/>
          <a:p>
            <a:pPr algn="ctr"/>
            <a:r>
              <a:rPr lang="en-US">
                <a:solidFill>
                  <a:schemeClr val="accent1"/>
                </a:solidFill>
                <a:effectLst>
                  <a:outerShdw blurRad="38100" dist="25400" dir="5400000" algn="ctr" rotWithShape="0">
                    <a:srgbClr val="6E747A">
                      <a:alpha val="43000"/>
                    </a:srgbClr>
                  </a:outerShdw>
                </a:effectLst>
              </a:rPr>
              <a:t> Let’s code together</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3"/>
          </p:nvPr>
        </p:nvSpPr>
        <p:spPr>
          <a:xfrm>
            <a:off x="4966996" y="1474235"/>
            <a:ext cx="6696270" cy="3636245"/>
          </a:xfrm>
        </p:spPr>
        <p:txBody>
          <a:bodyPr anchor="ctr"/>
          <a:lstStyle/>
          <a:p>
            <a:pPr algn="ctr"/>
            <a:r>
              <a:rPr kumimoji="1" lang="en-US" altLang="zh-CN" sz="13800" dirty="0"/>
              <a:t>ResNet</a:t>
            </a:r>
            <a:endParaRPr kumimoji="1" lang="en-US" altLang="zh-CN" sz="13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ResNet</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899567" y="76055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Picture 5"/>
          <p:cNvPicPr>
            <a:picLocks noChangeAspect="1"/>
          </p:cNvPicPr>
          <p:nvPr/>
        </p:nvPicPr>
        <p:blipFill>
          <a:blip r:embed="rId1"/>
          <a:srcRect l="19017" t="-244" r="11710"/>
          <a:stretch>
            <a:fillRect/>
          </a:stretch>
        </p:blipFill>
        <p:spPr>
          <a:xfrm rot="16200000">
            <a:off x="3604895" y="-2257425"/>
            <a:ext cx="5159375" cy="115690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en-US" altLang="zh-CN"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ResNet</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899567" y="76055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Picture 4"/>
          <p:cNvPicPr>
            <a:picLocks noChangeAspect="1"/>
          </p:cNvPicPr>
          <p:nvPr/>
        </p:nvPicPr>
        <p:blipFill>
          <a:blip r:embed="rId1"/>
          <a:srcRect l="17967" t="13532" r="5372" b="2573"/>
          <a:stretch>
            <a:fillRect/>
          </a:stretch>
        </p:blipFill>
        <p:spPr>
          <a:xfrm>
            <a:off x="2428240" y="947420"/>
            <a:ext cx="8953500" cy="4977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en-US" altLang="zh-CN"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ResNet</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899567" y="76055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Picture 5"/>
          <p:cNvPicPr>
            <a:picLocks noChangeAspect="1"/>
          </p:cNvPicPr>
          <p:nvPr/>
        </p:nvPicPr>
        <p:blipFill>
          <a:blip r:embed="rId1"/>
          <a:srcRect l="7900" t="4741" r="6436"/>
          <a:stretch>
            <a:fillRect/>
          </a:stretch>
        </p:blipFill>
        <p:spPr>
          <a:xfrm>
            <a:off x="5262245" y="209550"/>
            <a:ext cx="3270885" cy="5563235"/>
          </a:xfrm>
          <a:prstGeom prst="rect">
            <a:avLst/>
          </a:prstGeom>
        </p:spPr>
      </p:pic>
      <p:pic>
        <p:nvPicPr>
          <p:cNvPr id="7" name="Picture 6"/>
          <p:cNvPicPr>
            <a:picLocks noChangeAspect="1"/>
          </p:cNvPicPr>
          <p:nvPr/>
        </p:nvPicPr>
        <p:blipFill>
          <a:blip r:embed="rId2"/>
          <a:srcRect l="9137" t="5960" r="5011"/>
          <a:stretch>
            <a:fillRect/>
          </a:stretch>
        </p:blipFill>
        <p:spPr>
          <a:xfrm>
            <a:off x="8690610" y="191770"/>
            <a:ext cx="3329305" cy="5269865"/>
          </a:xfrm>
          <a:prstGeom prst="rect">
            <a:avLst/>
          </a:prstGeom>
        </p:spPr>
      </p:pic>
      <p:sp>
        <p:nvSpPr>
          <p:cNvPr id="8" name="Text Box 7"/>
          <p:cNvSpPr txBox="1"/>
          <p:nvPr/>
        </p:nvSpPr>
        <p:spPr>
          <a:xfrm>
            <a:off x="6087110" y="5609590"/>
            <a:ext cx="1539240" cy="650875"/>
          </a:xfrm>
          <a:prstGeom prst="rect">
            <a:avLst/>
          </a:prstGeom>
          <a:noFill/>
        </p:spPr>
        <p:txBody>
          <a:bodyPr wrap="square" rtlCol="0">
            <a:spAutoFit/>
          </a:bodyPr>
          <a:p>
            <a:pPr indent="0" algn="just">
              <a:lnSpc>
                <a:spcPct val="130000"/>
              </a:lnSpc>
              <a:spcBef>
                <a:spcPts val="600"/>
              </a:spcBef>
              <a:buFont typeface="Wingdings" panose="05000000000000000000" charset="0"/>
              <a:buNone/>
            </a:pPr>
            <a:r>
              <a:rPr lang="en-US" sz="2800" kern="0" dirty="0">
                <a:latin typeface="Times New Roman" panose="02020603050405020304" charset="0"/>
                <a:ea typeface="Microsoft YaHei" panose="020B0503020204020204" pitchFamily="34" charset="-122"/>
                <a:cs typeface="Times New Roman" panose="02020603050405020304" charset="0"/>
                <a:sym typeface="+mn-lt"/>
              </a:rPr>
              <a:t>Figure A</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p:txBody>
      </p:sp>
      <p:sp>
        <p:nvSpPr>
          <p:cNvPr id="9" name="Text Box 8"/>
          <p:cNvSpPr txBox="1"/>
          <p:nvPr/>
        </p:nvSpPr>
        <p:spPr>
          <a:xfrm>
            <a:off x="9538335" y="5555615"/>
            <a:ext cx="1539240" cy="650875"/>
          </a:xfrm>
          <a:prstGeom prst="rect">
            <a:avLst/>
          </a:prstGeom>
          <a:noFill/>
        </p:spPr>
        <p:txBody>
          <a:bodyPr wrap="square" rtlCol="0">
            <a:spAutoFit/>
          </a:bodyPr>
          <a:p>
            <a:pPr indent="0" algn="just">
              <a:lnSpc>
                <a:spcPct val="130000"/>
              </a:lnSpc>
              <a:spcBef>
                <a:spcPts val="600"/>
              </a:spcBef>
              <a:buFont typeface="Wingdings" panose="05000000000000000000" charset="0"/>
              <a:buNone/>
            </a:pPr>
            <a:r>
              <a:rPr lang="en-US" sz="2800" kern="0" dirty="0">
                <a:latin typeface="Times New Roman" panose="02020603050405020304" charset="0"/>
                <a:ea typeface="Microsoft YaHei" panose="020B0503020204020204" pitchFamily="34" charset="-122"/>
                <a:cs typeface="Times New Roman" panose="02020603050405020304" charset="0"/>
                <a:sym typeface="+mn-lt"/>
              </a:rPr>
              <a:t>Figure B</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p:txBody>
      </p:sp>
      <p:sp>
        <p:nvSpPr>
          <p:cNvPr id="10" name="Text Box 9"/>
          <p:cNvSpPr txBox="1"/>
          <p:nvPr/>
        </p:nvSpPr>
        <p:spPr>
          <a:xfrm>
            <a:off x="244475" y="1064260"/>
            <a:ext cx="4860290" cy="4646295"/>
          </a:xfrm>
          <a:prstGeom prst="rect">
            <a:avLst/>
          </a:prstGeom>
          <a:noFill/>
        </p:spPr>
        <p:txBody>
          <a:bodyPr wrap="square" rtlCol="0">
            <a:spAutoFit/>
          </a:bodyPr>
          <a:p>
            <a:pPr marL="457200" indent="-45720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In a regular block (Figure A), the portion within the dotted-line box must directly learn the mapping f(x) </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457200" indent="-45720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In a residual block (Figure B), the portion within the dotted-line box needs to learn the residual mapping g(x)=f(x)-x </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en-US" altLang="zh-CN"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ResNet</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899567" y="76055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Picture 5"/>
          <p:cNvPicPr>
            <a:picLocks noChangeAspect="1"/>
          </p:cNvPicPr>
          <p:nvPr/>
        </p:nvPicPr>
        <p:blipFill>
          <a:blip r:embed="rId1"/>
          <a:srcRect t="2249" b="5320"/>
          <a:stretch>
            <a:fillRect/>
          </a:stretch>
        </p:blipFill>
        <p:spPr>
          <a:xfrm>
            <a:off x="4561840" y="83820"/>
            <a:ext cx="3068320" cy="4828540"/>
          </a:xfrm>
          <a:prstGeom prst="rect">
            <a:avLst/>
          </a:prstGeom>
        </p:spPr>
      </p:pic>
      <p:pic>
        <p:nvPicPr>
          <p:cNvPr id="7" name="Picture 6"/>
          <p:cNvPicPr>
            <a:picLocks noChangeAspect="1"/>
          </p:cNvPicPr>
          <p:nvPr/>
        </p:nvPicPr>
        <p:blipFill>
          <a:blip r:embed="rId2"/>
          <a:stretch>
            <a:fillRect/>
          </a:stretch>
        </p:blipFill>
        <p:spPr>
          <a:xfrm>
            <a:off x="8054340" y="81280"/>
            <a:ext cx="3796665" cy="3989705"/>
          </a:xfrm>
          <a:prstGeom prst="rect">
            <a:avLst/>
          </a:prstGeom>
        </p:spPr>
      </p:pic>
      <p:sp>
        <p:nvSpPr>
          <p:cNvPr id="9" name="Text Box 8"/>
          <p:cNvSpPr txBox="1"/>
          <p:nvPr/>
        </p:nvSpPr>
        <p:spPr>
          <a:xfrm>
            <a:off x="493395" y="1181100"/>
            <a:ext cx="3514725" cy="4569460"/>
          </a:xfrm>
          <a:prstGeom prst="rect">
            <a:avLst/>
          </a:prstGeom>
          <a:noFill/>
        </p:spPr>
        <p:txBody>
          <a:bodyPr wrap="square" rtlCol="0">
            <a:spAutoFit/>
          </a:bodyPr>
          <a:p>
            <a:pPr marL="457200" indent="-45720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The structure on the left is where we add the input to the output before applying the ReLU nonlinearity whenever use_1x1conv=False</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p:txBody>
      </p:sp>
      <p:sp>
        <p:nvSpPr>
          <p:cNvPr id="8" name="Text Box 7"/>
          <p:cNvSpPr txBox="1"/>
          <p:nvPr/>
        </p:nvSpPr>
        <p:spPr>
          <a:xfrm>
            <a:off x="4829810" y="4599940"/>
            <a:ext cx="6496050" cy="1770380"/>
          </a:xfrm>
          <a:prstGeom prst="rect">
            <a:avLst/>
          </a:prstGeom>
          <a:noFill/>
        </p:spPr>
        <p:txBody>
          <a:bodyPr wrap="square" rtlCol="0">
            <a:spAutoFit/>
          </a:bodyPr>
          <a:p>
            <a:pPr marL="457200" indent="-45720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The structure on the right is where we adjust channels and resolution by means of a 1 x 1convolution before adding.</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en-US" altLang="zh-CN"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ResNet </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899567" y="76055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493395" y="1439545"/>
            <a:ext cx="11247755" cy="4646295"/>
          </a:xfrm>
          <a:prstGeom prst="rect">
            <a:avLst/>
          </a:prstGeom>
          <a:noFill/>
        </p:spPr>
        <p:txBody>
          <a:bodyPr wrap="square" rtlCol="0">
            <a:spAutoFit/>
          </a:bodyPr>
          <a:p>
            <a:pPr marL="457200" indent="-45720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The Sequential model is a linear stack of layers, where each layer has exactly one input tensor and one output tensor. It is suitable for building simple models and plain CNN models with a single input and output, where the data flows sequentially through the layers.</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457200" indent="-45720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Functional API allows for more complex model architectures with multiple inputs, multiple outputs, shared layers, multiple models, skip connections, and more. It provides a more flexible way to define the connectivity between layers.</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p:txBody>
      </p:sp>
      <p:sp>
        <p:nvSpPr>
          <p:cNvPr id="5" name="文本占位符 2"/>
          <p:cNvSpPr>
            <a:spLocks noGrp="1"/>
          </p:cNvSpPr>
          <p:nvPr/>
        </p:nvSpPr>
        <p:spPr>
          <a:xfrm>
            <a:off x="3402330" y="856615"/>
            <a:ext cx="6105525" cy="725805"/>
          </a:xfrm>
          <a:prstGeom prst="rect">
            <a:avLst/>
          </a:prstGeom>
          <a:noFill/>
        </p:spPr>
        <p:txBody>
          <a:bodyPr anchor="ct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accent1">
                    <a:lumMod val="75000"/>
                  </a:schemeClr>
                </a:solidFill>
                <a:effectLst>
                  <a:outerShdw blurRad="88900" sx="102000" sy="102000" algn="ctr" rotWithShape="0">
                    <a:prstClr val="black">
                      <a:alpha val="25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Sequential vs Functional API</a:t>
            </a:r>
            <a:endParaRPr kumimoji="1"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en-US" altLang="zh-CN"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ResNet</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899567" y="76055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 Box 7"/>
          <p:cNvSpPr txBox="1"/>
          <p:nvPr/>
        </p:nvSpPr>
        <p:spPr>
          <a:xfrm>
            <a:off x="133985" y="3863975"/>
            <a:ext cx="11240135" cy="2171065"/>
          </a:xfrm>
          <a:prstGeom prst="rect">
            <a:avLst/>
          </a:prstGeom>
          <a:noFill/>
        </p:spPr>
        <p:txBody>
          <a:bodyPr wrap="square" rtlCol="0">
            <a:spAutoFit/>
          </a:bodyPr>
          <a:p>
            <a:pPr marL="457200" indent="-457200" algn="just">
              <a:lnSpc>
                <a:spcPct val="130000"/>
              </a:lnSpc>
              <a:spcBef>
                <a:spcPts val="600"/>
              </a:spcBef>
              <a:buFont typeface="Wingdings" panose="05000000000000000000" charset="0"/>
              <a:buChar char="v"/>
            </a:pPr>
            <a:r>
              <a:rPr lang="en-US" sz="2600" kern="0" dirty="0">
                <a:latin typeface="Times New Roman" panose="02020603050405020304" charset="0"/>
                <a:ea typeface="Microsoft YaHei" panose="020B0503020204020204" pitchFamily="34" charset="-122"/>
                <a:cs typeface="Times New Roman" panose="02020603050405020304" charset="0"/>
                <a:sym typeface="+mn-lt"/>
              </a:rPr>
              <a:t> There are 4 convolutional layers in each module (excluding the convolutional layer). Together with the first convolutional layer and the final fully connected layer, there are 14 layers in total.  By configuring different numbers of channels and residual blocks in the module, we can create different ResNet models.</a:t>
            </a:r>
            <a:endParaRPr lang="en-US" sz="2600" kern="0" dirty="0">
              <a:latin typeface="Times New Roman" panose="02020603050405020304" charset="0"/>
              <a:ea typeface="Microsoft YaHei" panose="020B0503020204020204" pitchFamily="34" charset="-122"/>
              <a:cs typeface="Times New Roman" panose="02020603050405020304" charset="0"/>
              <a:sym typeface="+mn-lt"/>
            </a:endParaRPr>
          </a:p>
        </p:txBody>
      </p:sp>
      <p:pic>
        <p:nvPicPr>
          <p:cNvPr id="5" name="Picture 4"/>
          <p:cNvPicPr>
            <a:picLocks noChangeAspect="1"/>
          </p:cNvPicPr>
          <p:nvPr/>
        </p:nvPicPr>
        <p:blipFill>
          <a:blip r:embed="rId1"/>
          <a:srcRect l="1285" t="5909" r="2087" b="5062"/>
          <a:stretch>
            <a:fillRect/>
          </a:stretch>
        </p:blipFill>
        <p:spPr>
          <a:xfrm>
            <a:off x="269240" y="875665"/>
            <a:ext cx="11407775" cy="3004185"/>
          </a:xfrm>
          <a:prstGeom prst="rect">
            <a:avLst/>
          </a:prstGeom>
        </p:spPr>
      </p:pic>
      <p:sp>
        <p:nvSpPr>
          <p:cNvPr id="7" name="Rectangles 6"/>
          <p:cNvSpPr/>
          <p:nvPr/>
        </p:nvSpPr>
        <p:spPr>
          <a:xfrm>
            <a:off x="3392805" y="849630"/>
            <a:ext cx="986155" cy="5099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en-US" sz="2000" dirty="0">
                <a:solidFill>
                  <a:schemeClr val="tx1"/>
                </a:solidFill>
                <a:latin typeface="Microsoft YaHei" panose="020B0503020204020204" pitchFamily="34" charset="-122"/>
                <a:ea typeface="Microsoft YaHei" panose="020B0503020204020204" pitchFamily="34" charset="-122"/>
              </a:rPr>
              <a:t>2x</a:t>
            </a:r>
            <a:endParaRPr lang="en-US" sz="2000" dirty="0">
              <a:solidFill>
                <a:schemeClr val="tx1"/>
              </a:solidFill>
              <a:latin typeface="Microsoft YaHei" panose="020B0503020204020204" pitchFamily="34" charset="-122"/>
              <a:ea typeface="Microsoft YaHei" panose="020B0503020204020204" pitchFamily="34" charset="-122"/>
            </a:endParaRPr>
          </a:p>
        </p:txBody>
      </p:sp>
      <p:sp>
        <p:nvSpPr>
          <p:cNvPr id="9" name="Rectangles 8"/>
          <p:cNvSpPr/>
          <p:nvPr/>
        </p:nvSpPr>
        <p:spPr>
          <a:xfrm>
            <a:off x="6956425" y="814705"/>
            <a:ext cx="986155" cy="5099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en-US" sz="2000" dirty="0">
                <a:solidFill>
                  <a:schemeClr val="tx1"/>
                </a:solidFill>
                <a:latin typeface="Microsoft YaHei" panose="020B0503020204020204" pitchFamily="34" charset="-122"/>
                <a:ea typeface="Microsoft YaHei" panose="020B0503020204020204" pitchFamily="34" charset="-122"/>
              </a:rPr>
              <a:t>2x</a:t>
            </a:r>
            <a:endParaRPr lang="en-US" sz="2000" dirty="0">
              <a:solidFill>
                <a:schemeClr val="tx1"/>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p:nvPr>
            <p:ph type="body" sz="quarter" idx="13"/>
          </p:nvPr>
        </p:nvSpPr>
        <p:spPr>
          <a:xfrm>
            <a:off x="1673860" y="1619885"/>
            <a:ext cx="9062720" cy="3408045"/>
          </a:xfrm>
        </p:spPr>
        <p:txBody>
          <a:bodyPr/>
          <a:p>
            <a:pPr algn="ctr"/>
            <a:r>
              <a:rPr lang="en-US">
                <a:solidFill>
                  <a:schemeClr val="accent1"/>
                </a:solidFill>
                <a:effectLst>
                  <a:outerShdw blurRad="38100" dist="25400" dir="5400000" algn="ctr" rotWithShape="0">
                    <a:srgbClr val="6E747A">
                      <a:alpha val="43000"/>
                    </a:srgbClr>
                  </a:outerShdw>
                </a:effectLst>
              </a:rPr>
              <a:t> Let’s code together</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6772275" y="795655"/>
            <a:ext cx="964565" cy="593725"/>
          </a:xfrm>
        </p:spPr>
        <p:txBody>
          <a:bodyPr/>
          <a:lstStyle/>
          <a:p>
            <a:r>
              <a:rPr kumimoji="1" lang="en-US" altLang="zh-CN" sz="2400" dirty="0">
                <a:latin typeface="Times New Roman" panose="02020603050405020304" charset="0"/>
                <a:cs typeface="Times New Roman" panose="02020603050405020304" charset="0"/>
              </a:rPr>
              <a:t>01</a:t>
            </a:r>
            <a:endParaRPr kumimoji="1" lang="en-US" altLang="zh-CN" sz="2400" dirty="0">
              <a:latin typeface="Times New Roman" panose="02020603050405020304" charset="0"/>
              <a:cs typeface="Times New Roman" panose="02020603050405020304" charset="0"/>
            </a:endParaRPr>
          </a:p>
        </p:txBody>
      </p:sp>
      <p:sp>
        <p:nvSpPr>
          <p:cNvPr id="3" name="文本占位符 2"/>
          <p:cNvSpPr>
            <a:spLocks noGrp="1"/>
          </p:cNvSpPr>
          <p:nvPr>
            <p:ph type="body" sz="quarter" idx="13"/>
          </p:nvPr>
        </p:nvSpPr>
        <p:spPr>
          <a:xfrm>
            <a:off x="7607300" y="848360"/>
            <a:ext cx="4234180" cy="405130"/>
          </a:xfrm>
        </p:spPr>
        <p:txBody>
          <a:bodyPr/>
          <a:lstStyle/>
          <a:p>
            <a:r>
              <a:rPr kumimoji="1" lang="en-US" altLang="zh-CN" sz="2200" dirty="0">
                <a:latin typeface="Times New Roman" panose="02020603050405020304" charset="0"/>
                <a:cs typeface="Times New Roman" panose="02020603050405020304" charset="0"/>
              </a:rPr>
              <a:t>Building Blocks of CNNs </a:t>
            </a:r>
            <a:endParaRPr kumimoji="1" lang="en-US" altLang="zh-CN" sz="2200" dirty="0">
              <a:latin typeface="Times New Roman" panose="02020603050405020304" charset="0"/>
              <a:cs typeface="Times New Roman" panose="02020603050405020304" charset="0"/>
            </a:endParaRPr>
          </a:p>
        </p:txBody>
      </p:sp>
      <p:sp>
        <p:nvSpPr>
          <p:cNvPr id="4" name="文本占位符 3"/>
          <p:cNvSpPr>
            <a:spLocks noGrp="1"/>
          </p:cNvSpPr>
          <p:nvPr>
            <p:ph type="body" sz="quarter" idx="14"/>
          </p:nvPr>
        </p:nvSpPr>
        <p:spPr>
          <a:xfrm>
            <a:off x="6772275" y="1579245"/>
            <a:ext cx="964565" cy="593725"/>
          </a:xfrm>
        </p:spPr>
        <p:txBody>
          <a:bodyPr/>
          <a:lstStyle/>
          <a:p>
            <a:r>
              <a:rPr kumimoji="1" lang="en-US" altLang="zh-CN" sz="2400" dirty="0">
                <a:latin typeface="Times New Roman" panose="02020603050405020304" charset="0"/>
                <a:cs typeface="Times New Roman" panose="02020603050405020304" charset="0"/>
              </a:rPr>
              <a:t>02</a:t>
            </a:r>
            <a:endParaRPr kumimoji="1" lang="en-US" altLang="zh-CN" sz="2400" dirty="0">
              <a:latin typeface="Times New Roman" panose="02020603050405020304" charset="0"/>
              <a:cs typeface="Times New Roman" panose="02020603050405020304" charset="0"/>
            </a:endParaRPr>
          </a:p>
        </p:txBody>
      </p:sp>
      <p:sp>
        <p:nvSpPr>
          <p:cNvPr id="5" name="文本占位符 4"/>
          <p:cNvSpPr>
            <a:spLocks noGrp="1"/>
          </p:cNvSpPr>
          <p:nvPr>
            <p:ph type="body" sz="quarter" idx="15"/>
          </p:nvPr>
        </p:nvSpPr>
        <p:spPr>
          <a:xfrm>
            <a:off x="7607300" y="1682750"/>
            <a:ext cx="4778375" cy="405130"/>
          </a:xfrm>
        </p:spPr>
        <p:txBody>
          <a:bodyPr/>
          <a:lstStyle/>
          <a:p>
            <a:r>
              <a:rPr kumimoji="1" lang="en-US" sz="2200" dirty="0">
                <a:latin typeface="Times New Roman" panose="02020603050405020304" charset="0"/>
                <a:cs typeface="Times New Roman" panose="02020603050405020304" charset="0"/>
                <a:sym typeface="+mn-ea"/>
              </a:rPr>
              <a:t>CNN Architecture</a:t>
            </a:r>
            <a:endParaRPr kumimoji="1" lang="en-US" altLang="zh-CN" sz="2200" b="1" dirty="0">
              <a:effectLst/>
              <a:latin typeface="Times New Roman" panose="02020603050405020304" charset="0"/>
              <a:ea typeface="Calibri" panose="020F0502020204030204" pitchFamily="34" charset="0"/>
              <a:cs typeface="Times New Roman" panose="02020603050405020304" charset="0"/>
            </a:endParaRPr>
          </a:p>
        </p:txBody>
      </p:sp>
      <p:sp>
        <p:nvSpPr>
          <p:cNvPr id="6" name="文本占位符 5"/>
          <p:cNvSpPr>
            <a:spLocks noGrp="1"/>
          </p:cNvSpPr>
          <p:nvPr>
            <p:ph type="body" sz="quarter" idx="16"/>
          </p:nvPr>
        </p:nvSpPr>
        <p:spPr>
          <a:xfrm>
            <a:off x="6772275" y="2323465"/>
            <a:ext cx="964565" cy="593725"/>
          </a:xfrm>
        </p:spPr>
        <p:txBody>
          <a:bodyPr/>
          <a:lstStyle/>
          <a:p>
            <a:r>
              <a:rPr kumimoji="1" lang="en-US" altLang="zh-CN" sz="2400" dirty="0">
                <a:latin typeface="Times New Roman" panose="02020603050405020304" charset="0"/>
                <a:cs typeface="Times New Roman" panose="02020603050405020304" charset="0"/>
              </a:rPr>
              <a:t>03</a:t>
            </a:r>
            <a:endParaRPr kumimoji="1" lang="en-US" altLang="zh-CN" sz="2400" dirty="0">
              <a:latin typeface="Times New Roman" panose="02020603050405020304" charset="0"/>
              <a:cs typeface="Times New Roman" panose="02020603050405020304" charset="0"/>
            </a:endParaRPr>
          </a:p>
        </p:txBody>
      </p:sp>
      <p:sp>
        <p:nvSpPr>
          <p:cNvPr id="7" name="文本占位符 6"/>
          <p:cNvSpPr>
            <a:spLocks noGrp="1"/>
          </p:cNvSpPr>
          <p:nvPr>
            <p:ph type="body" sz="quarter" idx="17"/>
          </p:nvPr>
        </p:nvSpPr>
        <p:spPr>
          <a:xfrm>
            <a:off x="7607300" y="2426335"/>
            <a:ext cx="4820285" cy="405130"/>
          </a:xfrm>
        </p:spPr>
        <p:txBody>
          <a:bodyPr/>
          <a:lstStyle/>
          <a:p>
            <a:r>
              <a:rPr kumimoji="1" lang="en-US" sz="2200" dirty="0">
                <a:latin typeface="Times New Roman" panose="02020603050405020304" charset="0"/>
                <a:cs typeface="Times New Roman" panose="02020603050405020304" charset="0"/>
              </a:rPr>
              <a:t>LeNet</a:t>
            </a:r>
            <a:endParaRPr kumimoji="1" lang="en-US" sz="2200" dirty="0">
              <a:latin typeface="Times New Roman" panose="02020603050405020304" charset="0"/>
              <a:cs typeface="Times New Roman" panose="02020603050405020304" charset="0"/>
            </a:endParaRPr>
          </a:p>
        </p:txBody>
      </p:sp>
      <p:sp>
        <p:nvSpPr>
          <p:cNvPr id="8" name="文本占位符 7"/>
          <p:cNvSpPr>
            <a:spLocks noGrp="1"/>
          </p:cNvSpPr>
          <p:nvPr>
            <p:ph type="body" sz="quarter" idx="18"/>
          </p:nvPr>
        </p:nvSpPr>
        <p:spPr>
          <a:xfrm>
            <a:off x="6772275" y="3081020"/>
            <a:ext cx="497205" cy="593725"/>
          </a:xfrm>
        </p:spPr>
        <p:txBody>
          <a:bodyPr/>
          <a:lstStyle/>
          <a:p>
            <a:r>
              <a:rPr kumimoji="1" lang="en-US" altLang="zh-CN" sz="2400" dirty="0">
                <a:latin typeface="Times New Roman" panose="02020603050405020304" charset="0"/>
                <a:cs typeface="Times New Roman" panose="02020603050405020304" charset="0"/>
              </a:rPr>
              <a:t>04</a:t>
            </a:r>
            <a:endParaRPr kumimoji="1" lang="en-US" altLang="zh-CN" sz="2400" dirty="0">
              <a:latin typeface="Times New Roman" panose="02020603050405020304" charset="0"/>
              <a:cs typeface="Times New Roman" panose="02020603050405020304" charset="0"/>
            </a:endParaRPr>
          </a:p>
        </p:txBody>
      </p:sp>
      <p:sp>
        <p:nvSpPr>
          <p:cNvPr id="9" name="文本占位符 8"/>
          <p:cNvSpPr>
            <a:spLocks noGrp="1"/>
          </p:cNvSpPr>
          <p:nvPr>
            <p:ph type="body" sz="quarter" idx="19"/>
          </p:nvPr>
        </p:nvSpPr>
        <p:spPr>
          <a:xfrm>
            <a:off x="7594600" y="3138170"/>
            <a:ext cx="4944110" cy="413385"/>
          </a:xfrm>
        </p:spPr>
        <p:txBody>
          <a:bodyPr/>
          <a:lstStyle/>
          <a:p>
            <a:r>
              <a:rPr kumimoji="1" lang="en-US" sz="2200" dirty="0">
                <a:latin typeface="Times New Roman" panose="02020603050405020304" charset="0"/>
                <a:cs typeface="Times New Roman" panose="02020603050405020304" charset="0"/>
              </a:rPr>
              <a:t>AlexNet</a:t>
            </a:r>
            <a:endParaRPr kumimoji="1" lang="en-US" sz="2200" dirty="0">
              <a:latin typeface="Times New Roman" panose="02020603050405020304" charset="0"/>
              <a:cs typeface="Times New Roman" panose="02020603050405020304" charset="0"/>
            </a:endParaRPr>
          </a:p>
        </p:txBody>
      </p:sp>
      <p:sp>
        <p:nvSpPr>
          <p:cNvPr id="14" name="矩形 13"/>
          <p:cNvSpPr/>
          <p:nvPr/>
        </p:nvSpPr>
        <p:spPr>
          <a:xfrm>
            <a:off x="853440" y="1985645"/>
            <a:ext cx="4067175" cy="2425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4800" b="1" dirty="0">
                <a:solidFill>
                  <a:schemeClr val="accent6">
                    <a:lumMod val="60000"/>
                    <a:lumOff val="40000"/>
                  </a:schemeClr>
                </a:solidFill>
                <a:latin typeface="Times New Roman" panose="02020603050405020304" charset="0"/>
                <a:ea typeface="Microsoft YaHei" panose="020B0503020204020204" pitchFamily="34" charset="-122"/>
                <a:cs typeface="Times New Roman" panose="02020603050405020304" charset="0"/>
              </a:rPr>
              <a:t>CONTENTS</a:t>
            </a:r>
            <a:endParaRPr lang="zh-CN" altLang="en-US" sz="4800" b="1" dirty="0">
              <a:solidFill>
                <a:schemeClr val="accent6">
                  <a:lumMod val="60000"/>
                  <a:lumOff val="40000"/>
                </a:schemeClr>
              </a:solidFill>
              <a:latin typeface="Times New Roman" panose="02020603050405020304" charset="0"/>
              <a:ea typeface="Microsoft YaHei" panose="020B0503020204020204" pitchFamily="34" charset="-122"/>
              <a:cs typeface="Times New Roman" panose="02020603050405020304" charset="0"/>
            </a:endParaRPr>
          </a:p>
        </p:txBody>
      </p:sp>
      <p:sp>
        <p:nvSpPr>
          <p:cNvPr id="12" name="文本占位符 9"/>
          <p:cNvSpPr>
            <a:spLocks noGrp="1"/>
          </p:cNvSpPr>
          <p:nvPr/>
        </p:nvSpPr>
        <p:spPr>
          <a:xfrm>
            <a:off x="6772275" y="3864610"/>
            <a:ext cx="964565" cy="59372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4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dirty="0">
                <a:latin typeface="Times New Roman" panose="02020603050405020304" charset="0"/>
                <a:cs typeface="Times New Roman" panose="02020603050405020304" charset="0"/>
              </a:rPr>
              <a:t>05</a:t>
            </a:r>
            <a:endParaRPr kumimoji="1" lang="en-US" altLang="zh-CN" sz="2400" dirty="0">
              <a:latin typeface="Times New Roman" panose="02020603050405020304" charset="0"/>
              <a:cs typeface="Times New Roman" panose="02020603050405020304" charset="0"/>
            </a:endParaRPr>
          </a:p>
        </p:txBody>
      </p:sp>
      <p:sp>
        <p:nvSpPr>
          <p:cNvPr id="13" name="文本占位符 10"/>
          <p:cNvSpPr>
            <a:spLocks noGrp="1"/>
          </p:cNvSpPr>
          <p:nvPr/>
        </p:nvSpPr>
        <p:spPr>
          <a:xfrm>
            <a:off x="7607300" y="3929380"/>
            <a:ext cx="4265930" cy="40513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200" dirty="0">
                <a:latin typeface="Times New Roman" panose="02020603050405020304" charset="0"/>
                <a:cs typeface="Times New Roman" panose="02020603050405020304" charset="0"/>
              </a:rPr>
              <a:t>VGGNet</a:t>
            </a:r>
            <a:endParaRPr kumimoji="1" lang="en-US" altLang="zh-CN" sz="2200" dirty="0">
              <a:latin typeface="Times New Roman" panose="02020603050405020304" charset="0"/>
              <a:cs typeface="Times New Roman" panose="02020603050405020304" charset="0"/>
            </a:endParaRPr>
          </a:p>
        </p:txBody>
      </p:sp>
      <p:sp>
        <p:nvSpPr>
          <p:cNvPr id="15" name="文本占位符 9"/>
          <p:cNvSpPr>
            <a:spLocks noGrp="1"/>
          </p:cNvSpPr>
          <p:nvPr/>
        </p:nvSpPr>
        <p:spPr>
          <a:xfrm>
            <a:off x="6784975" y="4559300"/>
            <a:ext cx="964565" cy="59372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4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dirty="0">
                <a:latin typeface="Times New Roman" panose="02020603050405020304" charset="0"/>
                <a:cs typeface="Times New Roman" panose="02020603050405020304" charset="0"/>
              </a:rPr>
              <a:t>06</a:t>
            </a:r>
            <a:endParaRPr kumimoji="1" lang="en-US" altLang="zh-CN" sz="2400" dirty="0">
              <a:latin typeface="Times New Roman" panose="02020603050405020304" charset="0"/>
              <a:cs typeface="Times New Roman" panose="02020603050405020304" charset="0"/>
            </a:endParaRPr>
          </a:p>
        </p:txBody>
      </p:sp>
      <p:sp>
        <p:nvSpPr>
          <p:cNvPr id="16" name="文本占位符 10"/>
          <p:cNvSpPr>
            <a:spLocks noGrp="1"/>
          </p:cNvSpPr>
          <p:nvPr/>
        </p:nvSpPr>
        <p:spPr>
          <a:xfrm>
            <a:off x="7683500" y="4617720"/>
            <a:ext cx="3736975" cy="40513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200" dirty="0">
                <a:latin typeface="Times New Roman" panose="02020603050405020304" charset="0"/>
                <a:cs typeface="Times New Roman" panose="02020603050405020304" charset="0"/>
              </a:rPr>
              <a:t>ResNet</a:t>
            </a:r>
            <a:endParaRPr kumimoji="1" lang="en-US" altLang="zh-CN" sz="2200" dirty="0">
              <a:latin typeface="Times New Roman" panose="02020603050405020304" charset="0"/>
              <a:cs typeface="Times New Roman" panose="02020603050405020304" charset="0"/>
            </a:endParaRPr>
          </a:p>
        </p:txBody>
      </p:sp>
      <p:sp>
        <p:nvSpPr>
          <p:cNvPr id="17" name="文本占位符 9"/>
          <p:cNvSpPr>
            <a:spLocks noGrp="1"/>
          </p:cNvSpPr>
          <p:nvPr/>
        </p:nvSpPr>
        <p:spPr>
          <a:xfrm>
            <a:off x="6835775" y="5227320"/>
            <a:ext cx="964565" cy="59372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4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dirty="0">
                <a:latin typeface="Times New Roman" panose="02020603050405020304" charset="0"/>
                <a:cs typeface="Times New Roman" panose="02020603050405020304" charset="0"/>
              </a:rPr>
              <a:t>07</a:t>
            </a:r>
            <a:endParaRPr kumimoji="1" lang="en-US" altLang="zh-CN" sz="2400" dirty="0">
              <a:latin typeface="Times New Roman" panose="02020603050405020304" charset="0"/>
              <a:cs typeface="Times New Roman" panose="02020603050405020304" charset="0"/>
            </a:endParaRPr>
          </a:p>
        </p:txBody>
      </p:sp>
      <p:sp>
        <p:nvSpPr>
          <p:cNvPr id="18" name="文本占位符 10"/>
          <p:cNvSpPr>
            <a:spLocks noGrp="1"/>
          </p:cNvSpPr>
          <p:nvPr/>
        </p:nvSpPr>
        <p:spPr>
          <a:xfrm>
            <a:off x="7645400" y="5288280"/>
            <a:ext cx="4119245" cy="40513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200" dirty="0">
                <a:latin typeface="Times New Roman" panose="02020603050405020304" charset="0"/>
                <a:cs typeface="Times New Roman" panose="02020603050405020304" charset="0"/>
                <a:sym typeface="+mn-ea"/>
              </a:rPr>
              <a:t>Assignment</a:t>
            </a:r>
            <a:endParaRPr kumimoji="1" lang="en-US" altLang="zh-CN" sz="2200" dirty="0">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a:xfrm>
            <a:off x="4966970" y="1474470"/>
            <a:ext cx="7055485" cy="3636010"/>
          </a:xfrm>
        </p:spPr>
        <p:txBody>
          <a:bodyPr anchor="ctr"/>
          <a:lstStyle/>
          <a:p>
            <a:pPr algn="ctr"/>
            <a:r>
              <a:rPr kumimoji="1" lang="en-US" altLang="zh-CN" sz="13000" dirty="0"/>
              <a:t>VGGNet</a:t>
            </a:r>
            <a:endParaRPr kumimoji="1" lang="en-US" altLang="zh-CN" sz="13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VGGNet</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899567" y="76055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Picture 4"/>
          <p:cNvPicPr>
            <a:picLocks noChangeAspect="1"/>
          </p:cNvPicPr>
          <p:nvPr/>
        </p:nvPicPr>
        <p:blipFill>
          <a:blip r:embed="rId1"/>
          <a:stretch>
            <a:fillRect/>
          </a:stretch>
        </p:blipFill>
        <p:spPr>
          <a:xfrm>
            <a:off x="760095" y="900430"/>
            <a:ext cx="10854055" cy="53854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p:nvPr>
            <p:ph type="body" sz="quarter" idx="13"/>
          </p:nvPr>
        </p:nvSpPr>
        <p:spPr>
          <a:xfrm>
            <a:off x="1673860" y="1619885"/>
            <a:ext cx="9062720" cy="3408045"/>
          </a:xfrm>
        </p:spPr>
        <p:txBody>
          <a:bodyPr/>
          <a:p>
            <a:pPr algn="ctr"/>
            <a:r>
              <a:rPr lang="en-US">
                <a:solidFill>
                  <a:schemeClr val="accent1"/>
                </a:solidFill>
                <a:effectLst>
                  <a:outerShdw blurRad="38100" dist="25400" dir="5400000" algn="ctr" rotWithShape="0">
                    <a:srgbClr val="6E747A">
                      <a:alpha val="43000"/>
                    </a:srgbClr>
                  </a:outerShdw>
                </a:effectLst>
              </a:rPr>
              <a:t> Assignment 2</a:t>
            </a:r>
            <a:endParaRPr lang="en-US" sz="28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VGGNet Family</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Text Box 4"/>
          <p:cNvSpPr txBox="1"/>
          <p:nvPr/>
        </p:nvSpPr>
        <p:spPr>
          <a:xfrm>
            <a:off x="474345" y="1680210"/>
            <a:ext cx="11116945" cy="3922395"/>
          </a:xfrm>
          <a:prstGeom prst="rect">
            <a:avLst/>
          </a:prstGeom>
          <a:noFill/>
        </p:spPr>
        <p:txBody>
          <a:bodyPr wrap="square" rtlCol="0">
            <a:spAutoFit/>
          </a:bodyPr>
          <a:p>
            <a:pPr marL="457200" indent="-457200" algn="just">
              <a:lnSpc>
                <a:spcPct val="130000"/>
              </a:lnSpc>
              <a:spcBef>
                <a:spcPts val="600"/>
              </a:spcBef>
              <a:buFont typeface="Wingdings" panose="05000000000000000000" charset="0"/>
              <a:buChar char="v"/>
            </a:pPr>
            <a:r>
              <a:rPr lang="en-US" sz="3600" kern="0" dirty="0">
                <a:latin typeface="+mj-lt"/>
                <a:ea typeface="Microsoft YaHei" panose="020B0503020204020204" pitchFamily="34" charset="-122"/>
                <a:cs typeface="+mj-lt"/>
                <a:sym typeface="+mn-lt"/>
              </a:rPr>
              <a:t>Implement the VGG 16 network using scratch and pretrained model.</a:t>
            </a:r>
            <a:endParaRPr lang="en-US" sz="3600" kern="0" dirty="0">
              <a:latin typeface="+mj-lt"/>
              <a:ea typeface="Microsoft YaHei" panose="020B0503020204020204" pitchFamily="34" charset="-122"/>
              <a:cs typeface="+mj-lt"/>
              <a:sym typeface="+mn-lt"/>
            </a:endParaRPr>
          </a:p>
          <a:p>
            <a:pPr indent="0" algn="just">
              <a:lnSpc>
                <a:spcPct val="130000"/>
              </a:lnSpc>
              <a:spcBef>
                <a:spcPts val="600"/>
              </a:spcBef>
              <a:buFont typeface="Wingdings" panose="05000000000000000000" charset="0"/>
              <a:buNone/>
            </a:pPr>
            <a:endParaRPr lang="en-US" sz="3600" kern="0" dirty="0">
              <a:latin typeface="+mj-lt"/>
              <a:ea typeface="Microsoft YaHei" panose="020B0503020204020204" pitchFamily="34" charset="-122"/>
              <a:cs typeface="+mj-lt"/>
              <a:sym typeface="+mn-lt"/>
            </a:endParaRPr>
          </a:p>
          <a:p>
            <a:pPr indent="0" algn="just">
              <a:lnSpc>
                <a:spcPct val="130000"/>
              </a:lnSpc>
              <a:spcBef>
                <a:spcPts val="600"/>
              </a:spcBef>
              <a:buFont typeface="Wingdings" panose="05000000000000000000" charset="0"/>
              <a:buNone/>
            </a:pPr>
            <a:endParaRPr lang="en-US" sz="3600" kern="0" dirty="0">
              <a:latin typeface="+mj-lt"/>
              <a:ea typeface="Microsoft YaHei" panose="020B0503020204020204" pitchFamily="34" charset="-122"/>
              <a:cs typeface="+mj-lt"/>
              <a:sym typeface="+mn-lt"/>
            </a:endParaRPr>
          </a:p>
          <a:p>
            <a:pPr indent="0" algn="just">
              <a:lnSpc>
                <a:spcPct val="130000"/>
              </a:lnSpc>
              <a:spcBef>
                <a:spcPts val="600"/>
              </a:spcBef>
              <a:buFont typeface="Wingdings" panose="05000000000000000000" charset="0"/>
              <a:buNone/>
            </a:pPr>
            <a:r>
              <a:rPr lang="en-US" sz="3600" kern="0" dirty="0">
                <a:solidFill>
                  <a:srgbClr val="FF0000"/>
                </a:solidFill>
                <a:latin typeface="+mj-lt"/>
                <a:ea typeface="Microsoft YaHei" panose="020B0503020204020204" pitchFamily="34" charset="-122"/>
                <a:cs typeface="+mj-lt"/>
                <a:sym typeface="+mn-lt"/>
              </a:rPr>
              <a:t>Deadline: Before next Friday Class (23/06/2023)</a:t>
            </a:r>
            <a:endParaRPr lang="en-US" sz="3600" kern="0" dirty="0">
              <a:solidFill>
                <a:srgbClr val="FF0000"/>
              </a:solidFill>
              <a:latin typeface="+mj-lt"/>
              <a:ea typeface="Microsoft YaHei" panose="020B0503020204020204" pitchFamily="34" charset="-122"/>
              <a:cs typeface="+mj-lt"/>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p:nvPr>
            <p:ph type="body" sz="quarter" idx="13"/>
          </p:nvPr>
        </p:nvSpPr>
        <p:spPr>
          <a:xfrm>
            <a:off x="1673860" y="1619885"/>
            <a:ext cx="9062720" cy="3408045"/>
          </a:xfrm>
        </p:spPr>
        <p:txBody>
          <a:bodyPr/>
          <a:p>
            <a:pPr algn="ctr"/>
            <a:r>
              <a:rPr lang="en-US">
                <a:solidFill>
                  <a:schemeClr val="accent1"/>
                </a:solidFill>
                <a:effectLst>
                  <a:outerShdw blurRad="38100" dist="25400" dir="5400000" algn="ctr" rotWithShape="0">
                    <a:srgbClr val="6E747A">
                      <a:alpha val="43000"/>
                    </a:srgbClr>
                  </a:outerShdw>
                </a:effectLst>
              </a:rPr>
              <a:t> Assignment 3</a:t>
            </a:r>
            <a:endParaRPr lang="en-US" sz="28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VGGNet Family</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Text Box 4"/>
          <p:cNvSpPr txBox="1"/>
          <p:nvPr/>
        </p:nvSpPr>
        <p:spPr>
          <a:xfrm>
            <a:off x="474345" y="1680210"/>
            <a:ext cx="11116945" cy="3845560"/>
          </a:xfrm>
          <a:prstGeom prst="rect">
            <a:avLst/>
          </a:prstGeom>
          <a:noFill/>
        </p:spPr>
        <p:txBody>
          <a:bodyPr wrap="square" rtlCol="0">
            <a:spAutoFit/>
          </a:bodyPr>
          <a:p>
            <a:pPr marL="457200" indent="-457200" algn="just">
              <a:lnSpc>
                <a:spcPct val="130000"/>
              </a:lnSpc>
              <a:spcBef>
                <a:spcPts val="600"/>
              </a:spcBef>
              <a:buFont typeface="Wingdings" panose="05000000000000000000" charset="0"/>
              <a:buChar char="v"/>
            </a:pPr>
            <a:r>
              <a:rPr lang="en-US" sz="3600" kern="0" dirty="0">
                <a:latin typeface="+mj-lt"/>
                <a:ea typeface="Microsoft YaHei" panose="020B0503020204020204" pitchFamily="34" charset="-122"/>
                <a:cs typeface="+mj-lt"/>
                <a:sym typeface="+mn-lt"/>
              </a:rPr>
              <a:t>Implement the ResNet 18 Pretrained model for Transfer learning.</a:t>
            </a:r>
            <a:endParaRPr lang="en-US" sz="3600" kern="0" dirty="0">
              <a:latin typeface="+mj-lt"/>
              <a:ea typeface="Microsoft YaHei" panose="020B0503020204020204" pitchFamily="34" charset="-122"/>
              <a:cs typeface="+mj-lt"/>
              <a:sym typeface="+mn-lt"/>
            </a:endParaRPr>
          </a:p>
          <a:p>
            <a:pPr indent="0" algn="just">
              <a:lnSpc>
                <a:spcPct val="130000"/>
              </a:lnSpc>
              <a:spcBef>
                <a:spcPts val="600"/>
              </a:spcBef>
              <a:buFont typeface="Wingdings" panose="05000000000000000000" charset="0"/>
              <a:buNone/>
            </a:pPr>
            <a:endParaRPr lang="en-US" sz="3600" kern="0" dirty="0">
              <a:latin typeface="+mj-lt"/>
              <a:ea typeface="Microsoft YaHei" panose="020B0503020204020204" pitchFamily="34" charset="-122"/>
              <a:cs typeface="+mj-lt"/>
              <a:sym typeface="+mn-lt"/>
            </a:endParaRPr>
          </a:p>
          <a:p>
            <a:pPr indent="0" algn="just">
              <a:lnSpc>
                <a:spcPct val="130000"/>
              </a:lnSpc>
              <a:spcBef>
                <a:spcPts val="600"/>
              </a:spcBef>
              <a:buFont typeface="Wingdings" panose="05000000000000000000" charset="0"/>
              <a:buNone/>
            </a:pPr>
            <a:r>
              <a:rPr lang="en-US" sz="3600" kern="0" dirty="0">
                <a:solidFill>
                  <a:srgbClr val="FF0000"/>
                </a:solidFill>
                <a:latin typeface="+mj-lt"/>
                <a:ea typeface="Microsoft YaHei" panose="020B0503020204020204" pitchFamily="34" charset="-122"/>
                <a:cs typeface="+mj-lt"/>
                <a:sym typeface="+mn-lt"/>
              </a:rPr>
              <a:t>Deadline: Before next Tuesday’s Class (27/06/2023)</a:t>
            </a:r>
            <a:endParaRPr lang="en-US" sz="3600" kern="0" dirty="0">
              <a:solidFill>
                <a:srgbClr val="FF0000"/>
              </a:solidFill>
              <a:latin typeface="+mj-lt"/>
              <a:ea typeface="Microsoft YaHei" panose="020B0503020204020204" pitchFamily="34" charset="-122"/>
              <a:cs typeface="+mj-lt"/>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a:xfrm>
            <a:off x="4966996" y="1474235"/>
            <a:ext cx="6696270" cy="3636245"/>
          </a:xfrm>
        </p:spPr>
        <p:txBody>
          <a:bodyPr anchor="ctr"/>
          <a:lstStyle/>
          <a:p>
            <a:pPr algn="ctr"/>
            <a:r>
              <a:rPr kumimoji="1" lang="en-US" altLang="zh-CN" sz="8000" dirty="0"/>
              <a:t>Building Blocks of CNN</a:t>
            </a:r>
            <a:endParaRPr kumimoji="1" lang="zh-CN" altLang="en-US" sz="8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Building blocks of CNN</a:t>
            </a:r>
            <a:endParaRPr kumimoji="1" lang="zh-CN" altLang="en-US" dirty="0"/>
          </a:p>
        </p:txBody>
      </p:sp>
      <p:sp>
        <p:nvSpPr>
          <p:cNvPr id="4" name="矩形 3"/>
          <p:cNvSpPr/>
          <p:nvPr/>
        </p:nvSpPr>
        <p:spPr>
          <a:xfrm>
            <a:off x="1524000" y="100312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93997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328067" y="109202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493395" y="1181100"/>
            <a:ext cx="11205210" cy="4471035"/>
          </a:xfrm>
          <a:prstGeom prst="rect">
            <a:avLst/>
          </a:prstGeom>
          <a:noFill/>
        </p:spPr>
        <p:txBody>
          <a:bodyPr wrap="square" rtlCol="0">
            <a:spAutoFit/>
          </a:bodyPr>
          <a:p>
            <a:pPr marL="457200" indent="-45720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Convolutional layer</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457200" indent="-45720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Pooling Layer: </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indent="0" algn="just">
              <a:lnSpc>
                <a:spcPct val="130000"/>
              </a:lnSpc>
              <a:spcBef>
                <a:spcPts val="600"/>
              </a:spcBef>
              <a:buFont typeface="Wingdings" panose="05000000000000000000" charset="0"/>
              <a:buNone/>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either maxpooling layer or average pooling layer</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457200" indent="-45720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Fully connected layer</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457200" indent="-45720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Formula for the output size: (n+2p - f)/s +1</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indent="0" algn="just">
              <a:lnSpc>
                <a:spcPct val="130000"/>
              </a:lnSpc>
              <a:spcBef>
                <a:spcPts val="600"/>
              </a:spcBef>
              <a:buFont typeface="Wingdings" panose="05000000000000000000" charset="0"/>
              <a:buNone/>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where n = input size, p = padding, s = stride, f=filter size</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457200" indent="-457200" algn="just">
              <a:lnSpc>
                <a:spcPct val="130000"/>
              </a:lnSpc>
              <a:spcBef>
                <a:spcPts val="600"/>
              </a:spcBef>
              <a:buFont typeface="Wingdings" panose="05000000000000000000" charset="0"/>
              <a:buNone/>
            </a:pP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3"/>
          </p:nvPr>
        </p:nvSpPr>
        <p:spPr>
          <a:xfrm>
            <a:off x="4966970" y="1038860"/>
            <a:ext cx="6815455" cy="4719955"/>
          </a:xfrm>
        </p:spPr>
        <p:txBody>
          <a:bodyPr anchor="ctr"/>
          <a:lstStyle/>
          <a:p>
            <a:pPr algn="ctr"/>
            <a:r>
              <a:rPr kumimoji="1" lang="en-US" altLang="zh-CN" sz="8000" dirty="0"/>
              <a:t>CNN Architectures</a:t>
            </a:r>
            <a:endParaRPr kumimoji="1" lang="zh-CN" altLang="en-US" sz="8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7359015" y="-15875"/>
            <a:ext cx="4832985" cy="305689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p>
            <a:pPr algn="ctr">
              <a:lnSpc>
                <a:spcPct val="130000"/>
              </a:lnSpc>
            </a:pPr>
            <a:endParaRPr lang="en-US" sz="1200" dirty="0">
              <a:latin typeface="Microsoft YaHei" panose="020B0503020204020204" pitchFamily="34" charset="-122"/>
              <a:ea typeface="Microsoft YaHei" panose="020B0503020204020204" pitchFamily="34" charset="-122"/>
            </a:endParaRPr>
          </a:p>
        </p:txBody>
      </p:sp>
      <p:sp>
        <p:nvSpPr>
          <p:cNvPr id="2" name="文本占位符 1"/>
          <p:cNvSpPr>
            <a:spLocks noGrp="1"/>
          </p:cNvSpPr>
          <p:nvPr>
            <p:ph type="body" sz="quarter" idx="12"/>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CNN Architectures</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8"/>
          <p:cNvSpPr txBox="1"/>
          <p:nvPr/>
        </p:nvSpPr>
        <p:spPr>
          <a:xfrm>
            <a:off x="207010" y="1125855"/>
            <a:ext cx="11777980" cy="4471035"/>
          </a:xfrm>
          <a:prstGeom prst="rect">
            <a:avLst/>
          </a:prstGeom>
          <a:noFill/>
        </p:spPr>
        <p:txBody>
          <a:bodyPr wrap="square" rtlCol="0">
            <a:spAutoFit/>
          </a:bodyPr>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LeNet</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AlexNet</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VGGNet (VGG 16 and VGG 19)</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ResNet</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InceptionNet</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MobileNet</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a:p>
            <a:pPr marL="171450" indent="-171450" algn="just">
              <a:lnSpc>
                <a:spcPct val="130000"/>
              </a:lnSpc>
              <a:spcBef>
                <a:spcPts val="600"/>
              </a:spcBef>
              <a:buFont typeface="Wingdings" panose="05000000000000000000" charset="0"/>
              <a:buChar char="v"/>
            </a:pPr>
            <a:r>
              <a:rPr lang="en-US" sz="2800" kern="0" dirty="0">
                <a:latin typeface="Times New Roman" panose="02020603050405020304" charset="0"/>
                <a:ea typeface="Microsoft YaHei" panose="020B0503020204020204" pitchFamily="34" charset="-122"/>
                <a:cs typeface="Times New Roman" panose="02020603050405020304" charset="0"/>
                <a:sym typeface="+mn-lt"/>
              </a:rPr>
              <a:t> EfficientNet, etc</a:t>
            </a:r>
            <a:endParaRPr lang="en-US" sz="2800" kern="0" dirty="0">
              <a:latin typeface="Times New Roman" panose="02020603050405020304" charset="0"/>
              <a:ea typeface="Microsoft YaHei" panose="020B0503020204020204" pitchFamily="34"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a:xfrm>
            <a:off x="4966996" y="1474235"/>
            <a:ext cx="6696270" cy="3636245"/>
          </a:xfrm>
        </p:spPr>
        <p:txBody>
          <a:bodyPr anchor="ctr"/>
          <a:lstStyle/>
          <a:p>
            <a:pPr algn="ctr"/>
            <a:r>
              <a:rPr kumimoji="1" lang="en-US" altLang="zh-CN" sz="13800" dirty="0"/>
              <a:t>LeNet</a:t>
            </a:r>
            <a:endParaRPr kumimoji="1" lang="en-US" altLang="zh-CN" sz="13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a:xfrm>
            <a:off x="1109980" y="-15875"/>
            <a:ext cx="9584690" cy="725805"/>
          </a:xfrm>
        </p:spPr>
        <p:txBody>
          <a:bodyPr/>
          <a:lstStyle/>
          <a:p>
            <a:r>
              <a:rPr kumimoji="1" lang="en-US" altLang="zh-CN" dirty="0"/>
              <a:t>LeNet</a:t>
            </a:r>
            <a:endParaRPr kumimoji="1" lang="en-US" altLang="zh-CN" dirty="0"/>
          </a:p>
        </p:txBody>
      </p:sp>
      <p:sp>
        <p:nvSpPr>
          <p:cNvPr id="4" name="矩形 3"/>
          <p:cNvSpPr/>
          <p:nvPr/>
        </p:nvSpPr>
        <p:spPr>
          <a:xfrm>
            <a:off x="1427480" y="66149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970280" y="574214"/>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899567" y="760558"/>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Picture 4"/>
          <p:cNvPicPr>
            <a:picLocks noChangeAspect="1"/>
          </p:cNvPicPr>
          <p:nvPr/>
        </p:nvPicPr>
        <p:blipFill>
          <a:blip r:embed="rId1"/>
          <a:stretch>
            <a:fillRect/>
          </a:stretch>
        </p:blipFill>
        <p:spPr>
          <a:xfrm>
            <a:off x="399415" y="900430"/>
            <a:ext cx="11611610" cy="5392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4966970" y="1474470"/>
            <a:ext cx="7224395" cy="3636010"/>
          </a:xfrm>
        </p:spPr>
        <p:txBody>
          <a:bodyPr anchor="ctr"/>
          <a:lstStyle/>
          <a:p>
            <a:pPr algn="ctr"/>
            <a:r>
              <a:rPr kumimoji="1" lang="en-US" altLang="zh-CN" sz="13800" dirty="0"/>
              <a:t>AlexNet</a:t>
            </a:r>
            <a:endParaRPr kumimoji="1" lang="en-US" altLang="zh-CN" sz="13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Microsoft YaHei" panose="020B0503020204020204" pitchFamily="34" charset="-122"/>
            <a:ea typeface="Microsoft YaHei"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Microsoft YaHei" panose="020B0503020204020204" pitchFamily="34" charset="-122"/>
            <a:ea typeface="Microsoft YaHei" panose="020B0503020204020204" pitchFamily="34" charset="-122"/>
            <a:cs typeface="+mn-ea"/>
            <a:sym typeface="+mn-lt"/>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2302</Words>
  <Application>WPS Presentation</Application>
  <PresentationFormat>宽屏</PresentationFormat>
  <Paragraphs>165</Paragraphs>
  <Slides>25</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25</vt:i4>
      </vt:variant>
    </vt:vector>
  </HeadingPairs>
  <TitlesOfParts>
    <vt:vector size="39" baseType="lpstr">
      <vt:lpstr>Arial</vt:lpstr>
      <vt:lpstr>SimSun</vt:lpstr>
      <vt:lpstr>Wingdings</vt:lpstr>
      <vt:lpstr>Microsoft YaHei</vt:lpstr>
      <vt:lpstr>Century Gothic</vt:lpstr>
      <vt:lpstr>Segoe UI Light</vt:lpstr>
      <vt:lpstr>Segoe UI Light</vt:lpstr>
      <vt:lpstr>Calibri</vt:lpstr>
      <vt:lpstr>Times New Roman</vt:lpstr>
      <vt:lpstr>Wingdings</vt:lpstr>
      <vt:lpstr>Arial Unicode MS</vt:lpstr>
      <vt:lpstr>Century Gothic</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ugoch</cp:lastModifiedBy>
  <cp:revision>196</cp:revision>
  <dcterms:created xsi:type="dcterms:W3CDTF">2015-08-18T02:51:00Z</dcterms:created>
  <dcterms:modified xsi:type="dcterms:W3CDTF">2023-06-23T01:24:20Z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34F521039A3A4338B673C32A4D87CC2D</vt:lpwstr>
  </property>
</Properties>
</file>